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sldIdLst>
    <p:sldId id="256" r:id="rId2"/>
    <p:sldId id="257" r:id="rId3"/>
    <p:sldId id="258" r:id="rId4"/>
    <p:sldId id="263" r:id="rId5"/>
    <p:sldId id="264" r:id="rId6"/>
    <p:sldId id="259" r:id="rId7"/>
    <p:sldId id="261" r:id="rId8"/>
    <p:sldId id="265" r:id="rId9"/>
    <p:sldId id="262" r:id="rId10"/>
    <p:sldId id="260" r:id="rId11"/>
    <p:sldId id="266" r:id="rId12"/>
    <p:sldId id="267" r:id="rId13"/>
    <p:sldId id="268" r:id="rId14"/>
    <p:sldId id="269" r:id="rId15"/>
    <p:sldId id="274" r:id="rId16"/>
    <p:sldId id="277" r:id="rId17"/>
    <p:sldId id="278" r:id="rId18"/>
    <p:sldId id="279" r:id="rId19"/>
    <p:sldId id="280" r:id="rId20"/>
    <p:sldId id="292" r:id="rId21"/>
    <p:sldId id="281" r:id="rId22"/>
    <p:sldId id="282" r:id="rId23"/>
    <p:sldId id="283" r:id="rId24"/>
    <p:sldId id="284" r:id="rId25"/>
    <p:sldId id="285" r:id="rId26"/>
    <p:sldId id="293" r:id="rId27"/>
    <p:sldId id="294" r:id="rId28"/>
    <p:sldId id="286" r:id="rId29"/>
    <p:sldId id="287" r:id="rId30"/>
    <p:sldId id="288" r:id="rId31"/>
    <p:sldId id="295" r:id="rId32"/>
    <p:sldId id="296" r:id="rId33"/>
    <p:sldId id="289" r:id="rId34"/>
    <p:sldId id="290" r:id="rId35"/>
    <p:sldId id="297" r:id="rId36"/>
    <p:sldId id="298" r:id="rId37"/>
    <p:sldId id="291" r:id="rId38"/>
    <p:sldId id="270" r:id="rId39"/>
    <p:sldId id="27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C531D-1929-4592-A15A-5C07B0CBE5E8}"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IN"/>
        </a:p>
      </dgm:t>
    </dgm:pt>
    <dgm:pt modelId="{69529CA8-C0F2-43F4-9BCE-45A91F13EF6D}">
      <dgm:prSet phldrT="[Text]"/>
      <dgm:spPr/>
      <dgm:t>
        <a:bodyPr/>
        <a:lstStyle/>
        <a:p>
          <a:r>
            <a:rPr lang="en-IN" dirty="0"/>
            <a:t>Staining</a:t>
          </a:r>
        </a:p>
      </dgm:t>
    </dgm:pt>
    <dgm:pt modelId="{3C32A6FB-50AE-49EF-8D78-44D2631F2E79}" type="parTrans" cxnId="{998E5BCE-4FD3-4A0D-972A-26F3DBB4EF28}">
      <dgm:prSet/>
      <dgm:spPr/>
      <dgm:t>
        <a:bodyPr/>
        <a:lstStyle/>
        <a:p>
          <a:endParaRPr lang="en-IN"/>
        </a:p>
      </dgm:t>
    </dgm:pt>
    <dgm:pt modelId="{E009FF0C-5524-4D3E-9B01-A4F0EF17ABD1}" type="sibTrans" cxnId="{998E5BCE-4FD3-4A0D-972A-26F3DBB4EF28}">
      <dgm:prSet/>
      <dgm:spPr/>
      <dgm:t>
        <a:bodyPr/>
        <a:lstStyle/>
        <a:p>
          <a:endParaRPr lang="en-IN"/>
        </a:p>
      </dgm:t>
    </dgm:pt>
    <dgm:pt modelId="{82FCA427-C38F-45D7-B075-B3A73AD41ED6}">
      <dgm:prSet phldrT="[Text]"/>
      <dgm:spPr/>
      <dgm:t>
        <a:bodyPr/>
        <a:lstStyle/>
        <a:p>
          <a:r>
            <a:rPr lang="en-IN" dirty="0"/>
            <a:t>Simple Staining</a:t>
          </a:r>
        </a:p>
      </dgm:t>
    </dgm:pt>
    <dgm:pt modelId="{06EB88EE-BA49-42A7-B8D1-5C81CE2E8746}" type="parTrans" cxnId="{CF91D818-2A84-417E-B879-0B9A8092A3F1}">
      <dgm:prSet/>
      <dgm:spPr/>
      <dgm:t>
        <a:bodyPr/>
        <a:lstStyle/>
        <a:p>
          <a:endParaRPr lang="en-IN"/>
        </a:p>
      </dgm:t>
    </dgm:pt>
    <dgm:pt modelId="{C40285DA-CD99-4D7A-8A66-FCE4A038E798}" type="sibTrans" cxnId="{CF91D818-2A84-417E-B879-0B9A8092A3F1}">
      <dgm:prSet/>
      <dgm:spPr/>
      <dgm:t>
        <a:bodyPr/>
        <a:lstStyle/>
        <a:p>
          <a:endParaRPr lang="en-IN"/>
        </a:p>
      </dgm:t>
    </dgm:pt>
    <dgm:pt modelId="{8F5E3F3A-F9DE-4F97-90E3-04B97AF843A1}">
      <dgm:prSet phldrT="[Text]"/>
      <dgm:spPr/>
      <dgm:t>
        <a:bodyPr/>
        <a:lstStyle/>
        <a:p>
          <a:r>
            <a:rPr lang="en-IN" dirty="0"/>
            <a:t>Positive Staining</a:t>
          </a:r>
        </a:p>
      </dgm:t>
    </dgm:pt>
    <dgm:pt modelId="{99E04154-E757-4EE6-8577-6083FFCC9C5A}" type="parTrans" cxnId="{A821CB81-B8B7-486B-9A48-AE8CF6D9EADE}">
      <dgm:prSet/>
      <dgm:spPr/>
      <dgm:t>
        <a:bodyPr/>
        <a:lstStyle/>
        <a:p>
          <a:endParaRPr lang="en-IN"/>
        </a:p>
      </dgm:t>
    </dgm:pt>
    <dgm:pt modelId="{0F942CC9-70E0-4536-B17F-4EA37A296638}" type="sibTrans" cxnId="{A821CB81-B8B7-486B-9A48-AE8CF6D9EADE}">
      <dgm:prSet/>
      <dgm:spPr/>
      <dgm:t>
        <a:bodyPr/>
        <a:lstStyle/>
        <a:p>
          <a:endParaRPr lang="en-IN"/>
        </a:p>
      </dgm:t>
    </dgm:pt>
    <dgm:pt modelId="{F299D1FB-D272-4FD7-AE4B-3ABE2B3C2CE1}">
      <dgm:prSet phldrT="[Text]"/>
      <dgm:spPr/>
      <dgm:t>
        <a:bodyPr/>
        <a:lstStyle/>
        <a:p>
          <a:r>
            <a:rPr lang="en-IN" dirty="0"/>
            <a:t>Negative Staining</a:t>
          </a:r>
        </a:p>
      </dgm:t>
    </dgm:pt>
    <dgm:pt modelId="{57B96D83-693E-4A85-9130-166F86B22224}" type="parTrans" cxnId="{707FD155-7DE1-4FFC-98E7-8CABE39E162F}">
      <dgm:prSet/>
      <dgm:spPr/>
      <dgm:t>
        <a:bodyPr/>
        <a:lstStyle/>
        <a:p>
          <a:endParaRPr lang="en-IN"/>
        </a:p>
      </dgm:t>
    </dgm:pt>
    <dgm:pt modelId="{F69D48DF-641D-42DD-AD65-A87B1465226F}" type="sibTrans" cxnId="{707FD155-7DE1-4FFC-98E7-8CABE39E162F}">
      <dgm:prSet/>
      <dgm:spPr/>
      <dgm:t>
        <a:bodyPr/>
        <a:lstStyle/>
        <a:p>
          <a:endParaRPr lang="en-IN"/>
        </a:p>
      </dgm:t>
    </dgm:pt>
    <dgm:pt modelId="{413B47BB-0CAA-4DEF-A547-9AA6EC9D0A6F}">
      <dgm:prSet phldrT="[Text]"/>
      <dgm:spPr/>
      <dgm:t>
        <a:bodyPr/>
        <a:lstStyle/>
        <a:p>
          <a:r>
            <a:rPr lang="en-IN" dirty="0"/>
            <a:t>Differential Staining</a:t>
          </a:r>
        </a:p>
      </dgm:t>
    </dgm:pt>
    <dgm:pt modelId="{BD9DB360-D37A-4A38-BB42-22D8478ADF3D}" type="parTrans" cxnId="{C29C53F4-389D-4A72-98A5-483D1A4344C6}">
      <dgm:prSet/>
      <dgm:spPr/>
      <dgm:t>
        <a:bodyPr/>
        <a:lstStyle/>
        <a:p>
          <a:endParaRPr lang="en-IN"/>
        </a:p>
      </dgm:t>
    </dgm:pt>
    <dgm:pt modelId="{343BE1E9-FF4B-4C53-91AB-F9D2FCE087DD}" type="sibTrans" cxnId="{C29C53F4-389D-4A72-98A5-483D1A4344C6}">
      <dgm:prSet/>
      <dgm:spPr/>
      <dgm:t>
        <a:bodyPr/>
        <a:lstStyle/>
        <a:p>
          <a:endParaRPr lang="en-IN"/>
        </a:p>
      </dgm:t>
    </dgm:pt>
    <dgm:pt modelId="{A3979BF5-00AC-4535-B4FD-061EC5B159D5}">
      <dgm:prSet phldrT="[Text]"/>
      <dgm:spPr/>
      <dgm:t>
        <a:bodyPr/>
        <a:lstStyle/>
        <a:p>
          <a:r>
            <a:rPr lang="en-IN" dirty="0"/>
            <a:t>Gram Differential Staining</a:t>
          </a:r>
        </a:p>
      </dgm:t>
    </dgm:pt>
    <dgm:pt modelId="{78D2990D-4496-4F50-97B8-96947C0BB68C}" type="parTrans" cxnId="{B9F5772F-B97C-4DC3-91AF-DFE4A1780D0E}">
      <dgm:prSet/>
      <dgm:spPr/>
      <dgm:t>
        <a:bodyPr/>
        <a:lstStyle/>
        <a:p>
          <a:endParaRPr lang="en-IN"/>
        </a:p>
      </dgm:t>
    </dgm:pt>
    <dgm:pt modelId="{FF2E222F-CAB5-49D6-9AFF-4EF039E32C7C}" type="sibTrans" cxnId="{B9F5772F-B97C-4DC3-91AF-DFE4A1780D0E}">
      <dgm:prSet/>
      <dgm:spPr/>
      <dgm:t>
        <a:bodyPr/>
        <a:lstStyle/>
        <a:p>
          <a:endParaRPr lang="en-IN"/>
        </a:p>
      </dgm:t>
    </dgm:pt>
    <dgm:pt modelId="{C7688C2F-16E6-49BB-A552-C54400B6CD86}">
      <dgm:prSet phldrT="[Text]"/>
      <dgm:spPr/>
      <dgm:t>
        <a:bodyPr/>
        <a:lstStyle/>
        <a:p>
          <a:r>
            <a:rPr lang="en-IN" dirty="0"/>
            <a:t>Acid Fast Staining</a:t>
          </a:r>
        </a:p>
      </dgm:t>
    </dgm:pt>
    <dgm:pt modelId="{DBFF2A62-C275-402B-BF3B-5D33F89B8F0C}" type="parTrans" cxnId="{EDFA77FE-39BF-4C25-9596-1C84A85BD84D}">
      <dgm:prSet/>
      <dgm:spPr/>
      <dgm:t>
        <a:bodyPr/>
        <a:lstStyle/>
        <a:p>
          <a:endParaRPr lang="en-IN"/>
        </a:p>
      </dgm:t>
    </dgm:pt>
    <dgm:pt modelId="{F0D39A30-F4B3-409B-AC2F-30E5574339AB}" type="sibTrans" cxnId="{EDFA77FE-39BF-4C25-9596-1C84A85BD84D}">
      <dgm:prSet/>
      <dgm:spPr/>
      <dgm:t>
        <a:bodyPr/>
        <a:lstStyle/>
        <a:p>
          <a:endParaRPr lang="en-IN"/>
        </a:p>
      </dgm:t>
    </dgm:pt>
    <dgm:pt modelId="{6BBF703D-C17D-43F9-85DA-184F98A7F281}" type="pres">
      <dgm:prSet presAssocID="{0E6C531D-1929-4592-A15A-5C07B0CBE5E8}" presName="hierChild1" presStyleCnt="0">
        <dgm:presLayoutVars>
          <dgm:chPref val="1"/>
          <dgm:dir/>
          <dgm:animOne val="branch"/>
          <dgm:animLvl val="lvl"/>
          <dgm:resizeHandles/>
        </dgm:presLayoutVars>
      </dgm:prSet>
      <dgm:spPr/>
      <dgm:t>
        <a:bodyPr/>
        <a:lstStyle/>
        <a:p>
          <a:endParaRPr lang="en-IN"/>
        </a:p>
      </dgm:t>
    </dgm:pt>
    <dgm:pt modelId="{07CD2D8C-1119-4A9A-914C-5EC7CF893A69}" type="pres">
      <dgm:prSet presAssocID="{69529CA8-C0F2-43F4-9BCE-45A91F13EF6D}" presName="hierRoot1" presStyleCnt="0"/>
      <dgm:spPr/>
    </dgm:pt>
    <dgm:pt modelId="{F68566B3-B5B5-48A5-82D8-14514C8EAF36}" type="pres">
      <dgm:prSet presAssocID="{69529CA8-C0F2-43F4-9BCE-45A91F13EF6D}" presName="composite" presStyleCnt="0"/>
      <dgm:spPr/>
    </dgm:pt>
    <dgm:pt modelId="{50883C58-8286-4132-A5CA-A2D23F7067C2}" type="pres">
      <dgm:prSet presAssocID="{69529CA8-C0F2-43F4-9BCE-45A91F13EF6D}" presName="background" presStyleLbl="node0" presStyleIdx="0" presStyleCnt="1"/>
      <dgm:spPr/>
    </dgm:pt>
    <dgm:pt modelId="{D6F639C0-97BE-4CFD-A118-4C2CA89F7106}" type="pres">
      <dgm:prSet presAssocID="{69529CA8-C0F2-43F4-9BCE-45A91F13EF6D}" presName="text" presStyleLbl="fgAcc0" presStyleIdx="0" presStyleCnt="1">
        <dgm:presLayoutVars>
          <dgm:chPref val="3"/>
        </dgm:presLayoutVars>
      </dgm:prSet>
      <dgm:spPr/>
      <dgm:t>
        <a:bodyPr/>
        <a:lstStyle/>
        <a:p>
          <a:endParaRPr lang="en-IN"/>
        </a:p>
      </dgm:t>
    </dgm:pt>
    <dgm:pt modelId="{BEAF39AA-4F96-40BA-9EFD-C223A92E5A32}" type="pres">
      <dgm:prSet presAssocID="{69529CA8-C0F2-43F4-9BCE-45A91F13EF6D}" presName="hierChild2" presStyleCnt="0"/>
      <dgm:spPr/>
    </dgm:pt>
    <dgm:pt modelId="{317BE6B0-19F9-4FE7-8340-E408326B82AF}" type="pres">
      <dgm:prSet presAssocID="{06EB88EE-BA49-42A7-B8D1-5C81CE2E8746}" presName="Name10" presStyleLbl="parChTrans1D2" presStyleIdx="0" presStyleCnt="2"/>
      <dgm:spPr/>
      <dgm:t>
        <a:bodyPr/>
        <a:lstStyle/>
        <a:p>
          <a:endParaRPr lang="en-IN"/>
        </a:p>
      </dgm:t>
    </dgm:pt>
    <dgm:pt modelId="{45083B2D-1727-4CE8-9C1E-B69E3963DE2C}" type="pres">
      <dgm:prSet presAssocID="{82FCA427-C38F-45D7-B075-B3A73AD41ED6}" presName="hierRoot2" presStyleCnt="0"/>
      <dgm:spPr/>
    </dgm:pt>
    <dgm:pt modelId="{9D9560CB-981D-47C6-8B76-B5E809A7CA22}" type="pres">
      <dgm:prSet presAssocID="{82FCA427-C38F-45D7-B075-B3A73AD41ED6}" presName="composite2" presStyleCnt="0"/>
      <dgm:spPr/>
    </dgm:pt>
    <dgm:pt modelId="{23DA4641-973D-4C36-A19D-2C84CB29B6B8}" type="pres">
      <dgm:prSet presAssocID="{82FCA427-C38F-45D7-B075-B3A73AD41ED6}" presName="background2" presStyleLbl="node2" presStyleIdx="0" presStyleCnt="2"/>
      <dgm:spPr/>
    </dgm:pt>
    <dgm:pt modelId="{4F7A5A72-79C1-4D6B-A9C8-211EEB4F43E2}" type="pres">
      <dgm:prSet presAssocID="{82FCA427-C38F-45D7-B075-B3A73AD41ED6}" presName="text2" presStyleLbl="fgAcc2" presStyleIdx="0" presStyleCnt="2">
        <dgm:presLayoutVars>
          <dgm:chPref val="3"/>
        </dgm:presLayoutVars>
      </dgm:prSet>
      <dgm:spPr/>
      <dgm:t>
        <a:bodyPr/>
        <a:lstStyle/>
        <a:p>
          <a:endParaRPr lang="en-IN"/>
        </a:p>
      </dgm:t>
    </dgm:pt>
    <dgm:pt modelId="{C05E37A4-7093-425F-B18F-096ADE616021}" type="pres">
      <dgm:prSet presAssocID="{82FCA427-C38F-45D7-B075-B3A73AD41ED6}" presName="hierChild3" presStyleCnt="0"/>
      <dgm:spPr/>
    </dgm:pt>
    <dgm:pt modelId="{EAC3AC5D-3E5B-4990-9FF9-04368EF8BCAC}" type="pres">
      <dgm:prSet presAssocID="{99E04154-E757-4EE6-8577-6083FFCC9C5A}" presName="Name17" presStyleLbl="parChTrans1D3" presStyleIdx="0" presStyleCnt="4"/>
      <dgm:spPr/>
      <dgm:t>
        <a:bodyPr/>
        <a:lstStyle/>
        <a:p>
          <a:endParaRPr lang="en-IN"/>
        </a:p>
      </dgm:t>
    </dgm:pt>
    <dgm:pt modelId="{7ECC09C8-E133-4639-A6B1-D65E06010E9C}" type="pres">
      <dgm:prSet presAssocID="{8F5E3F3A-F9DE-4F97-90E3-04B97AF843A1}" presName="hierRoot3" presStyleCnt="0"/>
      <dgm:spPr/>
    </dgm:pt>
    <dgm:pt modelId="{D3981EF6-6BCE-4505-945B-EF33D09E4EF0}" type="pres">
      <dgm:prSet presAssocID="{8F5E3F3A-F9DE-4F97-90E3-04B97AF843A1}" presName="composite3" presStyleCnt="0"/>
      <dgm:spPr/>
    </dgm:pt>
    <dgm:pt modelId="{5CACA8B9-91A3-42C3-AF2B-B81C312F6896}" type="pres">
      <dgm:prSet presAssocID="{8F5E3F3A-F9DE-4F97-90E3-04B97AF843A1}" presName="background3" presStyleLbl="node3" presStyleIdx="0" presStyleCnt="4"/>
      <dgm:spPr/>
    </dgm:pt>
    <dgm:pt modelId="{508A7F88-08AD-4AF1-AF95-F78E05EA47B0}" type="pres">
      <dgm:prSet presAssocID="{8F5E3F3A-F9DE-4F97-90E3-04B97AF843A1}" presName="text3" presStyleLbl="fgAcc3" presStyleIdx="0" presStyleCnt="4">
        <dgm:presLayoutVars>
          <dgm:chPref val="3"/>
        </dgm:presLayoutVars>
      </dgm:prSet>
      <dgm:spPr/>
      <dgm:t>
        <a:bodyPr/>
        <a:lstStyle/>
        <a:p>
          <a:endParaRPr lang="en-IN"/>
        </a:p>
      </dgm:t>
    </dgm:pt>
    <dgm:pt modelId="{BE163A36-8AF8-409C-A4C4-C9ACC7AFD0C3}" type="pres">
      <dgm:prSet presAssocID="{8F5E3F3A-F9DE-4F97-90E3-04B97AF843A1}" presName="hierChild4" presStyleCnt="0"/>
      <dgm:spPr/>
    </dgm:pt>
    <dgm:pt modelId="{4582F0A0-7FC2-4B46-AC9E-D6ACA8131472}" type="pres">
      <dgm:prSet presAssocID="{57B96D83-693E-4A85-9130-166F86B22224}" presName="Name17" presStyleLbl="parChTrans1D3" presStyleIdx="1" presStyleCnt="4"/>
      <dgm:spPr/>
      <dgm:t>
        <a:bodyPr/>
        <a:lstStyle/>
        <a:p>
          <a:endParaRPr lang="en-IN"/>
        </a:p>
      </dgm:t>
    </dgm:pt>
    <dgm:pt modelId="{15E87E37-FFEC-4282-A3E5-AE22C9DE474A}" type="pres">
      <dgm:prSet presAssocID="{F299D1FB-D272-4FD7-AE4B-3ABE2B3C2CE1}" presName="hierRoot3" presStyleCnt="0"/>
      <dgm:spPr/>
    </dgm:pt>
    <dgm:pt modelId="{3FAAEC32-E7BE-4122-AC2C-5231A348B6FF}" type="pres">
      <dgm:prSet presAssocID="{F299D1FB-D272-4FD7-AE4B-3ABE2B3C2CE1}" presName="composite3" presStyleCnt="0"/>
      <dgm:spPr/>
    </dgm:pt>
    <dgm:pt modelId="{AC99B470-E35D-45BF-9660-F5BD9DF5A8A2}" type="pres">
      <dgm:prSet presAssocID="{F299D1FB-D272-4FD7-AE4B-3ABE2B3C2CE1}" presName="background3" presStyleLbl="node3" presStyleIdx="1" presStyleCnt="4"/>
      <dgm:spPr/>
    </dgm:pt>
    <dgm:pt modelId="{7293917F-17AF-445F-9569-DD7A7098EA11}" type="pres">
      <dgm:prSet presAssocID="{F299D1FB-D272-4FD7-AE4B-3ABE2B3C2CE1}" presName="text3" presStyleLbl="fgAcc3" presStyleIdx="1" presStyleCnt="4">
        <dgm:presLayoutVars>
          <dgm:chPref val="3"/>
        </dgm:presLayoutVars>
      </dgm:prSet>
      <dgm:spPr/>
      <dgm:t>
        <a:bodyPr/>
        <a:lstStyle/>
        <a:p>
          <a:endParaRPr lang="en-IN"/>
        </a:p>
      </dgm:t>
    </dgm:pt>
    <dgm:pt modelId="{62E902AE-2F99-47DF-9027-5BA97169690F}" type="pres">
      <dgm:prSet presAssocID="{F299D1FB-D272-4FD7-AE4B-3ABE2B3C2CE1}" presName="hierChild4" presStyleCnt="0"/>
      <dgm:spPr/>
    </dgm:pt>
    <dgm:pt modelId="{A02B214E-CD7B-4048-B3D7-DAC27E50251A}" type="pres">
      <dgm:prSet presAssocID="{BD9DB360-D37A-4A38-BB42-22D8478ADF3D}" presName="Name10" presStyleLbl="parChTrans1D2" presStyleIdx="1" presStyleCnt="2"/>
      <dgm:spPr/>
      <dgm:t>
        <a:bodyPr/>
        <a:lstStyle/>
        <a:p>
          <a:endParaRPr lang="en-IN"/>
        </a:p>
      </dgm:t>
    </dgm:pt>
    <dgm:pt modelId="{A79FB51C-4434-4E88-AAEB-14C57B255641}" type="pres">
      <dgm:prSet presAssocID="{413B47BB-0CAA-4DEF-A547-9AA6EC9D0A6F}" presName="hierRoot2" presStyleCnt="0"/>
      <dgm:spPr/>
    </dgm:pt>
    <dgm:pt modelId="{F8D38813-5856-4AC2-B028-4A3AF098F84E}" type="pres">
      <dgm:prSet presAssocID="{413B47BB-0CAA-4DEF-A547-9AA6EC9D0A6F}" presName="composite2" presStyleCnt="0"/>
      <dgm:spPr/>
    </dgm:pt>
    <dgm:pt modelId="{84321867-D678-4CE6-8078-E281B317BE08}" type="pres">
      <dgm:prSet presAssocID="{413B47BB-0CAA-4DEF-A547-9AA6EC9D0A6F}" presName="background2" presStyleLbl="node2" presStyleIdx="1" presStyleCnt="2"/>
      <dgm:spPr/>
    </dgm:pt>
    <dgm:pt modelId="{0D53305C-445A-49E5-AB0E-F22B8225E9EF}" type="pres">
      <dgm:prSet presAssocID="{413B47BB-0CAA-4DEF-A547-9AA6EC9D0A6F}" presName="text2" presStyleLbl="fgAcc2" presStyleIdx="1" presStyleCnt="2">
        <dgm:presLayoutVars>
          <dgm:chPref val="3"/>
        </dgm:presLayoutVars>
      </dgm:prSet>
      <dgm:spPr/>
      <dgm:t>
        <a:bodyPr/>
        <a:lstStyle/>
        <a:p>
          <a:endParaRPr lang="en-IN"/>
        </a:p>
      </dgm:t>
    </dgm:pt>
    <dgm:pt modelId="{EB2B74BB-EDF9-4C9A-95A4-CE67810D9B47}" type="pres">
      <dgm:prSet presAssocID="{413B47BB-0CAA-4DEF-A547-9AA6EC9D0A6F}" presName="hierChild3" presStyleCnt="0"/>
      <dgm:spPr/>
    </dgm:pt>
    <dgm:pt modelId="{DA9207B6-7FCA-4266-9BE3-963EFF9352D6}" type="pres">
      <dgm:prSet presAssocID="{78D2990D-4496-4F50-97B8-96947C0BB68C}" presName="Name17" presStyleLbl="parChTrans1D3" presStyleIdx="2" presStyleCnt="4"/>
      <dgm:spPr/>
      <dgm:t>
        <a:bodyPr/>
        <a:lstStyle/>
        <a:p>
          <a:endParaRPr lang="en-IN"/>
        </a:p>
      </dgm:t>
    </dgm:pt>
    <dgm:pt modelId="{F6DAFFC1-F70B-4037-94F7-67856B0B5F9A}" type="pres">
      <dgm:prSet presAssocID="{A3979BF5-00AC-4535-B4FD-061EC5B159D5}" presName="hierRoot3" presStyleCnt="0"/>
      <dgm:spPr/>
    </dgm:pt>
    <dgm:pt modelId="{AF64D3DD-0DA9-4676-A267-B1DC71A0B93E}" type="pres">
      <dgm:prSet presAssocID="{A3979BF5-00AC-4535-B4FD-061EC5B159D5}" presName="composite3" presStyleCnt="0"/>
      <dgm:spPr/>
    </dgm:pt>
    <dgm:pt modelId="{C2E13907-021E-4CCA-B753-1046CC6601DE}" type="pres">
      <dgm:prSet presAssocID="{A3979BF5-00AC-4535-B4FD-061EC5B159D5}" presName="background3" presStyleLbl="node3" presStyleIdx="2" presStyleCnt="4"/>
      <dgm:spPr/>
    </dgm:pt>
    <dgm:pt modelId="{696565FC-D670-4B31-A1C5-254E7C0E3FDD}" type="pres">
      <dgm:prSet presAssocID="{A3979BF5-00AC-4535-B4FD-061EC5B159D5}" presName="text3" presStyleLbl="fgAcc3" presStyleIdx="2" presStyleCnt="4">
        <dgm:presLayoutVars>
          <dgm:chPref val="3"/>
        </dgm:presLayoutVars>
      </dgm:prSet>
      <dgm:spPr/>
      <dgm:t>
        <a:bodyPr/>
        <a:lstStyle/>
        <a:p>
          <a:endParaRPr lang="en-IN"/>
        </a:p>
      </dgm:t>
    </dgm:pt>
    <dgm:pt modelId="{D82952A9-9817-440B-ABA8-AC5449BB375C}" type="pres">
      <dgm:prSet presAssocID="{A3979BF5-00AC-4535-B4FD-061EC5B159D5}" presName="hierChild4" presStyleCnt="0"/>
      <dgm:spPr/>
    </dgm:pt>
    <dgm:pt modelId="{D662F477-1AB8-44DB-BE98-D60025B59E9D}" type="pres">
      <dgm:prSet presAssocID="{DBFF2A62-C275-402B-BF3B-5D33F89B8F0C}" presName="Name17" presStyleLbl="parChTrans1D3" presStyleIdx="3" presStyleCnt="4"/>
      <dgm:spPr/>
      <dgm:t>
        <a:bodyPr/>
        <a:lstStyle/>
        <a:p>
          <a:endParaRPr lang="en-IN"/>
        </a:p>
      </dgm:t>
    </dgm:pt>
    <dgm:pt modelId="{EA12354D-994D-4DE3-BF0D-844DC25F1113}" type="pres">
      <dgm:prSet presAssocID="{C7688C2F-16E6-49BB-A552-C54400B6CD86}" presName="hierRoot3" presStyleCnt="0"/>
      <dgm:spPr/>
    </dgm:pt>
    <dgm:pt modelId="{D85F99B1-24B7-4EBB-B100-92BA99564854}" type="pres">
      <dgm:prSet presAssocID="{C7688C2F-16E6-49BB-A552-C54400B6CD86}" presName="composite3" presStyleCnt="0"/>
      <dgm:spPr/>
    </dgm:pt>
    <dgm:pt modelId="{E4D5AFD8-16BB-41E1-BD85-BD0000AC1530}" type="pres">
      <dgm:prSet presAssocID="{C7688C2F-16E6-49BB-A552-C54400B6CD86}" presName="background3" presStyleLbl="node3" presStyleIdx="3" presStyleCnt="4"/>
      <dgm:spPr/>
    </dgm:pt>
    <dgm:pt modelId="{69A8FF9C-E30C-4968-8934-96DA518807A2}" type="pres">
      <dgm:prSet presAssocID="{C7688C2F-16E6-49BB-A552-C54400B6CD86}" presName="text3" presStyleLbl="fgAcc3" presStyleIdx="3" presStyleCnt="4">
        <dgm:presLayoutVars>
          <dgm:chPref val="3"/>
        </dgm:presLayoutVars>
      </dgm:prSet>
      <dgm:spPr/>
      <dgm:t>
        <a:bodyPr/>
        <a:lstStyle/>
        <a:p>
          <a:endParaRPr lang="en-IN"/>
        </a:p>
      </dgm:t>
    </dgm:pt>
    <dgm:pt modelId="{E06BACEB-2413-4B08-9A34-FA1DC14961EB}" type="pres">
      <dgm:prSet presAssocID="{C7688C2F-16E6-49BB-A552-C54400B6CD86}" presName="hierChild4" presStyleCnt="0"/>
      <dgm:spPr/>
    </dgm:pt>
  </dgm:ptLst>
  <dgm:cxnLst>
    <dgm:cxn modelId="{A821CB81-B8B7-486B-9A48-AE8CF6D9EADE}" srcId="{82FCA427-C38F-45D7-B075-B3A73AD41ED6}" destId="{8F5E3F3A-F9DE-4F97-90E3-04B97AF843A1}" srcOrd="0" destOrd="0" parTransId="{99E04154-E757-4EE6-8577-6083FFCC9C5A}" sibTransId="{0F942CC9-70E0-4536-B17F-4EA37A296638}"/>
    <dgm:cxn modelId="{EDFA77FE-39BF-4C25-9596-1C84A85BD84D}" srcId="{413B47BB-0CAA-4DEF-A547-9AA6EC9D0A6F}" destId="{C7688C2F-16E6-49BB-A552-C54400B6CD86}" srcOrd="1" destOrd="0" parTransId="{DBFF2A62-C275-402B-BF3B-5D33F89B8F0C}" sibTransId="{F0D39A30-F4B3-409B-AC2F-30E5574339AB}"/>
    <dgm:cxn modelId="{AE3835A6-6287-4C14-98F2-80C032C76255}" type="presOf" srcId="{0E6C531D-1929-4592-A15A-5C07B0CBE5E8}" destId="{6BBF703D-C17D-43F9-85DA-184F98A7F281}" srcOrd="0" destOrd="0" presId="urn:microsoft.com/office/officeart/2005/8/layout/hierarchy1"/>
    <dgm:cxn modelId="{5846891B-F255-498D-9B14-36D4AC879804}" type="presOf" srcId="{BD9DB360-D37A-4A38-BB42-22D8478ADF3D}" destId="{A02B214E-CD7B-4048-B3D7-DAC27E50251A}" srcOrd="0" destOrd="0" presId="urn:microsoft.com/office/officeart/2005/8/layout/hierarchy1"/>
    <dgm:cxn modelId="{B9F5772F-B97C-4DC3-91AF-DFE4A1780D0E}" srcId="{413B47BB-0CAA-4DEF-A547-9AA6EC9D0A6F}" destId="{A3979BF5-00AC-4535-B4FD-061EC5B159D5}" srcOrd="0" destOrd="0" parTransId="{78D2990D-4496-4F50-97B8-96947C0BB68C}" sibTransId="{FF2E222F-CAB5-49D6-9AFF-4EF039E32C7C}"/>
    <dgm:cxn modelId="{1C70E7BA-BD1F-48C3-B152-67B8038AFC8A}" type="presOf" srcId="{8F5E3F3A-F9DE-4F97-90E3-04B97AF843A1}" destId="{508A7F88-08AD-4AF1-AF95-F78E05EA47B0}" srcOrd="0" destOrd="0" presId="urn:microsoft.com/office/officeart/2005/8/layout/hierarchy1"/>
    <dgm:cxn modelId="{E1389FEF-E668-4FB7-8DCE-AB613E67D269}" type="presOf" srcId="{A3979BF5-00AC-4535-B4FD-061EC5B159D5}" destId="{696565FC-D670-4B31-A1C5-254E7C0E3FDD}" srcOrd="0" destOrd="0" presId="urn:microsoft.com/office/officeart/2005/8/layout/hierarchy1"/>
    <dgm:cxn modelId="{C29C53F4-389D-4A72-98A5-483D1A4344C6}" srcId="{69529CA8-C0F2-43F4-9BCE-45A91F13EF6D}" destId="{413B47BB-0CAA-4DEF-A547-9AA6EC9D0A6F}" srcOrd="1" destOrd="0" parTransId="{BD9DB360-D37A-4A38-BB42-22D8478ADF3D}" sibTransId="{343BE1E9-FF4B-4C53-91AB-F9D2FCE087DD}"/>
    <dgm:cxn modelId="{998E5BCE-4FD3-4A0D-972A-26F3DBB4EF28}" srcId="{0E6C531D-1929-4592-A15A-5C07B0CBE5E8}" destId="{69529CA8-C0F2-43F4-9BCE-45A91F13EF6D}" srcOrd="0" destOrd="0" parTransId="{3C32A6FB-50AE-49EF-8D78-44D2631F2E79}" sibTransId="{E009FF0C-5524-4D3E-9B01-A4F0EF17ABD1}"/>
    <dgm:cxn modelId="{CF91D818-2A84-417E-B879-0B9A8092A3F1}" srcId="{69529CA8-C0F2-43F4-9BCE-45A91F13EF6D}" destId="{82FCA427-C38F-45D7-B075-B3A73AD41ED6}" srcOrd="0" destOrd="0" parTransId="{06EB88EE-BA49-42A7-B8D1-5C81CE2E8746}" sibTransId="{C40285DA-CD99-4D7A-8A66-FCE4A038E798}"/>
    <dgm:cxn modelId="{707FD155-7DE1-4FFC-98E7-8CABE39E162F}" srcId="{82FCA427-C38F-45D7-B075-B3A73AD41ED6}" destId="{F299D1FB-D272-4FD7-AE4B-3ABE2B3C2CE1}" srcOrd="1" destOrd="0" parTransId="{57B96D83-693E-4A85-9130-166F86B22224}" sibTransId="{F69D48DF-641D-42DD-AD65-A87B1465226F}"/>
    <dgm:cxn modelId="{566331D0-F0E8-4C5C-AEDD-F660FB781C86}" type="presOf" srcId="{78D2990D-4496-4F50-97B8-96947C0BB68C}" destId="{DA9207B6-7FCA-4266-9BE3-963EFF9352D6}" srcOrd="0" destOrd="0" presId="urn:microsoft.com/office/officeart/2005/8/layout/hierarchy1"/>
    <dgm:cxn modelId="{39C92358-2991-419A-8C30-8DBFC5153FD5}" type="presOf" srcId="{DBFF2A62-C275-402B-BF3B-5D33F89B8F0C}" destId="{D662F477-1AB8-44DB-BE98-D60025B59E9D}" srcOrd="0" destOrd="0" presId="urn:microsoft.com/office/officeart/2005/8/layout/hierarchy1"/>
    <dgm:cxn modelId="{95A43CF5-D307-4B99-8136-351F92C27B48}" type="presOf" srcId="{06EB88EE-BA49-42A7-B8D1-5C81CE2E8746}" destId="{317BE6B0-19F9-4FE7-8340-E408326B82AF}" srcOrd="0" destOrd="0" presId="urn:microsoft.com/office/officeart/2005/8/layout/hierarchy1"/>
    <dgm:cxn modelId="{B09D0797-A12E-415A-9D69-FC6851706714}" type="presOf" srcId="{99E04154-E757-4EE6-8577-6083FFCC9C5A}" destId="{EAC3AC5D-3E5B-4990-9FF9-04368EF8BCAC}" srcOrd="0" destOrd="0" presId="urn:microsoft.com/office/officeart/2005/8/layout/hierarchy1"/>
    <dgm:cxn modelId="{93EF632A-C324-4592-BA60-832C62C34AC0}" type="presOf" srcId="{413B47BB-0CAA-4DEF-A547-9AA6EC9D0A6F}" destId="{0D53305C-445A-49E5-AB0E-F22B8225E9EF}" srcOrd="0" destOrd="0" presId="urn:microsoft.com/office/officeart/2005/8/layout/hierarchy1"/>
    <dgm:cxn modelId="{000A5832-49CC-4382-9CA7-9FAB22E9DBA8}" type="presOf" srcId="{57B96D83-693E-4A85-9130-166F86B22224}" destId="{4582F0A0-7FC2-4B46-AC9E-D6ACA8131472}" srcOrd="0" destOrd="0" presId="urn:microsoft.com/office/officeart/2005/8/layout/hierarchy1"/>
    <dgm:cxn modelId="{E23CE9F8-26C5-4C7A-8649-2738DC0F7879}" type="presOf" srcId="{F299D1FB-D272-4FD7-AE4B-3ABE2B3C2CE1}" destId="{7293917F-17AF-445F-9569-DD7A7098EA11}" srcOrd="0" destOrd="0" presId="urn:microsoft.com/office/officeart/2005/8/layout/hierarchy1"/>
    <dgm:cxn modelId="{59A635C2-40B3-4343-B1D0-3C9FAB2D9524}" type="presOf" srcId="{82FCA427-C38F-45D7-B075-B3A73AD41ED6}" destId="{4F7A5A72-79C1-4D6B-A9C8-211EEB4F43E2}" srcOrd="0" destOrd="0" presId="urn:microsoft.com/office/officeart/2005/8/layout/hierarchy1"/>
    <dgm:cxn modelId="{A9F322D7-02B2-4F82-A561-F4FEBC023655}" type="presOf" srcId="{69529CA8-C0F2-43F4-9BCE-45A91F13EF6D}" destId="{D6F639C0-97BE-4CFD-A118-4C2CA89F7106}" srcOrd="0" destOrd="0" presId="urn:microsoft.com/office/officeart/2005/8/layout/hierarchy1"/>
    <dgm:cxn modelId="{B84F9D8A-997C-48C9-AC1D-63C1F71DBAF7}" type="presOf" srcId="{C7688C2F-16E6-49BB-A552-C54400B6CD86}" destId="{69A8FF9C-E30C-4968-8934-96DA518807A2}" srcOrd="0" destOrd="0" presId="urn:microsoft.com/office/officeart/2005/8/layout/hierarchy1"/>
    <dgm:cxn modelId="{D380C6D1-8B8F-4B7B-B6A2-E536E9E2AD03}" type="presParOf" srcId="{6BBF703D-C17D-43F9-85DA-184F98A7F281}" destId="{07CD2D8C-1119-4A9A-914C-5EC7CF893A69}" srcOrd="0" destOrd="0" presId="urn:microsoft.com/office/officeart/2005/8/layout/hierarchy1"/>
    <dgm:cxn modelId="{37052171-DA35-4CB7-96D4-FBE57906A04D}" type="presParOf" srcId="{07CD2D8C-1119-4A9A-914C-5EC7CF893A69}" destId="{F68566B3-B5B5-48A5-82D8-14514C8EAF36}" srcOrd="0" destOrd="0" presId="urn:microsoft.com/office/officeart/2005/8/layout/hierarchy1"/>
    <dgm:cxn modelId="{2943578B-36D3-4E35-962C-0CEA0AFFE760}" type="presParOf" srcId="{F68566B3-B5B5-48A5-82D8-14514C8EAF36}" destId="{50883C58-8286-4132-A5CA-A2D23F7067C2}" srcOrd="0" destOrd="0" presId="urn:microsoft.com/office/officeart/2005/8/layout/hierarchy1"/>
    <dgm:cxn modelId="{C57064D5-665C-4AFF-B640-A701BCBE5651}" type="presParOf" srcId="{F68566B3-B5B5-48A5-82D8-14514C8EAF36}" destId="{D6F639C0-97BE-4CFD-A118-4C2CA89F7106}" srcOrd="1" destOrd="0" presId="urn:microsoft.com/office/officeart/2005/8/layout/hierarchy1"/>
    <dgm:cxn modelId="{8030813F-46DA-443A-B54B-3905FB94DF95}" type="presParOf" srcId="{07CD2D8C-1119-4A9A-914C-5EC7CF893A69}" destId="{BEAF39AA-4F96-40BA-9EFD-C223A92E5A32}" srcOrd="1" destOrd="0" presId="urn:microsoft.com/office/officeart/2005/8/layout/hierarchy1"/>
    <dgm:cxn modelId="{7E6E793E-6FCB-4CC6-A897-9674C9AC0664}" type="presParOf" srcId="{BEAF39AA-4F96-40BA-9EFD-C223A92E5A32}" destId="{317BE6B0-19F9-4FE7-8340-E408326B82AF}" srcOrd="0" destOrd="0" presId="urn:microsoft.com/office/officeart/2005/8/layout/hierarchy1"/>
    <dgm:cxn modelId="{4733BB70-F64D-42EE-A8A2-43E2EFF6A566}" type="presParOf" srcId="{BEAF39AA-4F96-40BA-9EFD-C223A92E5A32}" destId="{45083B2D-1727-4CE8-9C1E-B69E3963DE2C}" srcOrd="1" destOrd="0" presId="urn:microsoft.com/office/officeart/2005/8/layout/hierarchy1"/>
    <dgm:cxn modelId="{DBFE85A1-F909-41E6-80E4-2D9995778B8A}" type="presParOf" srcId="{45083B2D-1727-4CE8-9C1E-B69E3963DE2C}" destId="{9D9560CB-981D-47C6-8B76-B5E809A7CA22}" srcOrd="0" destOrd="0" presId="urn:microsoft.com/office/officeart/2005/8/layout/hierarchy1"/>
    <dgm:cxn modelId="{F89E1725-A1D7-49FB-86FA-B9E8252B2283}" type="presParOf" srcId="{9D9560CB-981D-47C6-8B76-B5E809A7CA22}" destId="{23DA4641-973D-4C36-A19D-2C84CB29B6B8}" srcOrd="0" destOrd="0" presId="urn:microsoft.com/office/officeart/2005/8/layout/hierarchy1"/>
    <dgm:cxn modelId="{E40D3700-6D06-4C82-B386-9C46D76BD1A0}" type="presParOf" srcId="{9D9560CB-981D-47C6-8B76-B5E809A7CA22}" destId="{4F7A5A72-79C1-4D6B-A9C8-211EEB4F43E2}" srcOrd="1" destOrd="0" presId="urn:microsoft.com/office/officeart/2005/8/layout/hierarchy1"/>
    <dgm:cxn modelId="{D6982202-F365-42C7-ADCE-964E40FBBFAC}" type="presParOf" srcId="{45083B2D-1727-4CE8-9C1E-B69E3963DE2C}" destId="{C05E37A4-7093-425F-B18F-096ADE616021}" srcOrd="1" destOrd="0" presId="urn:microsoft.com/office/officeart/2005/8/layout/hierarchy1"/>
    <dgm:cxn modelId="{7463B321-91DC-4B8F-94A4-6C2628C213B8}" type="presParOf" srcId="{C05E37A4-7093-425F-B18F-096ADE616021}" destId="{EAC3AC5D-3E5B-4990-9FF9-04368EF8BCAC}" srcOrd="0" destOrd="0" presId="urn:microsoft.com/office/officeart/2005/8/layout/hierarchy1"/>
    <dgm:cxn modelId="{9F165EC9-219A-440D-8382-56D89B023EDC}" type="presParOf" srcId="{C05E37A4-7093-425F-B18F-096ADE616021}" destId="{7ECC09C8-E133-4639-A6B1-D65E06010E9C}" srcOrd="1" destOrd="0" presId="urn:microsoft.com/office/officeart/2005/8/layout/hierarchy1"/>
    <dgm:cxn modelId="{23D07E51-8A5F-4D98-A34A-6BDC575CE292}" type="presParOf" srcId="{7ECC09C8-E133-4639-A6B1-D65E06010E9C}" destId="{D3981EF6-6BCE-4505-945B-EF33D09E4EF0}" srcOrd="0" destOrd="0" presId="urn:microsoft.com/office/officeart/2005/8/layout/hierarchy1"/>
    <dgm:cxn modelId="{B274AE51-F497-4269-9E73-6F4D9970E541}" type="presParOf" srcId="{D3981EF6-6BCE-4505-945B-EF33D09E4EF0}" destId="{5CACA8B9-91A3-42C3-AF2B-B81C312F6896}" srcOrd="0" destOrd="0" presId="urn:microsoft.com/office/officeart/2005/8/layout/hierarchy1"/>
    <dgm:cxn modelId="{D78400CB-B5BA-45CF-A2F9-E0256A2A6EC3}" type="presParOf" srcId="{D3981EF6-6BCE-4505-945B-EF33D09E4EF0}" destId="{508A7F88-08AD-4AF1-AF95-F78E05EA47B0}" srcOrd="1" destOrd="0" presId="urn:microsoft.com/office/officeart/2005/8/layout/hierarchy1"/>
    <dgm:cxn modelId="{1C366BA1-725F-4F2B-B248-37165D666232}" type="presParOf" srcId="{7ECC09C8-E133-4639-A6B1-D65E06010E9C}" destId="{BE163A36-8AF8-409C-A4C4-C9ACC7AFD0C3}" srcOrd="1" destOrd="0" presId="urn:microsoft.com/office/officeart/2005/8/layout/hierarchy1"/>
    <dgm:cxn modelId="{0AFD9EAE-F094-4CD1-9D76-B91AFB05D702}" type="presParOf" srcId="{C05E37A4-7093-425F-B18F-096ADE616021}" destId="{4582F0A0-7FC2-4B46-AC9E-D6ACA8131472}" srcOrd="2" destOrd="0" presId="urn:microsoft.com/office/officeart/2005/8/layout/hierarchy1"/>
    <dgm:cxn modelId="{43E67829-C930-4C3B-9187-B6605E52D013}" type="presParOf" srcId="{C05E37A4-7093-425F-B18F-096ADE616021}" destId="{15E87E37-FFEC-4282-A3E5-AE22C9DE474A}" srcOrd="3" destOrd="0" presId="urn:microsoft.com/office/officeart/2005/8/layout/hierarchy1"/>
    <dgm:cxn modelId="{A2855B52-C92E-45C1-BD15-17BE72905416}" type="presParOf" srcId="{15E87E37-FFEC-4282-A3E5-AE22C9DE474A}" destId="{3FAAEC32-E7BE-4122-AC2C-5231A348B6FF}" srcOrd="0" destOrd="0" presId="urn:microsoft.com/office/officeart/2005/8/layout/hierarchy1"/>
    <dgm:cxn modelId="{49613AA5-4D0A-4510-BC0F-38F2B9CC3A81}" type="presParOf" srcId="{3FAAEC32-E7BE-4122-AC2C-5231A348B6FF}" destId="{AC99B470-E35D-45BF-9660-F5BD9DF5A8A2}" srcOrd="0" destOrd="0" presId="urn:microsoft.com/office/officeart/2005/8/layout/hierarchy1"/>
    <dgm:cxn modelId="{7805476B-E1C9-4B07-A8C8-46D995E40676}" type="presParOf" srcId="{3FAAEC32-E7BE-4122-AC2C-5231A348B6FF}" destId="{7293917F-17AF-445F-9569-DD7A7098EA11}" srcOrd="1" destOrd="0" presId="urn:microsoft.com/office/officeart/2005/8/layout/hierarchy1"/>
    <dgm:cxn modelId="{F6365C66-618C-4EED-BAA6-509EC28EE9F6}" type="presParOf" srcId="{15E87E37-FFEC-4282-A3E5-AE22C9DE474A}" destId="{62E902AE-2F99-47DF-9027-5BA97169690F}" srcOrd="1" destOrd="0" presId="urn:microsoft.com/office/officeart/2005/8/layout/hierarchy1"/>
    <dgm:cxn modelId="{084C020A-839E-44FD-95D0-704A8AA0A8FC}" type="presParOf" srcId="{BEAF39AA-4F96-40BA-9EFD-C223A92E5A32}" destId="{A02B214E-CD7B-4048-B3D7-DAC27E50251A}" srcOrd="2" destOrd="0" presId="urn:microsoft.com/office/officeart/2005/8/layout/hierarchy1"/>
    <dgm:cxn modelId="{A903129C-A197-49F5-9349-9248BC6CB699}" type="presParOf" srcId="{BEAF39AA-4F96-40BA-9EFD-C223A92E5A32}" destId="{A79FB51C-4434-4E88-AAEB-14C57B255641}" srcOrd="3" destOrd="0" presId="urn:microsoft.com/office/officeart/2005/8/layout/hierarchy1"/>
    <dgm:cxn modelId="{D8633474-CADC-4E01-A81C-3EF49A20A50B}" type="presParOf" srcId="{A79FB51C-4434-4E88-AAEB-14C57B255641}" destId="{F8D38813-5856-4AC2-B028-4A3AF098F84E}" srcOrd="0" destOrd="0" presId="urn:microsoft.com/office/officeart/2005/8/layout/hierarchy1"/>
    <dgm:cxn modelId="{2B332E72-89BE-4144-8129-FAB735FC4814}" type="presParOf" srcId="{F8D38813-5856-4AC2-B028-4A3AF098F84E}" destId="{84321867-D678-4CE6-8078-E281B317BE08}" srcOrd="0" destOrd="0" presId="urn:microsoft.com/office/officeart/2005/8/layout/hierarchy1"/>
    <dgm:cxn modelId="{94712CE5-6839-4116-9F31-70B840EE33E8}" type="presParOf" srcId="{F8D38813-5856-4AC2-B028-4A3AF098F84E}" destId="{0D53305C-445A-49E5-AB0E-F22B8225E9EF}" srcOrd="1" destOrd="0" presId="urn:microsoft.com/office/officeart/2005/8/layout/hierarchy1"/>
    <dgm:cxn modelId="{3A17954F-093C-402F-B8FE-22F20CBB5C98}" type="presParOf" srcId="{A79FB51C-4434-4E88-AAEB-14C57B255641}" destId="{EB2B74BB-EDF9-4C9A-95A4-CE67810D9B47}" srcOrd="1" destOrd="0" presId="urn:microsoft.com/office/officeart/2005/8/layout/hierarchy1"/>
    <dgm:cxn modelId="{BB816484-D0C8-4F4E-87F5-26814F95BB9B}" type="presParOf" srcId="{EB2B74BB-EDF9-4C9A-95A4-CE67810D9B47}" destId="{DA9207B6-7FCA-4266-9BE3-963EFF9352D6}" srcOrd="0" destOrd="0" presId="urn:microsoft.com/office/officeart/2005/8/layout/hierarchy1"/>
    <dgm:cxn modelId="{F0D9B676-DC77-42D6-A5EA-8025938F2511}" type="presParOf" srcId="{EB2B74BB-EDF9-4C9A-95A4-CE67810D9B47}" destId="{F6DAFFC1-F70B-4037-94F7-67856B0B5F9A}" srcOrd="1" destOrd="0" presId="urn:microsoft.com/office/officeart/2005/8/layout/hierarchy1"/>
    <dgm:cxn modelId="{3C59E1EA-F9A1-43E6-954B-4D559BD6380D}" type="presParOf" srcId="{F6DAFFC1-F70B-4037-94F7-67856B0B5F9A}" destId="{AF64D3DD-0DA9-4676-A267-B1DC71A0B93E}" srcOrd="0" destOrd="0" presId="urn:microsoft.com/office/officeart/2005/8/layout/hierarchy1"/>
    <dgm:cxn modelId="{F0436E86-831F-4A51-A55A-A427D9FD7D4C}" type="presParOf" srcId="{AF64D3DD-0DA9-4676-A267-B1DC71A0B93E}" destId="{C2E13907-021E-4CCA-B753-1046CC6601DE}" srcOrd="0" destOrd="0" presId="urn:microsoft.com/office/officeart/2005/8/layout/hierarchy1"/>
    <dgm:cxn modelId="{A466BA7B-D010-47D7-8CA9-A9C2D4F49019}" type="presParOf" srcId="{AF64D3DD-0DA9-4676-A267-B1DC71A0B93E}" destId="{696565FC-D670-4B31-A1C5-254E7C0E3FDD}" srcOrd="1" destOrd="0" presId="urn:microsoft.com/office/officeart/2005/8/layout/hierarchy1"/>
    <dgm:cxn modelId="{EDA4178C-FDED-437F-BD7C-00DFB9214CD2}" type="presParOf" srcId="{F6DAFFC1-F70B-4037-94F7-67856B0B5F9A}" destId="{D82952A9-9817-440B-ABA8-AC5449BB375C}" srcOrd="1" destOrd="0" presId="urn:microsoft.com/office/officeart/2005/8/layout/hierarchy1"/>
    <dgm:cxn modelId="{A15473D2-4F0D-4D46-BAF9-2C204D94BD07}" type="presParOf" srcId="{EB2B74BB-EDF9-4C9A-95A4-CE67810D9B47}" destId="{D662F477-1AB8-44DB-BE98-D60025B59E9D}" srcOrd="2" destOrd="0" presId="urn:microsoft.com/office/officeart/2005/8/layout/hierarchy1"/>
    <dgm:cxn modelId="{A2B97557-C53B-4151-80D6-DCE7C1068F4E}" type="presParOf" srcId="{EB2B74BB-EDF9-4C9A-95A4-CE67810D9B47}" destId="{EA12354D-994D-4DE3-BF0D-844DC25F1113}" srcOrd="3" destOrd="0" presId="urn:microsoft.com/office/officeart/2005/8/layout/hierarchy1"/>
    <dgm:cxn modelId="{BF3F9E5F-6D53-44CC-B37B-2370AE26F649}" type="presParOf" srcId="{EA12354D-994D-4DE3-BF0D-844DC25F1113}" destId="{D85F99B1-24B7-4EBB-B100-92BA99564854}" srcOrd="0" destOrd="0" presId="urn:microsoft.com/office/officeart/2005/8/layout/hierarchy1"/>
    <dgm:cxn modelId="{0D9EDFB2-FB80-4907-8ED8-1FEEDC36513A}" type="presParOf" srcId="{D85F99B1-24B7-4EBB-B100-92BA99564854}" destId="{E4D5AFD8-16BB-41E1-BD85-BD0000AC1530}" srcOrd="0" destOrd="0" presId="urn:microsoft.com/office/officeart/2005/8/layout/hierarchy1"/>
    <dgm:cxn modelId="{8B518D72-0F79-4DE1-B44B-90E787FA5393}" type="presParOf" srcId="{D85F99B1-24B7-4EBB-B100-92BA99564854}" destId="{69A8FF9C-E30C-4968-8934-96DA518807A2}" srcOrd="1" destOrd="0" presId="urn:microsoft.com/office/officeart/2005/8/layout/hierarchy1"/>
    <dgm:cxn modelId="{3264C03F-8414-4C02-9BBE-007283098C5E}" type="presParOf" srcId="{EA12354D-994D-4DE3-BF0D-844DC25F1113}" destId="{E06BACEB-2413-4B08-9A34-FA1DC14961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7FAFD98-2524-4BB5-A5C6-C03D9EA056CA}" type="datetimeFigureOut">
              <a:rPr lang="en-IN" smtClean="0"/>
              <a:t>27-09-2021</a:t>
            </a:fld>
            <a:endParaRPr lang="en-IN"/>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7C1ECF-BE53-4269-9EE3-466B24406839}" type="slidenum">
              <a:rPr lang="en-IN" smtClean="0"/>
              <a:t>‹#›</a:t>
            </a:fld>
            <a:endParaRPr lang="en-IN"/>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5252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AFD98-2524-4BB5-A5C6-C03D9EA056CA}" type="datetimeFigureOut">
              <a:rPr lang="en-IN" smtClean="0"/>
              <a:t>27-09-2021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242050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AFD98-2524-4BB5-A5C6-C03D9EA056CA}" type="datetimeFigureOut">
              <a:rPr lang="en-IN" smtClean="0"/>
              <a:t>27-09-2021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403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AFD98-2524-4BB5-A5C6-C03D9EA056CA}" type="datetimeFigureOut">
              <a:rPr lang="en-IN" smtClean="0"/>
              <a:t>27-09-2021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144677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7FAFD98-2524-4BB5-A5C6-C03D9EA056CA}" type="datetimeFigureOut">
              <a:rPr lang="en-IN" smtClean="0"/>
              <a:t>27-09-2021</a:t>
            </a:fld>
            <a:endParaRPr lang="en-IN"/>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7C1ECF-BE53-4269-9EE3-466B24406839}" type="slidenum">
              <a:rPr lang="en-IN" smtClean="0"/>
              <a:t>‹#›</a:t>
            </a:fld>
            <a:endParaRPr lang="en-IN"/>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9908369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AFD98-2524-4BB5-A5C6-C03D9EA056CA}" type="datetimeFigureOut">
              <a:rPr lang="en-IN" smtClean="0"/>
              <a:t>27-09-2021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209109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AFD98-2524-4BB5-A5C6-C03D9EA056CA}" type="datetimeFigureOut">
              <a:rPr lang="en-IN" smtClean="0"/>
              <a:t>27-09-2021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39776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AFD98-2524-4BB5-A5C6-C03D9EA056CA}" type="datetimeFigureOut">
              <a:rPr lang="en-IN" smtClean="0"/>
              <a:t>27-09-2021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261055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AFD98-2524-4BB5-A5C6-C03D9EA056CA}" type="datetimeFigureOut">
              <a:rPr lang="en-IN" smtClean="0"/>
              <a:t>27-09-2021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7C1ECF-BE53-4269-9EE3-466B24406839}" type="slidenum">
              <a:rPr lang="en-IN" smtClean="0"/>
              <a:t>‹#›</a:t>
            </a:fld>
            <a:endParaRPr lang="en-IN"/>
          </a:p>
        </p:txBody>
      </p:sp>
    </p:spTree>
    <p:extLst>
      <p:ext uri="{BB962C8B-B14F-4D97-AF65-F5344CB8AC3E}">
        <p14:creationId xmlns:p14="http://schemas.microsoft.com/office/powerpoint/2010/main" val="429196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7FAFD98-2524-4BB5-A5C6-C03D9EA056CA}" type="datetimeFigureOut">
              <a:rPr lang="en-IN" smtClean="0"/>
              <a:t>27-09-2021</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7C1ECF-BE53-4269-9EE3-466B24406839}"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428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7FAFD98-2524-4BB5-A5C6-C03D9EA056CA}" type="datetimeFigureOut">
              <a:rPr lang="en-IN" smtClean="0"/>
              <a:t>27-09-2021</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7C1ECF-BE53-4269-9EE3-466B24406839}"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807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7FAFD98-2524-4BB5-A5C6-C03D9EA056CA}" type="datetimeFigureOut">
              <a:rPr lang="en-IN" smtClean="0"/>
              <a:t>27-09-2021</a:t>
            </a:fld>
            <a:endParaRPr lang="en-IN"/>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IN"/>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7C1ECF-BE53-4269-9EE3-466B24406839}" type="slidenum">
              <a:rPr lang="en-IN" smtClean="0"/>
              <a:t>‹#›</a:t>
            </a:fld>
            <a:endParaRPr lang="en-I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396921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icrobenotes.com/negative-staining-principle-procedure-and-result-interpretation/"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cosmosbiomedical.com/catalogues/Microscopy%20&amp;%20Diagnostic%20Staining%20Catalogue%202016%20WEB.pdf"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lideplayer.com/slide/10830715/"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yatnorindang.blogspot.com/2019/08/microbiology-l-b-o-r-t-o-r-y-m-n-u-l.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eserve.com/gezana/principle-of-staining-techniqu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icrobeonline.com/imvic-tests-principle-procedure-and-result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ltexpo.blogspot.com/2018/04/imvic-indole-test-method-principle.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icrobeonline.com/voges-proskauer-test-principle-procedure-result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crobeonline.com/procedure-hanging-drop-method-test-bacterial-motilit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744E5-F613-40EE-801B-A0844AD267B9}"/>
              </a:ext>
            </a:extLst>
          </p:cNvPr>
          <p:cNvSpPr>
            <a:spLocks noGrp="1"/>
          </p:cNvSpPr>
          <p:nvPr>
            <p:ph type="ctrTitle"/>
          </p:nvPr>
        </p:nvSpPr>
        <p:spPr/>
        <p:txBody>
          <a:bodyPr>
            <a:normAutofit fontScale="90000"/>
          </a:bodyPr>
          <a:lstStyle/>
          <a:p>
            <a:r>
              <a:rPr lang="en-IN" dirty="0">
                <a:latin typeface="Aharoni" panose="02010803020104030203" pitchFamily="2" charset="-79"/>
                <a:cs typeface="Aharoni" panose="02010803020104030203" pitchFamily="2" charset="-79"/>
              </a:rPr>
              <a:t>Unit- 2</a:t>
            </a:r>
            <a:br>
              <a:rPr lang="en-IN" dirty="0">
                <a:latin typeface="Aharoni" panose="02010803020104030203" pitchFamily="2" charset="-79"/>
                <a:cs typeface="Aharoni" panose="02010803020104030203" pitchFamily="2" charset="-79"/>
              </a:rPr>
            </a:br>
            <a:r>
              <a:rPr lang="en-IN" dirty="0">
                <a:latin typeface="Aharoni" panose="02010803020104030203" pitchFamily="2" charset="-79"/>
                <a:cs typeface="Aharoni" panose="02010803020104030203" pitchFamily="2" charset="-79"/>
              </a:rPr>
              <a:t>Identification of Bacteria</a:t>
            </a:r>
          </a:p>
        </p:txBody>
      </p:sp>
      <p:sp>
        <p:nvSpPr>
          <p:cNvPr id="4" name="Subtitle 2">
            <a:extLst>
              <a:ext uri="{FF2B5EF4-FFF2-40B4-BE49-F238E27FC236}">
                <a16:creationId xmlns:a16="http://schemas.microsoft.com/office/drawing/2014/main" xmlns="" id="{9EC95AD6-B835-4EED-9A6A-A4E11F73A874}"/>
              </a:ext>
            </a:extLst>
          </p:cNvPr>
          <p:cNvSpPr>
            <a:spLocks noGrp="1"/>
          </p:cNvSpPr>
          <p:nvPr>
            <p:ph type="subTitle" idx="1"/>
          </p:nvPr>
        </p:nvSpPr>
        <p:spPr>
          <a:xfrm>
            <a:off x="2679700" y="3956050"/>
            <a:ext cx="6832600" cy="1085850"/>
          </a:xfrm>
        </p:spPr>
        <p:txBody>
          <a:bodyPr>
            <a:noAutofit/>
          </a:bodyPr>
          <a:lstStyle/>
          <a:p>
            <a:pPr algn="ctr"/>
            <a:r>
              <a:rPr lang="en-IN" b="1" smtClean="0">
                <a:solidFill>
                  <a:schemeClr val="accent4"/>
                </a:solidFill>
                <a:latin typeface="Book Antiqua" panose="02040602050305030304" pitchFamily="18" charset="0"/>
              </a:rPr>
              <a:t>Dr. </a:t>
            </a:r>
            <a:r>
              <a:rPr lang="en-IN" b="1" dirty="0">
                <a:solidFill>
                  <a:schemeClr val="accent4"/>
                </a:solidFill>
                <a:latin typeface="Book Antiqua" panose="02040602050305030304" pitchFamily="18" charset="0"/>
              </a:rPr>
              <a:t>Meenakshi Gupta</a:t>
            </a:r>
          </a:p>
          <a:p>
            <a:pPr algn="ctr"/>
            <a:r>
              <a:rPr lang="en-IN" b="1" dirty="0">
                <a:solidFill>
                  <a:schemeClr val="accent4"/>
                </a:solidFill>
                <a:latin typeface="Book Antiqua" panose="02040602050305030304" pitchFamily="18" charset="0"/>
              </a:rPr>
              <a:t>Senior Assistant Professor</a:t>
            </a:r>
          </a:p>
          <a:p>
            <a:pPr algn="ctr"/>
            <a:r>
              <a:rPr lang="en-IN" b="1" dirty="0">
                <a:solidFill>
                  <a:schemeClr val="accent4"/>
                </a:solidFill>
                <a:latin typeface="Book Antiqua" panose="02040602050305030304" pitchFamily="18" charset="0"/>
              </a:rPr>
              <a:t>University Institute of Pharmacy</a:t>
            </a:r>
          </a:p>
          <a:p>
            <a:pPr algn="ctr"/>
            <a:r>
              <a:rPr lang="en-IN" b="1" dirty="0">
                <a:solidFill>
                  <a:schemeClr val="accent4"/>
                </a:solidFill>
                <a:latin typeface="Book Antiqua" panose="02040602050305030304" pitchFamily="18" charset="0"/>
              </a:rPr>
              <a:t>C. S. J. M. University Kanpur U.P</a:t>
            </a:r>
          </a:p>
          <a:p>
            <a:endParaRPr lang="en-IN" dirty="0"/>
          </a:p>
        </p:txBody>
      </p:sp>
    </p:spTree>
    <p:extLst>
      <p:ext uri="{BB962C8B-B14F-4D97-AF65-F5344CB8AC3E}">
        <p14:creationId xmlns:p14="http://schemas.microsoft.com/office/powerpoint/2010/main" val="426105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82CE3-6A3E-4FAF-A297-B7895213BC32}"/>
              </a:ext>
            </a:extLst>
          </p:cNvPr>
          <p:cNvSpPr>
            <a:spLocks noGrp="1"/>
          </p:cNvSpPr>
          <p:nvPr>
            <p:ph type="title"/>
          </p:nvPr>
        </p:nvSpPr>
        <p:spPr/>
        <p:txBody>
          <a:bodyPr/>
          <a:lstStyle/>
          <a:p>
            <a:pPr algn="ctr"/>
            <a:r>
              <a:rPr lang="en-US" b="1" dirty="0">
                <a:solidFill>
                  <a:srgbClr val="FF0000"/>
                </a:solidFill>
                <a:latin typeface="Aharoni" panose="02010803020104030203" pitchFamily="2" charset="-79"/>
                <a:cs typeface="Aharoni" panose="02010803020104030203" pitchFamily="2" charset="-79"/>
              </a:rPr>
              <a:t>Simple staining techniques</a:t>
            </a:r>
            <a:endParaRPr lang="en-IN" b="1"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EE38D3A3-6B51-4C9D-90C1-4C8010D38019}"/>
              </a:ext>
            </a:extLst>
          </p:cNvPr>
          <p:cNvSpPr>
            <a:spLocks noGrp="1"/>
          </p:cNvSpPr>
          <p:nvPr>
            <p:ph idx="1"/>
          </p:nvPr>
        </p:nvSpPr>
        <p:spPr>
          <a:xfrm>
            <a:off x="1082040" y="1737360"/>
            <a:ext cx="5603240" cy="4958080"/>
          </a:xfrm>
        </p:spPr>
        <p:txBody>
          <a:bodyPr>
            <a:normAutofit fontScale="92500" lnSpcReduction="10000"/>
          </a:bodyPr>
          <a:lstStyle/>
          <a:p>
            <a:r>
              <a:rPr lang="en-US" dirty="0"/>
              <a:t>is used to study the morphology of bacterial cell</a:t>
            </a:r>
          </a:p>
          <a:p>
            <a:r>
              <a:rPr lang="en-US" b="0" i="0" dirty="0">
                <a:solidFill>
                  <a:srgbClr val="3B3835"/>
                </a:solidFill>
                <a:effectLst/>
                <a:latin typeface="Helvetica Neue"/>
              </a:rPr>
              <a:t>Only a </a:t>
            </a:r>
            <a:r>
              <a:rPr lang="en-US" b="1" i="0" dirty="0">
                <a:solidFill>
                  <a:srgbClr val="3B3835"/>
                </a:solidFill>
                <a:effectLst/>
                <a:latin typeface="Helvetica Neue"/>
              </a:rPr>
              <a:t>single stain </a:t>
            </a:r>
            <a:r>
              <a:rPr lang="en-US" b="0" i="0" dirty="0">
                <a:solidFill>
                  <a:srgbClr val="3B3835"/>
                </a:solidFill>
                <a:effectLst/>
                <a:latin typeface="Helvetica Neue"/>
              </a:rPr>
              <a:t>is used</a:t>
            </a:r>
            <a:endParaRPr lang="en-US" dirty="0"/>
          </a:p>
          <a:p>
            <a:r>
              <a:rPr lang="en-US" b="0" i="0" dirty="0">
                <a:solidFill>
                  <a:srgbClr val="000000"/>
                </a:solidFill>
                <a:effectLst/>
                <a:latin typeface="latoregular"/>
              </a:rPr>
              <a:t> </a:t>
            </a:r>
            <a:r>
              <a:rPr lang="en-US" b="1" i="0" dirty="0">
                <a:solidFill>
                  <a:srgbClr val="000000"/>
                </a:solidFill>
                <a:effectLst/>
                <a:latin typeface="latoregular"/>
              </a:rPr>
              <a:t>Positive Staining:</a:t>
            </a:r>
            <a:r>
              <a:rPr lang="en-US" b="0" i="0" dirty="0">
                <a:solidFill>
                  <a:srgbClr val="000000"/>
                </a:solidFill>
                <a:effectLst/>
                <a:latin typeface="latoregular"/>
              </a:rPr>
              <a:t> Staining is performed with basic dyes such as crystal violet or methylene blue, </a:t>
            </a:r>
            <a:r>
              <a:rPr lang="en-US" b="1" i="0" dirty="0">
                <a:solidFill>
                  <a:srgbClr val="000000"/>
                </a:solidFill>
                <a:effectLst/>
                <a:latin typeface="latoregular"/>
              </a:rPr>
              <a:t>positively charged dyes </a:t>
            </a:r>
            <a:r>
              <a:rPr lang="en-US" b="0" i="0" dirty="0">
                <a:solidFill>
                  <a:srgbClr val="000000"/>
                </a:solidFill>
                <a:effectLst/>
                <a:latin typeface="latoregular"/>
              </a:rPr>
              <a:t>that are attracted to the negatively charged materials of the microbial cytoplasm. This technique is called the </a:t>
            </a:r>
            <a:r>
              <a:rPr lang="en-US" b="1" dirty="0">
                <a:solidFill>
                  <a:srgbClr val="000000"/>
                </a:solidFill>
                <a:latin typeface="latoregular"/>
              </a:rPr>
              <a:t>posi</a:t>
            </a:r>
            <a:r>
              <a:rPr lang="en-US" b="1" i="0" dirty="0">
                <a:solidFill>
                  <a:srgbClr val="000000"/>
                </a:solidFill>
                <a:effectLst/>
                <a:latin typeface="latoregular"/>
              </a:rPr>
              <a:t>tive stain technique. </a:t>
            </a:r>
            <a:r>
              <a:rPr lang="en-US" i="0" dirty="0">
                <a:solidFill>
                  <a:srgbClr val="000000"/>
                </a:solidFill>
                <a:effectLst/>
                <a:latin typeface="latoregular"/>
              </a:rPr>
              <a:t>In</a:t>
            </a:r>
            <a:r>
              <a:rPr lang="en-US" b="1" i="0" dirty="0">
                <a:solidFill>
                  <a:srgbClr val="000000"/>
                </a:solidFill>
                <a:effectLst/>
                <a:latin typeface="latoregular"/>
              </a:rPr>
              <a:t> </a:t>
            </a:r>
            <a:r>
              <a:rPr lang="en-US" b="0" i="0" dirty="0">
                <a:solidFill>
                  <a:srgbClr val="3B3835"/>
                </a:solidFill>
                <a:effectLst/>
                <a:latin typeface="Helvetica Neue"/>
              </a:rPr>
              <a:t>Simple positive staining: all bacteria are colored.  </a:t>
            </a:r>
            <a:r>
              <a:rPr lang="en-US" b="1" i="0" dirty="0">
                <a:solidFill>
                  <a:srgbClr val="000000"/>
                </a:solidFill>
                <a:effectLst/>
                <a:latin typeface="latoregular"/>
              </a:rPr>
              <a:t> </a:t>
            </a:r>
          </a:p>
          <a:p>
            <a:r>
              <a:rPr lang="en-US" b="0" i="0" dirty="0">
                <a:solidFill>
                  <a:srgbClr val="000000"/>
                </a:solidFill>
                <a:effectLst/>
                <a:latin typeface="latoregular"/>
              </a:rPr>
              <a:t>  </a:t>
            </a:r>
            <a:r>
              <a:rPr lang="en-US" b="1" i="0" dirty="0">
                <a:solidFill>
                  <a:srgbClr val="000000"/>
                </a:solidFill>
                <a:effectLst/>
                <a:latin typeface="latoregular"/>
              </a:rPr>
              <a:t>Negative Staining:</a:t>
            </a:r>
            <a:r>
              <a:rPr lang="en-US" b="0" i="0" dirty="0">
                <a:solidFill>
                  <a:srgbClr val="000000"/>
                </a:solidFill>
                <a:effectLst/>
                <a:latin typeface="latoregular"/>
              </a:rPr>
              <a:t> Staining is performed with acidic dyes such as such as </a:t>
            </a:r>
            <a:r>
              <a:rPr lang="en-US" b="0" i="0" dirty="0" err="1">
                <a:solidFill>
                  <a:srgbClr val="000000"/>
                </a:solidFill>
                <a:effectLst/>
                <a:latin typeface="latoregular"/>
              </a:rPr>
              <a:t>nigrosin</a:t>
            </a:r>
            <a:r>
              <a:rPr lang="en-US" b="0" i="0" dirty="0">
                <a:solidFill>
                  <a:srgbClr val="000000"/>
                </a:solidFill>
                <a:effectLst/>
                <a:latin typeface="latoregular"/>
              </a:rPr>
              <a:t> or Congo red, acidic, negatively charged dyes. They are repelled by the negatively charged cytoplasm and gather around the cells, leaving the cells clear and unstained. This technique is called the </a:t>
            </a:r>
            <a:r>
              <a:rPr lang="en-US" b="1" i="0" dirty="0">
                <a:solidFill>
                  <a:srgbClr val="000000"/>
                </a:solidFill>
                <a:effectLst/>
                <a:latin typeface="latoregular"/>
              </a:rPr>
              <a:t>negative stain technique.</a:t>
            </a:r>
            <a:r>
              <a:rPr lang="en-US" b="0" i="0" dirty="0">
                <a:solidFill>
                  <a:srgbClr val="3B3835"/>
                </a:solidFill>
                <a:effectLst/>
                <a:latin typeface="Helvetica Neue"/>
              </a:rPr>
              <a:t> In Simple negative staining: background is dark, bacteria are without any color</a:t>
            </a:r>
            <a:endParaRPr lang="en-IN" dirty="0"/>
          </a:p>
        </p:txBody>
      </p:sp>
      <p:pic>
        <p:nvPicPr>
          <p:cNvPr id="2050" name="Picture 2" descr="Negative Staining- Principle, Procedure and Result Interpretation">
            <a:extLst>
              <a:ext uri="{FF2B5EF4-FFF2-40B4-BE49-F238E27FC236}">
                <a16:creationId xmlns:a16="http://schemas.microsoft.com/office/drawing/2014/main" xmlns="" id="{C02029C3-4F70-49C6-ABFE-23FD713AA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9" t="4438" r="29816" b="3219"/>
          <a:stretch/>
        </p:blipFill>
        <p:spPr bwMode="auto">
          <a:xfrm>
            <a:off x="7782560" y="4172053"/>
            <a:ext cx="2875280" cy="21197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0613E84-B65D-4CE1-BC00-AAC55C689336}"/>
              </a:ext>
            </a:extLst>
          </p:cNvPr>
          <p:cNvSpPr txBox="1"/>
          <p:nvPr/>
        </p:nvSpPr>
        <p:spPr>
          <a:xfrm>
            <a:off x="7030720" y="6291785"/>
            <a:ext cx="6096000" cy="230832"/>
          </a:xfrm>
          <a:prstGeom prst="rect">
            <a:avLst/>
          </a:prstGeom>
          <a:noFill/>
        </p:spPr>
        <p:txBody>
          <a:bodyPr wrap="square">
            <a:spAutoFit/>
          </a:bodyPr>
          <a:lstStyle/>
          <a:p>
            <a:r>
              <a:rPr lang="en-IN" sz="900" dirty="0">
                <a:hlinkClick r:id="rId3"/>
              </a:rPr>
              <a:t>https://microbenotes.com/negative-staining-principle-procedure-and-result-interpretation/</a:t>
            </a:r>
            <a:endParaRPr lang="en-IN" sz="900" dirty="0"/>
          </a:p>
        </p:txBody>
      </p:sp>
      <p:pic>
        <p:nvPicPr>
          <p:cNvPr id="2052" name="Picture 4" descr="Microscopy &amp; Diagnostic Staining">
            <a:extLst>
              <a:ext uri="{FF2B5EF4-FFF2-40B4-BE49-F238E27FC236}">
                <a16:creationId xmlns:a16="http://schemas.microsoft.com/office/drawing/2014/main" xmlns="" id="{CCD665E2-47C9-4D17-ADBD-47E83D22D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87" y="1792916"/>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B4CE740C-B0F0-4E72-8A0F-0C2D8544610E}"/>
              </a:ext>
            </a:extLst>
          </p:cNvPr>
          <p:cNvSpPr txBox="1"/>
          <p:nvPr/>
        </p:nvSpPr>
        <p:spPr>
          <a:xfrm>
            <a:off x="7249160" y="3771944"/>
            <a:ext cx="4693920" cy="338554"/>
          </a:xfrm>
          <a:prstGeom prst="rect">
            <a:avLst/>
          </a:prstGeom>
          <a:noFill/>
        </p:spPr>
        <p:txBody>
          <a:bodyPr wrap="square">
            <a:spAutoFit/>
          </a:bodyPr>
          <a:lstStyle/>
          <a:p>
            <a:r>
              <a:rPr lang="en-IN" sz="800" dirty="0">
                <a:hlinkClick r:id="rId5"/>
              </a:rPr>
              <a:t>http://www.cosmosbiomedical.com/catalogues/Microscopy%20&amp;%20Diagnostic%20Staining%20Catalogue%202016%20WEB.pdf</a:t>
            </a:r>
            <a:endParaRPr lang="en-IN" sz="800" dirty="0"/>
          </a:p>
        </p:txBody>
      </p:sp>
    </p:spTree>
    <p:extLst>
      <p:ext uri="{BB962C8B-B14F-4D97-AF65-F5344CB8AC3E}">
        <p14:creationId xmlns:p14="http://schemas.microsoft.com/office/powerpoint/2010/main" val="341761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B6EFAC-902E-47F3-A8AC-41F037645E4B}"/>
              </a:ext>
            </a:extLst>
          </p:cNvPr>
          <p:cNvSpPr>
            <a:spLocks noGrp="1"/>
          </p:cNvSpPr>
          <p:nvPr>
            <p:ph idx="1"/>
          </p:nvPr>
        </p:nvSpPr>
        <p:spPr>
          <a:xfrm>
            <a:off x="1371600" y="2286000"/>
            <a:ext cx="9601200" cy="3505200"/>
          </a:xfrm>
        </p:spPr>
        <p:txBody>
          <a:bodyPr>
            <a:normAutofit fontScale="92500" lnSpcReduction="20000"/>
          </a:bodyPr>
          <a:lstStyle/>
          <a:p>
            <a:pPr marL="0" indent="0" algn="just">
              <a:buNone/>
            </a:pPr>
            <a:r>
              <a:rPr lang="en-US" sz="2400" b="1" dirty="0">
                <a:latin typeface="Aharoni" panose="02010803020104030203" pitchFamily="2" charset="-79"/>
                <a:cs typeface="Aharoni" panose="02010803020104030203" pitchFamily="2" charset="-79"/>
              </a:rPr>
              <a:t>Fixation of smear/Fixed Smear Formation: </a:t>
            </a:r>
          </a:p>
          <a:p>
            <a:pPr algn="just"/>
            <a:r>
              <a:rPr lang="en-US" sz="2400" dirty="0">
                <a:latin typeface="Aharoni" panose="02010803020104030203" pitchFamily="2" charset="-79"/>
                <a:cs typeface="Aharoni" panose="02010803020104030203" pitchFamily="2" charset="-79"/>
              </a:rPr>
              <a:t>Fixing before staining it is essential to fix the bacterial sample on to the slide.</a:t>
            </a:r>
          </a:p>
          <a:p>
            <a:pPr algn="just"/>
            <a:r>
              <a:rPr lang="en-US" sz="2400" dirty="0">
                <a:latin typeface="Aharoni" panose="02010803020104030203" pitchFamily="2" charset="-79"/>
                <a:cs typeface="Aharoni" panose="02010803020104030203" pitchFamily="2" charset="-79"/>
              </a:rPr>
              <a:t>The purpose of fixation is to kill the microorganisms, coagulate the protoplasm of the cell and cause it to adhere to the slide.</a:t>
            </a:r>
            <a:r>
              <a:rPr lang="en-US" sz="2400" b="0" i="0" dirty="0">
                <a:solidFill>
                  <a:srgbClr val="3B3835"/>
                </a:solidFill>
                <a:effectLst/>
                <a:latin typeface="Aharoni" panose="02010803020104030203" pitchFamily="2" charset="-79"/>
                <a:cs typeface="Aharoni" panose="02010803020104030203" pitchFamily="2" charset="-79"/>
              </a:rPr>
              <a:t> </a:t>
            </a:r>
          </a:p>
          <a:p>
            <a:pPr algn="just"/>
            <a:r>
              <a:rPr lang="en-US" sz="2400" b="0" i="0" dirty="0">
                <a:solidFill>
                  <a:srgbClr val="3B3835"/>
                </a:solidFill>
                <a:effectLst/>
                <a:latin typeface="Aharoni" panose="02010803020104030203" pitchFamily="2" charset="-79"/>
                <a:cs typeface="Aharoni" panose="02010803020104030203" pitchFamily="2" charset="-79"/>
              </a:rPr>
              <a:t>Heat-fix the specimen on the glass slide, unless the specimen is heat-fixed, the bacterial smear will wash away during the staining procedure.</a:t>
            </a:r>
          </a:p>
          <a:p>
            <a:pPr algn="just"/>
            <a:r>
              <a:rPr lang="en-US" sz="2400" dirty="0">
                <a:latin typeface="Aharoni" panose="02010803020104030203" pitchFamily="2" charset="-79"/>
                <a:cs typeface="Aharoni" panose="02010803020104030203" pitchFamily="2" charset="-79"/>
              </a:rPr>
              <a:t>The staining process involves immersing the sample in dye solution, followed by rinsing and observation. </a:t>
            </a:r>
          </a:p>
        </p:txBody>
      </p:sp>
      <p:sp>
        <p:nvSpPr>
          <p:cNvPr id="4" name="Title 1">
            <a:extLst>
              <a:ext uri="{FF2B5EF4-FFF2-40B4-BE49-F238E27FC236}">
                <a16:creationId xmlns:a16="http://schemas.microsoft.com/office/drawing/2014/main" xmlns="" id="{7987E8B1-1E29-48B5-8BEE-DB808570932F}"/>
              </a:ext>
            </a:extLst>
          </p:cNvPr>
          <p:cNvSpPr>
            <a:spLocks noGrp="1"/>
          </p:cNvSpPr>
          <p:nvPr>
            <p:ph type="title"/>
          </p:nvPr>
        </p:nvSpPr>
        <p:spPr>
          <a:xfrm>
            <a:off x="1371600" y="685800"/>
            <a:ext cx="9601200" cy="1485900"/>
          </a:xfrm>
        </p:spPr>
        <p:txBody>
          <a:bodyPr/>
          <a:lstStyle/>
          <a:p>
            <a:pPr algn="ctr"/>
            <a:r>
              <a:rPr lang="en-US" b="1" dirty="0">
                <a:solidFill>
                  <a:srgbClr val="FF0000"/>
                </a:solidFill>
                <a:latin typeface="Aharoni" panose="02010803020104030203" pitchFamily="2" charset="-79"/>
                <a:cs typeface="Aharoni" panose="02010803020104030203" pitchFamily="2" charset="-79"/>
              </a:rPr>
              <a:t>Simple staining techniques</a:t>
            </a:r>
            <a:endParaRPr lang="en-IN" b="1"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8335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79F7CF-7177-487C-AC87-3FA149B55C94}"/>
              </a:ext>
            </a:extLst>
          </p:cNvPr>
          <p:cNvSpPr>
            <a:spLocks noGrp="1"/>
          </p:cNvSpPr>
          <p:nvPr>
            <p:ph idx="1"/>
          </p:nvPr>
        </p:nvSpPr>
        <p:spPr>
          <a:xfrm>
            <a:off x="690880" y="1701800"/>
            <a:ext cx="5831840" cy="4861560"/>
          </a:xfrm>
        </p:spPr>
        <p:txBody>
          <a:bodyPr>
            <a:normAutofit lnSpcReduction="10000"/>
          </a:bodyPr>
          <a:lstStyle/>
          <a:p>
            <a:pPr marL="457200" indent="-457200">
              <a:buFont typeface="+mj-lt"/>
              <a:buAutoNum type="arabicPeriod"/>
            </a:pPr>
            <a:r>
              <a:rPr lang="en-US" dirty="0">
                <a:latin typeface="Aharoni" panose="02010803020104030203" pitchFamily="2" charset="-79"/>
                <a:cs typeface="Aharoni" panose="02010803020104030203" pitchFamily="2" charset="-79"/>
              </a:rPr>
              <a:t>With a wire loop place a small drop of the broth culture or a loop full of bacteria on a clean slide. </a:t>
            </a:r>
          </a:p>
          <a:p>
            <a:pPr marL="457200" indent="-457200">
              <a:buFont typeface="+mj-lt"/>
              <a:buAutoNum type="arabicPeriod"/>
            </a:pPr>
            <a:r>
              <a:rPr lang="en-US" dirty="0">
                <a:latin typeface="Aharoni" panose="02010803020104030203" pitchFamily="2" charset="-79"/>
                <a:cs typeface="Aharoni" panose="02010803020104030203" pitchFamily="2" charset="-79"/>
              </a:rPr>
              <a:t>Place a drop of water over it. Spread the culture so as to form a thin film. </a:t>
            </a:r>
          </a:p>
          <a:p>
            <a:pPr marL="457200" indent="-457200">
              <a:buFont typeface="+mj-lt"/>
              <a:buAutoNum type="arabicPeriod"/>
            </a:pPr>
            <a:r>
              <a:rPr lang="en-US" dirty="0">
                <a:latin typeface="Aharoni" panose="02010803020104030203" pitchFamily="2" charset="-79"/>
                <a:cs typeface="Aharoni" panose="02010803020104030203" pitchFamily="2" charset="-79"/>
              </a:rPr>
              <a:t>Allow slide to dry in the air or by holding it above a </a:t>
            </a:r>
            <a:r>
              <a:rPr lang="en-US" dirty="0" err="1">
                <a:latin typeface="Aharoni" panose="02010803020104030203" pitchFamily="2" charset="-79"/>
                <a:cs typeface="Aharoni" panose="02010803020104030203" pitchFamily="2" charset="-79"/>
              </a:rPr>
              <a:t>bunsen</a:t>
            </a:r>
            <a:r>
              <a:rPr lang="en-US" dirty="0">
                <a:latin typeface="Aharoni" panose="02010803020104030203" pitchFamily="2" charset="-79"/>
                <a:cs typeface="Aharoni" panose="02010803020104030203" pitchFamily="2" charset="-79"/>
              </a:rPr>
              <a:t> flame. Avoid excess heating. </a:t>
            </a:r>
            <a:endParaRPr lang="en-US" dirty="0">
              <a:solidFill>
                <a:srgbClr val="3B3835"/>
              </a:solidFill>
              <a:latin typeface="Aharoni" panose="02010803020104030203" pitchFamily="2" charset="-79"/>
              <a:cs typeface="Aharoni" panose="02010803020104030203" pitchFamily="2" charset="-79"/>
            </a:endParaRPr>
          </a:p>
          <a:p>
            <a:pPr marL="457200" indent="-457200">
              <a:buFont typeface="+mj-lt"/>
              <a:buAutoNum type="arabicPeriod"/>
            </a:pPr>
            <a:r>
              <a:rPr lang="en-US" b="0" i="0" dirty="0">
                <a:solidFill>
                  <a:srgbClr val="3B3835"/>
                </a:solidFill>
                <a:effectLst/>
                <a:latin typeface="Aharoni" panose="02010803020104030203" pitchFamily="2" charset="-79"/>
                <a:cs typeface="Aharoni" panose="02010803020104030203" pitchFamily="2" charset="-79"/>
              </a:rPr>
              <a:t>Flood slide with crystal violet and wait for 30 sec. or safranin and wait for 1min.</a:t>
            </a:r>
          </a:p>
          <a:p>
            <a:pPr marL="457200" indent="-457200">
              <a:buFont typeface="+mj-lt"/>
              <a:buAutoNum type="arabicPeriod"/>
            </a:pPr>
            <a:r>
              <a:rPr lang="en-US" b="0" i="0" dirty="0">
                <a:solidFill>
                  <a:srgbClr val="3B3835"/>
                </a:solidFill>
                <a:effectLst/>
                <a:latin typeface="Aharoni" panose="02010803020104030203" pitchFamily="2" charset="-79"/>
                <a:cs typeface="Aharoni" panose="02010803020104030203" pitchFamily="2" charset="-79"/>
              </a:rPr>
              <a:t>Wash the smear with tap water to remove the excess of stain. </a:t>
            </a:r>
            <a:endParaRPr lang="en-US" dirty="0">
              <a:solidFill>
                <a:srgbClr val="3B3835"/>
              </a:solidFill>
              <a:latin typeface="Aharoni" panose="02010803020104030203" pitchFamily="2" charset="-79"/>
              <a:cs typeface="Aharoni" panose="02010803020104030203" pitchFamily="2" charset="-79"/>
            </a:endParaRPr>
          </a:p>
          <a:p>
            <a:pPr marL="457200" indent="-457200">
              <a:buFont typeface="+mj-lt"/>
              <a:buAutoNum type="arabicPeriod"/>
            </a:pPr>
            <a:r>
              <a:rPr lang="en-US" b="0" i="0" dirty="0">
                <a:solidFill>
                  <a:srgbClr val="3B3835"/>
                </a:solidFill>
                <a:effectLst/>
                <a:latin typeface="Aharoni" panose="02010803020104030203" pitchFamily="2" charset="-79"/>
                <a:cs typeface="Aharoni" panose="02010803020104030203" pitchFamily="2" charset="-79"/>
              </a:rPr>
              <a:t>Blot dry, then add </a:t>
            </a:r>
            <a:r>
              <a:rPr lang="en-US" b="0" i="0" dirty="0" err="1">
                <a:solidFill>
                  <a:srgbClr val="3B3835"/>
                </a:solidFill>
                <a:effectLst/>
                <a:latin typeface="Aharoni" panose="02010803020104030203" pitchFamily="2" charset="-79"/>
                <a:cs typeface="Aharoni" panose="02010803020104030203" pitchFamily="2" charset="-79"/>
              </a:rPr>
              <a:t>cederwood</a:t>
            </a:r>
            <a:r>
              <a:rPr lang="en-US" b="0" i="0" dirty="0">
                <a:solidFill>
                  <a:srgbClr val="3B3835"/>
                </a:solidFill>
                <a:effectLst/>
                <a:latin typeface="Aharoni" panose="02010803020104030203" pitchFamily="2" charset="-79"/>
                <a:cs typeface="Aharoni" panose="02010803020104030203" pitchFamily="2" charset="-79"/>
              </a:rPr>
              <a:t> oil (immersion oil) and examine under a microscope.</a:t>
            </a:r>
            <a:endParaRPr lang="en-IN" dirty="0">
              <a:latin typeface="Aharoni" panose="02010803020104030203" pitchFamily="2" charset="-79"/>
              <a:cs typeface="Aharoni" panose="02010803020104030203" pitchFamily="2" charset="-79"/>
            </a:endParaRPr>
          </a:p>
        </p:txBody>
      </p:sp>
      <p:sp>
        <p:nvSpPr>
          <p:cNvPr id="4" name="Title 1">
            <a:extLst>
              <a:ext uri="{FF2B5EF4-FFF2-40B4-BE49-F238E27FC236}">
                <a16:creationId xmlns:a16="http://schemas.microsoft.com/office/drawing/2014/main" xmlns="" id="{8A684572-0B9A-4B49-9076-3AA58DFC8511}"/>
              </a:ext>
            </a:extLst>
          </p:cNvPr>
          <p:cNvSpPr>
            <a:spLocks noGrp="1"/>
          </p:cNvSpPr>
          <p:nvPr>
            <p:ph type="title"/>
          </p:nvPr>
        </p:nvSpPr>
        <p:spPr>
          <a:xfrm>
            <a:off x="152400" y="167640"/>
            <a:ext cx="6563360" cy="1485900"/>
          </a:xfrm>
        </p:spPr>
        <p:txBody>
          <a:bodyPr/>
          <a:lstStyle/>
          <a:p>
            <a:pPr algn="ctr"/>
            <a:r>
              <a:rPr lang="en-US" b="1" dirty="0">
                <a:solidFill>
                  <a:srgbClr val="FF0000"/>
                </a:solidFill>
                <a:latin typeface="Aharoni" panose="02010803020104030203" pitchFamily="2" charset="-79"/>
                <a:cs typeface="Aharoni" panose="02010803020104030203" pitchFamily="2" charset="-79"/>
              </a:rPr>
              <a:t>Simple staining techniques: Steps</a:t>
            </a:r>
            <a:endParaRPr lang="en-IN" b="1" dirty="0">
              <a:solidFill>
                <a:srgbClr val="FF0000"/>
              </a:solidFill>
              <a:latin typeface="Aharoni" panose="02010803020104030203" pitchFamily="2" charset="-79"/>
              <a:cs typeface="Aharoni" panose="02010803020104030203" pitchFamily="2" charset="-79"/>
            </a:endParaRPr>
          </a:p>
        </p:txBody>
      </p:sp>
      <p:pic>
        <p:nvPicPr>
          <p:cNvPr id="4098" name="Picture 2" descr="A Brief Journey to the Microbial World - ppt video online download">
            <a:extLst>
              <a:ext uri="{FF2B5EF4-FFF2-40B4-BE49-F238E27FC236}">
                <a16:creationId xmlns:a16="http://schemas.microsoft.com/office/drawing/2014/main" xmlns="" id="{93392DFA-2B97-46AB-8074-29C8E9AF8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11" t="1481" r="21667" b="3408"/>
          <a:stretch/>
        </p:blipFill>
        <p:spPr bwMode="auto">
          <a:xfrm>
            <a:off x="6715760" y="167640"/>
            <a:ext cx="5323840" cy="6522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FD833D3C-4739-4F46-9CAB-3F31E8A12C7A}"/>
              </a:ext>
            </a:extLst>
          </p:cNvPr>
          <p:cNvSpPr txBox="1"/>
          <p:nvPr/>
        </p:nvSpPr>
        <p:spPr>
          <a:xfrm>
            <a:off x="6837680" y="6690360"/>
            <a:ext cx="3474720" cy="230832"/>
          </a:xfrm>
          <a:prstGeom prst="rect">
            <a:avLst/>
          </a:prstGeom>
          <a:noFill/>
        </p:spPr>
        <p:txBody>
          <a:bodyPr wrap="square">
            <a:spAutoFit/>
          </a:bodyPr>
          <a:lstStyle/>
          <a:p>
            <a:r>
              <a:rPr lang="en-IN" sz="900" dirty="0">
                <a:hlinkClick r:id="rId3"/>
              </a:rPr>
              <a:t>https://slideplayer.com/slide/10830715/</a:t>
            </a:r>
            <a:endParaRPr lang="en-IN" sz="900" dirty="0"/>
          </a:p>
        </p:txBody>
      </p:sp>
    </p:spTree>
    <p:extLst>
      <p:ext uri="{BB962C8B-B14F-4D97-AF65-F5344CB8AC3E}">
        <p14:creationId xmlns:p14="http://schemas.microsoft.com/office/powerpoint/2010/main" val="134080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58CE1-6D45-4FA4-A83F-23D413CE78E4}"/>
              </a:ext>
            </a:extLst>
          </p:cNvPr>
          <p:cNvSpPr>
            <a:spLocks noGrp="1"/>
          </p:cNvSpPr>
          <p:nvPr>
            <p:ph type="title"/>
          </p:nvPr>
        </p:nvSpPr>
        <p:spPr>
          <a:xfrm>
            <a:off x="904240" y="340360"/>
            <a:ext cx="10861040" cy="1485900"/>
          </a:xfrm>
        </p:spPr>
        <p:txBody>
          <a:bodyPr/>
          <a:lstStyle/>
          <a:p>
            <a:pPr algn="ctr"/>
            <a:r>
              <a:rPr lang="en-US" b="1" i="0" dirty="0">
                <a:solidFill>
                  <a:srgbClr val="FF0000"/>
                </a:solidFill>
                <a:effectLst/>
                <a:latin typeface="Aharoni" panose="02010803020104030203" pitchFamily="2" charset="-79"/>
                <a:cs typeface="Aharoni" panose="02010803020104030203" pitchFamily="2" charset="-79"/>
              </a:rPr>
              <a:t>Negative Simple Staining</a:t>
            </a:r>
            <a:endParaRPr lang="en-IN" b="1"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8649BE39-911A-46BC-897E-AEA0E889E1AF}"/>
              </a:ext>
            </a:extLst>
          </p:cNvPr>
          <p:cNvSpPr>
            <a:spLocks noGrp="1"/>
          </p:cNvSpPr>
          <p:nvPr>
            <p:ph idx="1"/>
          </p:nvPr>
        </p:nvSpPr>
        <p:spPr>
          <a:xfrm>
            <a:off x="1005840" y="1915160"/>
            <a:ext cx="4653280" cy="4328160"/>
          </a:xfrm>
        </p:spPr>
        <p:txBody>
          <a:bodyPr>
            <a:normAutofit fontScale="92500"/>
          </a:bodyPr>
          <a:lstStyle/>
          <a:p>
            <a:pPr marL="457200" indent="-457200">
              <a:buAutoNum type="arabicPeriod"/>
            </a:pPr>
            <a:r>
              <a:rPr lang="en-US" sz="2400" b="0" i="0" dirty="0">
                <a:solidFill>
                  <a:srgbClr val="3B3835"/>
                </a:solidFill>
                <a:effectLst/>
                <a:latin typeface="Aharoni" panose="02010803020104030203" pitchFamily="2" charset="-79"/>
                <a:cs typeface="Aharoni" panose="02010803020104030203" pitchFamily="2" charset="-79"/>
              </a:rPr>
              <a:t>Place a small drop of </a:t>
            </a:r>
            <a:r>
              <a:rPr lang="en-US" sz="2400" b="0" i="0" dirty="0" err="1">
                <a:solidFill>
                  <a:srgbClr val="3B3835"/>
                </a:solidFill>
                <a:effectLst/>
                <a:latin typeface="Aharoni" panose="02010803020104030203" pitchFamily="2" charset="-79"/>
                <a:cs typeface="Aharoni" panose="02010803020104030203" pitchFamily="2" charset="-79"/>
              </a:rPr>
              <a:t>nigrosin</a:t>
            </a:r>
            <a:r>
              <a:rPr lang="en-US" sz="2400" b="0" i="0" dirty="0">
                <a:solidFill>
                  <a:srgbClr val="3B3835"/>
                </a:solidFill>
                <a:effectLst/>
                <a:latin typeface="Aharoni" panose="02010803020104030203" pitchFamily="2" charset="-79"/>
                <a:cs typeface="Aharoni" panose="02010803020104030203" pitchFamily="2" charset="-79"/>
              </a:rPr>
              <a:t> at the end of the slide. </a:t>
            </a:r>
            <a:endParaRPr lang="en-US" sz="2400" dirty="0">
              <a:solidFill>
                <a:srgbClr val="3B3835"/>
              </a:solidFill>
              <a:latin typeface="Aharoni" panose="02010803020104030203" pitchFamily="2" charset="-79"/>
              <a:cs typeface="Aharoni" panose="02010803020104030203" pitchFamily="2" charset="-79"/>
            </a:endParaRPr>
          </a:p>
          <a:p>
            <a:pPr marL="457200" indent="-457200">
              <a:buAutoNum type="arabicPeriod"/>
            </a:pPr>
            <a:r>
              <a:rPr lang="en-US" sz="2400" b="0" i="0" dirty="0">
                <a:solidFill>
                  <a:srgbClr val="3B3835"/>
                </a:solidFill>
                <a:effectLst/>
                <a:latin typeface="Aharoni" panose="02010803020104030203" pitchFamily="2" charset="-79"/>
                <a:cs typeface="Aharoni" panose="02010803020104030203" pitchFamily="2" charset="-79"/>
              </a:rPr>
              <a:t> Place a loopful of sample and mix with drop of </a:t>
            </a:r>
            <a:r>
              <a:rPr lang="en-US" sz="2400" b="0" i="0" dirty="0" err="1">
                <a:solidFill>
                  <a:srgbClr val="3B3835"/>
                </a:solidFill>
                <a:effectLst/>
                <a:latin typeface="Aharoni" panose="02010803020104030203" pitchFamily="2" charset="-79"/>
                <a:cs typeface="Aharoni" panose="02010803020104030203" pitchFamily="2" charset="-79"/>
              </a:rPr>
              <a:t>nigrosin</a:t>
            </a:r>
            <a:r>
              <a:rPr lang="en-US" sz="2400" b="0" i="0" dirty="0">
                <a:solidFill>
                  <a:srgbClr val="3B3835"/>
                </a:solidFill>
                <a:effectLst/>
                <a:latin typeface="Aharoni" panose="02010803020104030203" pitchFamily="2" charset="-79"/>
                <a:cs typeface="Aharoni" panose="02010803020104030203" pitchFamily="2" charset="-79"/>
              </a:rPr>
              <a:t>.</a:t>
            </a:r>
          </a:p>
          <a:p>
            <a:pPr marL="457200" indent="-457200">
              <a:buAutoNum type="arabicPeriod"/>
            </a:pPr>
            <a:r>
              <a:rPr lang="en-US" sz="2400" b="0" i="0" dirty="0">
                <a:solidFill>
                  <a:srgbClr val="3B3835"/>
                </a:solidFill>
                <a:effectLst/>
                <a:latin typeface="Aharoni" panose="02010803020104030203" pitchFamily="2" charset="-79"/>
                <a:cs typeface="Aharoni" panose="02010803020104030203" pitchFamily="2" charset="-79"/>
              </a:rPr>
              <a:t>Using the edge of another slide, spread the drop out across the slide. </a:t>
            </a:r>
          </a:p>
          <a:p>
            <a:pPr marL="457200" indent="-457200">
              <a:buAutoNum type="arabicPeriod"/>
            </a:pPr>
            <a:r>
              <a:rPr lang="en-US" sz="2400" b="0" i="0" dirty="0">
                <a:solidFill>
                  <a:srgbClr val="3B3835"/>
                </a:solidFill>
                <a:effectLst/>
                <a:latin typeface="Aharoni" panose="02010803020104030203" pitchFamily="2" charset="-79"/>
                <a:cs typeface="Aharoni" panose="02010803020104030203" pitchFamily="2" charset="-79"/>
              </a:rPr>
              <a:t>Allow to air dry. </a:t>
            </a:r>
            <a:endParaRPr lang="en-US" sz="2400" dirty="0">
              <a:solidFill>
                <a:srgbClr val="3B3835"/>
              </a:solidFill>
              <a:latin typeface="Aharoni" panose="02010803020104030203" pitchFamily="2" charset="-79"/>
              <a:cs typeface="Aharoni" panose="02010803020104030203" pitchFamily="2" charset="-79"/>
            </a:endParaRPr>
          </a:p>
          <a:p>
            <a:pPr marL="457200" indent="-457200">
              <a:buAutoNum type="arabicPeriod"/>
            </a:pPr>
            <a:r>
              <a:rPr lang="en-US" sz="2400" b="0" i="0" dirty="0">
                <a:solidFill>
                  <a:srgbClr val="3B3835"/>
                </a:solidFill>
                <a:effectLst/>
                <a:latin typeface="Aharoni" panose="02010803020104030203" pitchFamily="2" charset="-79"/>
                <a:cs typeface="Aharoni" panose="02010803020104030203" pitchFamily="2" charset="-79"/>
              </a:rPr>
              <a:t> Place one drop of immersion oil and examine under a microscope.</a:t>
            </a:r>
            <a:endParaRPr lang="en-IN" sz="2400" dirty="0">
              <a:latin typeface="Aharoni" panose="02010803020104030203" pitchFamily="2" charset="-79"/>
              <a:cs typeface="Aharoni" panose="02010803020104030203" pitchFamily="2" charset="-79"/>
            </a:endParaRPr>
          </a:p>
        </p:txBody>
      </p:sp>
      <p:pic>
        <p:nvPicPr>
          <p:cNvPr id="6148" name="Picture 4" descr="Suyatno Rindang Farmasis: James G. Cappuccino">
            <a:extLst>
              <a:ext uri="{FF2B5EF4-FFF2-40B4-BE49-F238E27FC236}">
                <a16:creationId xmlns:a16="http://schemas.microsoft.com/office/drawing/2014/main" xmlns="" id="{84666714-12F3-44D5-887D-B8E990F15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5" t="9493" r="1470" b="9220"/>
          <a:stretch/>
        </p:blipFill>
        <p:spPr bwMode="auto">
          <a:xfrm>
            <a:off x="5740400" y="1915160"/>
            <a:ext cx="6258560" cy="4328160"/>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DEC8C69-1E35-494F-9296-57C94AC95B0F}"/>
              </a:ext>
            </a:extLst>
          </p:cNvPr>
          <p:cNvSpPr txBox="1"/>
          <p:nvPr/>
        </p:nvSpPr>
        <p:spPr>
          <a:xfrm>
            <a:off x="6664960" y="6517640"/>
            <a:ext cx="6096000" cy="230832"/>
          </a:xfrm>
          <a:prstGeom prst="rect">
            <a:avLst/>
          </a:prstGeom>
          <a:noFill/>
        </p:spPr>
        <p:txBody>
          <a:bodyPr wrap="square">
            <a:spAutoFit/>
          </a:bodyPr>
          <a:lstStyle/>
          <a:p>
            <a:r>
              <a:rPr lang="en-IN" sz="900" dirty="0">
                <a:hlinkClick r:id="rId3"/>
              </a:rPr>
              <a:t>http://suyatnorindang.blogspot.com/2019/08/microbiology-l-b-o-r-t-o-r-y-m-n-u-l.html</a:t>
            </a:r>
            <a:endParaRPr lang="en-IN" sz="900" dirty="0"/>
          </a:p>
        </p:txBody>
      </p:sp>
    </p:spTree>
    <p:extLst>
      <p:ext uri="{BB962C8B-B14F-4D97-AF65-F5344CB8AC3E}">
        <p14:creationId xmlns:p14="http://schemas.microsoft.com/office/powerpoint/2010/main" val="52398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C0668-00E2-46ED-9CBA-D9ADB19406B7}"/>
              </a:ext>
            </a:extLst>
          </p:cNvPr>
          <p:cNvSpPr>
            <a:spLocks noGrp="1"/>
          </p:cNvSpPr>
          <p:nvPr>
            <p:ph type="title"/>
          </p:nvPr>
        </p:nvSpPr>
        <p:spPr/>
        <p:txBody>
          <a:bodyPr/>
          <a:lstStyle/>
          <a:p>
            <a:pPr algn="ctr"/>
            <a:r>
              <a:rPr lang="en-US" b="1" i="0" dirty="0">
                <a:solidFill>
                  <a:srgbClr val="FF0000"/>
                </a:solidFill>
                <a:effectLst/>
                <a:latin typeface="Aharoni" panose="02010803020104030203" pitchFamily="2" charset="-79"/>
                <a:cs typeface="Aharoni" panose="02010803020104030203" pitchFamily="2" charset="-79"/>
              </a:rPr>
              <a:t>Differential Staining</a:t>
            </a:r>
            <a:endParaRPr lang="en-IN" b="1"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3B39D8AA-4C4C-4F0A-BBD5-606853DD9651}"/>
              </a:ext>
            </a:extLst>
          </p:cNvPr>
          <p:cNvSpPr>
            <a:spLocks noGrp="1"/>
          </p:cNvSpPr>
          <p:nvPr>
            <p:ph idx="1"/>
          </p:nvPr>
        </p:nvSpPr>
        <p:spPr>
          <a:xfrm>
            <a:off x="1503680" y="1554480"/>
            <a:ext cx="9601200" cy="4724400"/>
          </a:xfrm>
        </p:spPr>
        <p:txBody>
          <a:bodyPr>
            <a:normAutofit/>
          </a:bodyPr>
          <a:lstStyle/>
          <a:p>
            <a:r>
              <a:rPr lang="en-US" sz="2400" dirty="0">
                <a:latin typeface="Aharoni" panose="02010803020104030203" pitchFamily="2" charset="-79"/>
                <a:cs typeface="Aharoni" panose="02010803020104030203" pitchFamily="2" charset="-79"/>
              </a:rPr>
              <a:t>Differential Stains use two or more stains and</a:t>
            </a:r>
          </a:p>
          <a:p>
            <a:r>
              <a:rPr lang="en-US" sz="2400" dirty="0">
                <a:latin typeface="Aharoni" panose="02010803020104030203" pitchFamily="2" charset="-79"/>
                <a:cs typeface="Aharoni" panose="02010803020104030203" pitchFamily="2" charset="-79"/>
              </a:rPr>
              <a:t> </a:t>
            </a:r>
            <a:r>
              <a:rPr lang="en-US" sz="2400" b="0" i="0" dirty="0">
                <a:solidFill>
                  <a:srgbClr val="000000"/>
                </a:solidFill>
                <a:effectLst/>
                <a:latin typeface="Aharoni" panose="02010803020104030203" pitchFamily="2" charset="-79"/>
                <a:cs typeface="Aharoni" panose="02010803020104030203" pitchFamily="2" charset="-79"/>
              </a:rPr>
              <a:t>distinguishes two kinds of organisms separates bacteria into two groups, Gram‐positive bacteria and Gram‐negative bacteria. </a:t>
            </a:r>
            <a:r>
              <a:rPr lang="en-US" sz="2400" dirty="0">
                <a:latin typeface="Aharoni" panose="02010803020104030203" pitchFamily="2" charset="-79"/>
                <a:cs typeface="Aharoni" panose="02010803020104030203" pitchFamily="2" charset="-79"/>
              </a:rPr>
              <a:t>. </a:t>
            </a:r>
          </a:p>
          <a:p>
            <a:r>
              <a:rPr lang="en-US" sz="2400" dirty="0">
                <a:latin typeface="Aharoni" panose="02010803020104030203" pitchFamily="2" charset="-79"/>
                <a:cs typeface="Aharoni" panose="02010803020104030203" pitchFamily="2" charset="-79"/>
              </a:rPr>
              <a:t> allow the observation of cell morphology or shape, </a:t>
            </a:r>
          </a:p>
          <a:p>
            <a:r>
              <a:rPr lang="en-US" sz="2400" dirty="0">
                <a:latin typeface="Aharoni" panose="02010803020104030203" pitchFamily="2" charset="-79"/>
                <a:cs typeface="Aharoni" panose="02010803020104030203" pitchFamily="2" charset="-79"/>
              </a:rPr>
              <a:t>provides information about the characteristics of the cell wall </a:t>
            </a:r>
            <a:endParaRPr lang="en-US" sz="2400" b="0" i="0" dirty="0">
              <a:solidFill>
                <a:srgbClr val="3B3835"/>
              </a:solidFill>
              <a:effectLst/>
              <a:latin typeface="Aharoni" panose="02010803020104030203" pitchFamily="2" charset="-79"/>
              <a:cs typeface="Aharoni" panose="02010803020104030203" pitchFamily="2" charset="-79"/>
            </a:endParaRPr>
          </a:p>
          <a:p>
            <a:r>
              <a:rPr lang="en-US" sz="2400" b="0" i="0" dirty="0">
                <a:solidFill>
                  <a:srgbClr val="3B3835"/>
                </a:solidFill>
                <a:effectLst/>
                <a:latin typeface="Aharoni" panose="02010803020104030203" pitchFamily="2" charset="-79"/>
                <a:cs typeface="Aharoni" panose="02010803020104030203" pitchFamily="2" charset="-79"/>
              </a:rPr>
              <a:t> This type of staining is to differentiate two organisms. </a:t>
            </a:r>
          </a:p>
          <a:p>
            <a:pPr lvl="1"/>
            <a:r>
              <a:rPr lang="en-US" sz="2400" b="0" i="0" dirty="0">
                <a:solidFill>
                  <a:srgbClr val="3B3835"/>
                </a:solidFill>
                <a:effectLst/>
                <a:latin typeface="Aharoni" panose="02010803020104030203" pitchFamily="2" charset="-79"/>
                <a:cs typeface="Aharoni" panose="02010803020104030203" pitchFamily="2" charset="-79"/>
              </a:rPr>
              <a:t>Gram’s Staining. </a:t>
            </a:r>
            <a:endParaRPr lang="en-US" sz="2400" i="0" dirty="0">
              <a:solidFill>
                <a:srgbClr val="3B3835"/>
              </a:solidFill>
              <a:latin typeface="Aharoni" panose="02010803020104030203" pitchFamily="2" charset="-79"/>
              <a:cs typeface="Aharoni" panose="02010803020104030203" pitchFamily="2" charset="-79"/>
            </a:endParaRPr>
          </a:p>
          <a:p>
            <a:pPr lvl="1"/>
            <a:r>
              <a:rPr lang="en-US" sz="2400" b="0" i="0" dirty="0">
                <a:solidFill>
                  <a:srgbClr val="3B3835"/>
                </a:solidFill>
                <a:effectLst/>
                <a:latin typeface="Aharoni" panose="02010803020104030203" pitchFamily="2" charset="-79"/>
                <a:cs typeface="Aharoni" panose="02010803020104030203" pitchFamily="2" charset="-79"/>
              </a:rPr>
              <a:t>Acid-fast Staining.</a:t>
            </a:r>
            <a:endParaRPr lang="en-IN"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7221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F155-EAC8-43F9-86C2-4BA477A759AC}"/>
              </a:ext>
            </a:extLst>
          </p:cNvPr>
          <p:cNvSpPr>
            <a:spLocks noGrp="1"/>
          </p:cNvSpPr>
          <p:nvPr>
            <p:ph type="title"/>
          </p:nvPr>
        </p:nvSpPr>
        <p:spPr>
          <a:xfrm>
            <a:off x="987718" y="182150"/>
            <a:ext cx="10216563" cy="722090"/>
          </a:xfrm>
        </p:spPr>
        <p:txBody>
          <a:bodyPr>
            <a:normAutofit fontScale="90000"/>
          </a:bodyPr>
          <a:lstStyle/>
          <a:p>
            <a:pPr lvl="1" algn="ctr"/>
            <a:r>
              <a:rPr lang="en-IN" sz="2800" b="1" dirty="0">
                <a:solidFill>
                  <a:srgbClr val="FF0000"/>
                </a:solidFill>
                <a:latin typeface="Aharoni" panose="02010803020104030203" pitchFamily="2" charset="-79"/>
                <a:cs typeface="Aharoni" panose="02010803020104030203" pitchFamily="2" charset="-79"/>
              </a:rPr>
              <a:t>Difference between Gram Positive &amp; Gram Negative Bacteria</a:t>
            </a:r>
            <a:r>
              <a:rPr lang="en-IN" b="1" dirty="0">
                <a:solidFill>
                  <a:srgbClr val="FF0000"/>
                </a:solidFill>
                <a:latin typeface="Aharoni" panose="02010803020104030203" pitchFamily="2" charset="-79"/>
                <a:cs typeface="Aharoni" panose="02010803020104030203" pitchFamily="2" charset="-79"/>
              </a:rPr>
              <a:t/>
            </a:r>
            <a:br>
              <a:rPr lang="en-IN" b="1" dirty="0">
                <a:solidFill>
                  <a:srgbClr val="FF0000"/>
                </a:solidFill>
                <a:latin typeface="Aharoni" panose="02010803020104030203" pitchFamily="2" charset="-79"/>
                <a:cs typeface="Aharoni" panose="02010803020104030203" pitchFamily="2" charset="-79"/>
              </a:rPr>
            </a:br>
            <a:endParaRPr lang="en-IN" b="1" dirty="0">
              <a:solidFill>
                <a:srgbClr val="FF0000"/>
              </a:solidFill>
              <a:latin typeface="Aharoni" panose="02010803020104030203" pitchFamily="2" charset="-79"/>
              <a:cs typeface="Aharoni" panose="02010803020104030203" pitchFamily="2" charset="-79"/>
            </a:endParaRPr>
          </a:p>
        </p:txBody>
      </p:sp>
      <p:graphicFrame>
        <p:nvGraphicFramePr>
          <p:cNvPr id="4" name="Table 4">
            <a:extLst>
              <a:ext uri="{FF2B5EF4-FFF2-40B4-BE49-F238E27FC236}">
                <a16:creationId xmlns:a16="http://schemas.microsoft.com/office/drawing/2014/main" xmlns="" id="{884D8411-C461-4E09-BD8D-02A8EE30E0F5}"/>
              </a:ext>
            </a:extLst>
          </p:cNvPr>
          <p:cNvGraphicFramePr>
            <a:graphicFrameLocks noGrp="1"/>
          </p:cNvGraphicFramePr>
          <p:nvPr>
            <p:extLst>
              <p:ext uri="{D42A27DB-BD31-4B8C-83A1-F6EECF244321}">
                <p14:modId xmlns:p14="http://schemas.microsoft.com/office/powerpoint/2010/main" val="801502034"/>
              </p:ext>
            </p:extLst>
          </p:nvPr>
        </p:nvGraphicFramePr>
        <p:xfrm>
          <a:off x="1066800" y="1074412"/>
          <a:ext cx="10667999" cy="5601438"/>
        </p:xfrm>
        <a:graphic>
          <a:graphicData uri="http://schemas.openxmlformats.org/drawingml/2006/table">
            <a:tbl>
              <a:tblPr firstRow="1" bandRow="1">
                <a:tableStyleId>{5C22544A-7EE6-4342-B048-85BDC9FD1C3A}</a:tableStyleId>
              </a:tblPr>
              <a:tblGrid>
                <a:gridCol w="2439405">
                  <a:extLst>
                    <a:ext uri="{9D8B030D-6E8A-4147-A177-3AD203B41FA5}">
                      <a16:colId xmlns:a16="http://schemas.microsoft.com/office/drawing/2014/main" xmlns="" val="2031751221"/>
                    </a:ext>
                  </a:extLst>
                </a:gridCol>
                <a:gridCol w="4487676">
                  <a:extLst>
                    <a:ext uri="{9D8B030D-6E8A-4147-A177-3AD203B41FA5}">
                      <a16:colId xmlns:a16="http://schemas.microsoft.com/office/drawing/2014/main" xmlns="" val="1248138280"/>
                    </a:ext>
                  </a:extLst>
                </a:gridCol>
                <a:gridCol w="3740918">
                  <a:extLst>
                    <a:ext uri="{9D8B030D-6E8A-4147-A177-3AD203B41FA5}">
                      <a16:colId xmlns:a16="http://schemas.microsoft.com/office/drawing/2014/main" xmlns="" val="989107574"/>
                    </a:ext>
                  </a:extLst>
                </a:gridCol>
              </a:tblGrid>
              <a:tr h="366332">
                <a:tc>
                  <a:txBody>
                    <a:bodyPr/>
                    <a:lstStyle/>
                    <a:p>
                      <a:pPr algn="ctr"/>
                      <a:r>
                        <a:rPr lang="en-IN" dirty="0">
                          <a:latin typeface="Berlin Sans FB Demi" panose="020E0802020502020306" pitchFamily="34" charset="0"/>
                        </a:rPr>
                        <a:t>Character</a:t>
                      </a:r>
                    </a:p>
                  </a:txBody>
                  <a:tcPr/>
                </a:tc>
                <a:tc>
                  <a:txBody>
                    <a:bodyPr/>
                    <a:lstStyle/>
                    <a:p>
                      <a:pPr algn="ctr"/>
                      <a:r>
                        <a:rPr lang="en-IN" dirty="0">
                          <a:latin typeface="Berlin Sans FB Demi" panose="020E0802020502020306" pitchFamily="34" charset="0"/>
                        </a:rPr>
                        <a:t>Gram Positive </a:t>
                      </a:r>
                    </a:p>
                  </a:txBody>
                  <a:tcPr/>
                </a:tc>
                <a:tc>
                  <a:txBody>
                    <a:bodyPr/>
                    <a:lstStyle/>
                    <a:p>
                      <a:pPr algn="ctr"/>
                      <a:r>
                        <a:rPr lang="en-IN" dirty="0">
                          <a:latin typeface="Berlin Sans FB Demi" panose="020E0802020502020306" pitchFamily="34" charset="0"/>
                        </a:rPr>
                        <a:t>Gram Negative</a:t>
                      </a:r>
                    </a:p>
                  </a:txBody>
                  <a:tcPr/>
                </a:tc>
                <a:extLst>
                  <a:ext uri="{0D108BD9-81ED-4DB2-BD59-A6C34878D82A}">
                    <a16:rowId xmlns:a16="http://schemas.microsoft.com/office/drawing/2014/main" xmlns="" val="3795569042"/>
                  </a:ext>
                </a:extLst>
              </a:tr>
              <a:tr h="366332">
                <a:tc>
                  <a:txBody>
                    <a:bodyPr/>
                    <a:lstStyle/>
                    <a:p>
                      <a:r>
                        <a:rPr lang="en-IN" dirty="0">
                          <a:latin typeface="Berlin Sans FB Demi" panose="020E0802020502020306" pitchFamily="34" charset="0"/>
                        </a:rPr>
                        <a:t>Cell wall</a:t>
                      </a:r>
                    </a:p>
                  </a:txBody>
                  <a:tcPr/>
                </a:tc>
                <a:tc>
                  <a:txBody>
                    <a:bodyPr/>
                    <a:lstStyle/>
                    <a:p>
                      <a:pPr algn="l"/>
                      <a:r>
                        <a:rPr lang="en-IN" dirty="0">
                          <a:latin typeface="Berlin Sans FB Demi" panose="020E0802020502020306" pitchFamily="34" charset="0"/>
                        </a:rPr>
                        <a:t>simple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Berlin Sans FB Demi" panose="020E0802020502020306" pitchFamily="34" charset="0"/>
                        </a:rPr>
                        <a:t>More complicated</a:t>
                      </a:r>
                    </a:p>
                  </a:txBody>
                  <a:tcPr/>
                </a:tc>
                <a:extLst>
                  <a:ext uri="{0D108BD9-81ED-4DB2-BD59-A6C34878D82A}">
                    <a16:rowId xmlns:a16="http://schemas.microsoft.com/office/drawing/2014/main" xmlns="" val="3952143600"/>
                  </a:ext>
                </a:extLst>
              </a:tr>
              <a:tr h="384210">
                <a:tc>
                  <a:txBody>
                    <a:bodyPr/>
                    <a:lstStyle/>
                    <a:p>
                      <a:r>
                        <a:rPr lang="en-IN" dirty="0">
                          <a:latin typeface="Berlin Sans FB Demi" panose="020E0802020502020306" pitchFamily="34" charset="0"/>
                        </a:rPr>
                        <a:t>Thickness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Berlin Sans FB Demi" panose="020E0802020502020306" pitchFamily="34" charset="0"/>
                        </a:rPr>
                        <a:t>Thick, homogeneous(20-25 nm)</a:t>
                      </a:r>
                    </a:p>
                  </a:txBody>
                  <a:tcPr/>
                </a:tc>
                <a:tc>
                  <a:txBody>
                    <a:bodyPr/>
                    <a:lstStyle/>
                    <a:p>
                      <a:r>
                        <a:rPr lang="en-US" altLang="en-US" sz="1800" dirty="0">
                          <a:latin typeface="Berlin Sans FB Demi" panose="020E0802020502020306" pitchFamily="34" charset="0"/>
                        </a:rPr>
                        <a:t>Thin, heterogeneous(10-15nm)</a:t>
                      </a:r>
                      <a:endParaRPr lang="en-IN" dirty="0">
                        <a:latin typeface="Berlin Sans FB Demi" panose="020E0802020502020306" pitchFamily="34" charset="0"/>
                      </a:endParaRPr>
                    </a:p>
                  </a:txBody>
                  <a:tcPr/>
                </a:tc>
                <a:extLst>
                  <a:ext uri="{0D108BD9-81ED-4DB2-BD59-A6C34878D82A}">
                    <a16:rowId xmlns:a16="http://schemas.microsoft.com/office/drawing/2014/main" xmlns="" val="1567638110"/>
                  </a:ext>
                </a:extLst>
              </a:tr>
              <a:tr h="366332">
                <a:tc>
                  <a:txBody>
                    <a:bodyPr/>
                    <a:lstStyle/>
                    <a:p>
                      <a:r>
                        <a:rPr lang="en-IN" dirty="0">
                          <a:latin typeface="Berlin Sans FB Demi" panose="020E0802020502020306" pitchFamily="34" charset="0"/>
                        </a:rPr>
                        <a:t>Number of layers</a:t>
                      </a:r>
                    </a:p>
                  </a:txBody>
                  <a:tcPr/>
                </a:tc>
                <a:tc>
                  <a:txBody>
                    <a:bodyPr/>
                    <a:lstStyle/>
                    <a:p>
                      <a:pPr algn="l"/>
                      <a:r>
                        <a:rPr lang="en-IN" dirty="0">
                          <a:latin typeface="Berlin Sans FB Demi" panose="020E0802020502020306" pitchFamily="34" charset="0"/>
                        </a:rPr>
                        <a:t>One</a:t>
                      </a:r>
                    </a:p>
                  </a:txBody>
                  <a:tcPr/>
                </a:tc>
                <a:tc>
                  <a:txBody>
                    <a:bodyPr/>
                    <a:lstStyle/>
                    <a:p>
                      <a:r>
                        <a:rPr lang="en-IN" dirty="0">
                          <a:latin typeface="Berlin Sans FB Demi" panose="020E0802020502020306" pitchFamily="34" charset="0"/>
                        </a:rPr>
                        <a:t>Two</a:t>
                      </a:r>
                    </a:p>
                  </a:txBody>
                  <a:tcPr/>
                </a:tc>
                <a:extLst>
                  <a:ext uri="{0D108BD9-81ED-4DB2-BD59-A6C34878D82A}">
                    <a16:rowId xmlns:a16="http://schemas.microsoft.com/office/drawing/2014/main" xmlns="" val="1785797037"/>
                  </a:ext>
                </a:extLst>
              </a:tr>
              <a:tr h="632298">
                <a:tc>
                  <a:txBody>
                    <a:bodyPr/>
                    <a:lstStyle/>
                    <a:p>
                      <a:r>
                        <a:rPr lang="en-IN" dirty="0">
                          <a:latin typeface="Berlin Sans FB Demi" panose="020E0802020502020306" pitchFamily="34" charset="0"/>
                        </a:rPr>
                        <a:t>Chemical composition</a:t>
                      </a:r>
                    </a:p>
                  </a:txBody>
                  <a:tcPr/>
                </a:tc>
                <a:tc>
                  <a:txBody>
                    <a:bodyPr/>
                    <a:lstStyle/>
                    <a:p>
                      <a:pPr algn="l"/>
                      <a:r>
                        <a:rPr lang="en-IN" dirty="0">
                          <a:latin typeface="Berlin Sans FB Demi" panose="020E0802020502020306" pitchFamily="34" charset="0"/>
                        </a:rPr>
                        <a:t>Peptidoglycan, Teichoic acid and </a:t>
                      </a:r>
                      <a:r>
                        <a:rPr lang="en-IN" dirty="0" err="1">
                          <a:latin typeface="Berlin Sans FB Demi" panose="020E0802020502020306" pitchFamily="34" charset="0"/>
                        </a:rPr>
                        <a:t>lipotechoic</a:t>
                      </a:r>
                      <a:r>
                        <a:rPr lang="en-IN" dirty="0">
                          <a:latin typeface="Berlin Sans FB Demi" panose="020E0802020502020306" pitchFamily="34" charset="0"/>
                        </a:rPr>
                        <a:t> acid</a:t>
                      </a:r>
                    </a:p>
                  </a:txBody>
                  <a:tcPr/>
                </a:tc>
                <a:tc>
                  <a:txBody>
                    <a:bodyPr/>
                    <a:lstStyle/>
                    <a:p>
                      <a:r>
                        <a:rPr lang="en-IN" dirty="0">
                          <a:latin typeface="Berlin Sans FB Demi" panose="020E0802020502020306" pitchFamily="34" charset="0"/>
                        </a:rPr>
                        <a:t>Lipopolysaccharide, lipoproteins and peptidoglycan</a:t>
                      </a:r>
                    </a:p>
                  </a:txBody>
                  <a:tcPr/>
                </a:tc>
                <a:extLst>
                  <a:ext uri="{0D108BD9-81ED-4DB2-BD59-A6C34878D82A}">
                    <a16:rowId xmlns:a16="http://schemas.microsoft.com/office/drawing/2014/main" xmlns="" val="3832886139"/>
                  </a:ext>
                </a:extLst>
              </a:tr>
              <a:tr h="366332">
                <a:tc>
                  <a:txBody>
                    <a:bodyPr/>
                    <a:lstStyle/>
                    <a:p>
                      <a:r>
                        <a:rPr lang="en-US" altLang="en-US" dirty="0">
                          <a:latin typeface="Berlin Sans FB Demi" panose="020E0802020502020306" pitchFamily="34" charset="0"/>
                        </a:rPr>
                        <a:t>Lipid </a:t>
                      </a:r>
                      <a:endParaRPr lang="en-IN" dirty="0">
                        <a:latin typeface="Berlin Sans FB Demi" panose="020E0802020502020306" pitchFamily="34" charset="0"/>
                      </a:endParaRPr>
                    </a:p>
                  </a:txBody>
                  <a:tcPr/>
                </a:tc>
                <a:tc>
                  <a:txBody>
                    <a:bodyPr/>
                    <a:lstStyle/>
                    <a:p>
                      <a:pPr algn="l"/>
                      <a:r>
                        <a:rPr lang="en-US" altLang="en-US" dirty="0">
                          <a:latin typeface="Berlin Sans FB Demi" panose="020E0802020502020306" pitchFamily="34" charset="0"/>
                        </a:rPr>
                        <a:t>not present </a:t>
                      </a:r>
                      <a:endParaRPr lang="en-IN" dirty="0">
                        <a:latin typeface="Berlin Sans FB Demi" panose="020E0802020502020306" pitchFamily="34" charset="0"/>
                      </a:endParaRPr>
                    </a:p>
                  </a:txBody>
                  <a:tcPr/>
                </a:tc>
                <a:tc>
                  <a:txBody>
                    <a:bodyPr/>
                    <a:lstStyle/>
                    <a:p>
                      <a:r>
                        <a:rPr lang="en-IN" dirty="0">
                          <a:latin typeface="Berlin Sans FB Demi" panose="020E0802020502020306" pitchFamily="34" charset="0"/>
                        </a:rPr>
                        <a:t>Present(</a:t>
                      </a:r>
                      <a:r>
                        <a:rPr lang="en-US" dirty="0">
                          <a:latin typeface="Berlin Sans FB Demi" panose="020E0802020502020306" pitchFamily="34" charset="0"/>
                        </a:rPr>
                        <a:t>20</a:t>
                      </a:r>
                      <a:r>
                        <a:rPr lang="en-US" altLang="en-US" dirty="0">
                          <a:latin typeface="Berlin Sans FB Demi" panose="020E0802020502020306" pitchFamily="34" charset="0"/>
                        </a:rPr>
                        <a:t>-30%)</a:t>
                      </a:r>
                      <a:endParaRPr lang="en-IN" dirty="0">
                        <a:latin typeface="Berlin Sans FB Demi" panose="020E0802020502020306" pitchFamily="34" charset="0"/>
                      </a:endParaRPr>
                    </a:p>
                  </a:txBody>
                  <a:tcPr/>
                </a:tc>
                <a:extLst>
                  <a:ext uri="{0D108BD9-81ED-4DB2-BD59-A6C34878D82A}">
                    <a16:rowId xmlns:a16="http://schemas.microsoft.com/office/drawing/2014/main" xmlns="" val="40327702"/>
                  </a:ext>
                </a:extLst>
              </a:tr>
              <a:tr h="366332">
                <a:tc>
                  <a:txBody>
                    <a:bodyPr/>
                    <a:lstStyle/>
                    <a:p>
                      <a:r>
                        <a:rPr lang="en-IN" dirty="0">
                          <a:latin typeface="Berlin Sans FB Demi" panose="020E0802020502020306" pitchFamily="34" charset="0"/>
                        </a:rPr>
                        <a:t>Peptidoglycan(</a:t>
                      </a:r>
                      <a:r>
                        <a:rPr lang="en-US" altLang="en-US" sz="1800" dirty="0">
                          <a:latin typeface="Berlin Sans FB Demi" panose="020E0802020502020306" pitchFamily="34" charset="0"/>
                        </a:rPr>
                        <a:t>Murein</a:t>
                      </a:r>
                      <a:r>
                        <a:rPr lang="en-IN" dirty="0">
                          <a:latin typeface="Berlin Sans FB Demi" panose="020E0802020502020306" pitchFamily="34" charset="0"/>
                        </a:rPr>
                        <a:t>)</a:t>
                      </a:r>
                    </a:p>
                  </a:txBody>
                  <a:tcPr/>
                </a:tc>
                <a:tc>
                  <a:txBody>
                    <a:bodyPr/>
                    <a:lstStyle/>
                    <a:p>
                      <a:pPr algn="l"/>
                      <a:r>
                        <a:rPr lang="en-IN" dirty="0">
                          <a:latin typeface="Berlin Sans FB Demi" panose="020E0802020502020306" pitchFamily="34" charset="0"/>
                        </a:rPr>
                        <a:t>More than 50%</a:t>
                      </a:r>
                    </a:p>
                  </a:txBody>
                  <a:tcPr/>
                </a:tc>
                <a:tc>
                  <a:txBody>
                    <a:bodyPr/>
                    <a:lstStyle/>
                    <a:p>
                      <a:r>
                        <a:rPr lang="en-IN" dirty="0">
                          <a:latin typeface="Berlin Sans FB Demi" panose="020E0802020502020306" pitchFamily="34" charset="0"/>
                        </a:rPr>
                        <a:t>Less (10%)</a:t>
                      </a:r>
                    </a:p>
                  </a:txBody>
                  <a:tcPr/>
                </a:tc>
                <a:extLst>
                  <a:ext uri="{0D108BD9-81ED-4DB2-BD59-A6C34878D82A}">
                    <a16:rowId xmlns:a16="http://schemas.microsoft.com/office/drawing/2014/main" xmlns="" val="1494873834"/>
                  </a:ext>
                </a:extLst>
              </a:tr>
              <a:tr h="366332">
                <a:tc>
                  <a:txBody>
                    <a:bodyPr/>
                    <a:lstStyle/>
                    <a:p>
                      <a:r>
                        <a:rPr lang="en-US" altLang="en-US" dirty="0">
                          <a:latin typeface="Berlin Sans FB Demi" panose="020E0802020502020306" pitchFamily="34" charset="0"/>
                        </a:rPr>
                        <a:t>Teichoic acid </a:t>
                      </a:r>
                      <a:endParaRPr lang="en-IN" dirty="0">
                        <a:latin typeface="Berlin Sans FB Demi" panose="020E0802020502020306" pitchFamily="34" charset="0"/>
                      </a:endParaRPr>
                    </a:p>
                  </a:txBody>
                  <a:tcPr/>
                </a:tc>
                <a:tc>
                  <a:txBody>
                    <a:bodyPr/>
                    <a:lstStyle/>
                    <a:p>
                      <a:pPr algn="l"/>
                      <a:r>
                        <a:rPr lang="en-US" altLang="en-US" dirty="0">
                          <a:latin typeface="Berlin Sans FB Demi" panose="020E0802020502020306" pitchFamily="34" charset="0"/>
                        </a:rPr>
                        <a:t>present</a:t>
                      </a:r>
                      <a:endParaRPr lang="en-IN" dirty="0">
                        <a:latin typeface="Berlin Sans FB Demi" panose="020E0802020502020306" pitchFamily="34" charset="0"/>
                      </a:endParaRPr>
                    </a:p>
                  </a:txBody>
                  <a:tcPr/>
                </a:tc>
                <a:tc>
                  <a:txBody>
                    <a:bodyPr/>
                    <a:lstStyle/>
                    <a:p>
                      <a:r>
                        <a:rPr lang="en-IN" dirty="0">
                          <a:latin typeface="Berlin Sans FB Demi" panose="020E0802020502020306" pitchFamily="34" charset="0"/>
                        </a:rPr>
                        <a:t>Absent</a:t>
                      </a:r>
                    </a:p>
                  </a:txBody>
                  <a:tcPr/>
                </a:tc>
                <a:extLst>
                  <a:ext uri="{0D108BD9-81ED-4DB2-BD59-A6C34878D82A}">
                    <a16:rowId xmlns:a16="http://schemas.microsoft.com/office/drawing/2014/main" xmlns="" val="2078119632"/>
                  </a:ext>
                </a:extLst>
              </a:tr>
              <a:tr h="366332">
                <a:tc>
                  <a:txBody>
                    <a:bodyPr/>
                    <a:lstStyle/>
                    <a:p>
                      <a:r>
                        <a:rPr lang="en-IN" dirty="0">
                          <a:latin typeface="Berlin Sans FB Demi" panose="020E0802020502020306" pitchFamily="34" charset="0"/>
                        </a:rPr>
                        <a:t>Porins protein</a:t>
                      </a:r>
                    </a:p>
                  </a:txBody>
                  <a:tcPr/>
                </a:tc>
                <a:tc>
                  <a:txBody>
                    <a:bodyPr/>
                    <a:lstStyle/>
                    <a:p>
                      <a:pPr algn="l"/>
                      <a:r>
                        <a:rPr lang="en-IN" dirty="0">
                          <a:latin typeface="Berlin Sans FB Demi" panose="020E0802020502020306" pitchFamily="34" charset="0"/>
                        </a:rPr>
                        <a:t>Absent</a:t>
                      </a:r>
                    </a:p>
                  </a:txBody>
                  <a:tcPr/>
                </a:tc>
                <a:tc>
                  <a:txBody>
                    <a:bodyPr/>
                    <a:lstStyle/>
                    <a:p>
                      <a:r>
                        <a:rPr lang="en-IN" dirty="0">
                          <a:latin typeface="Berlin Sans FB Demi" panose="020E0802020502020306" pitchFamily="34" charset="0"/>
                        </a:rPr>
                        <a:t>Present</a:t>
                      </a:r>
                    </a:p>
                  </a:txBody>
                  <a:tcPr/>
                </a:tc>
                <a:extLst>
                  <a:ext uri="{0D108BD9-81ED-4DB2-BD59-A6C34878D82A}">
                    <a16:rowId xmlns:a16="http://schemas.microsoft.com/office/drawing/2014/main" xmlns="" val="2262407039"/>
                  </a:ext>
                </a:extLst>
              </a:tr>
              <a:tr h="366332">
                <a:tc>
                  <a:txBody>
                    <a:bodyPr/>
                    <a:lstStyle/>
                    <a:p>
                      <a:r>
                        <a:rPr lang="en-IN" dirty="0">
                          <a:latin typeface="Berlin Sans FB Demi" panose="020E0802020502020306" pitchFamily="34" charset="0"/>
                        </a:rPr>
                        <a:t>Lipopolysaccharide</a:t>
                      </a:r>
                    </a:p>
                  </a:txBody>
                  <a:tcPr/>
                </a:tc>
                <a:tc>
                  <a:txBody>
                    <a:bodyPr/>
                    <a:lstStyle/>
                    <a:p>
                      <a:pPr algn="l"/>
                      <a:r>
                        <a:rPr lang="en-IN" dirty="0">
                          <a:latin typeface="Berlin Sans FB Demi" panose="020E0802020502020306" pitchFamily="34" charset="0"/>
                        </a:rPr>
                        <a:t>Absent</a:t>
                      </a:r>
                    </a:p>
                  </a:txBody>
                  <a:tcPr/>
                </a:tc>
                <a:tc>
                  <a:txBody>
                    <a:bodyPr/>
                    <a:lstStyle/>
                    <a:p>
                      <a:r>
                        <a:rPr lang="en-IN" dirty="0">
                          <a:latin typeface="Berlin Sans FB Demi" panose="020E0802020502020306" pitchFamily="34" charset="0"/>
                        </a:rPr>
                        <a:t>Present</a:t>
                      </a:r>
                    </a:p>
                  </a:txBody>
                  <a:tcPr/>
                </a:tc>
                <a:extLst>
                  <a:ext uri="{0D108BD9-81ED-4DB2-BD59-A6C34878D82A}">
                    <a16:rowId xmlns:a16="http://schemas.microsoft.com/office/drawing/2014/main" xmlns="" val="3780957809"/>
                  </a:ext>
                </a:extLst>
              </a:tr>
              <a:tr h="366332">
                <a:tc>
                  <a:txBody>
                    <a:bodyPr/>
                    <a:lstStyle/>
                    <a:p>
                      <a:r>
                        <a:rPr lang="en-IN" dirty="0">
                          <a:latin typeface="Berlin Sans FB Demi" panose="020E0802020502020306" pitchFamily="34" charset="0"/>
                        </a:rPr>
                        <a:t>Toxin</a:t>
                      </a:r>
                    </a:p>
                  </a:txBody>
                  <a:tcPr/>
                </a:tc>
                <a:tc>
                  <a:txBody>
                    <a:bodyPr/>
                    <a:lstStyle/>
                    <a:p>
                      <a:pPr algn="l"/>
                      <a:r>
                        <a:rPr lang="en-IN" dirty="0">
                          <a:latin typeface="Berlin Sans FB Demi" panose="020E0802020502020306" pitchFamily="34" charset="0"/>
                        </a:rPr>
                        <a:t>Exotoxin</a:t>
                      </a:r>
                    </a:p>
                  </a:txBody>
                  <a:tcPr/>
                </a:tc>
                <a:tc>
                  <a:txBody>
                    <a:bodyPr/>
                    <a:lstStyle/>
                    <a:p>
                      <a:r>
                        <a:rPr lang="en-IN" dirty="0">
                          <a:latin typeface="Berlin Sans FB Demi" panose="020E0802020502020306" pitchFamily="34" charset="0"/>
                        </a:rPr>
                        <a:t>Exotoxin or Endotoxin</a:t>
                      </a:r>
                    </a:p>
                  </a:txBody>
                  <a:tcPr/>
                </a:tc>
                <a:extLst>
                  <a:ext uri="{0D108BD9-81ED-4DB2-BD59-A6C34878D82A}">
                    <a16:rowId xmlns:a16="http://schemas.microsoft.com/office/drawing/2014/main" xmlns="" val="3118264650"/>
                  </a:ext>
                </a:extLst>
              </a:tr>
              <a:tr h="366332">
                <a:tc>
                  <a:txBody>
                    <a:bodyPr/>
                    <a:lstStyle/>
                    <a:p>
                      <a:r>
                        <a:rPr lang="en-IN" dirty="0">
                          <a:latin typeface="Berlin Sans FB Demi" panose="020E0802020502020306" pitchFamily="34" charset="0"/>
                        </a:rPr>
                        <a:t>Antibiotic effect</a:t>
                      </a:r>
                    </a:p>
                  </a:txBody>
                  <a:tcPr/>
                </a:tc>
                <a:tc>
                  <a:txBody>
                    <a:bodyPr/>
                    <a:lstStyle/>
                    <a:p>
                      <a:pPr algn="l"/>
                      <a:r>
                        <a:rPr lang="en-IN" dirty="0">
                          <a:latin typeface="Berlin Sans FB Demi" panose="020E0802020502020306" pitchFamily="34" charset="0"/>
                        </a:rPr>
                        <a:t>More susceptible</a:t>
                      </a:r>
                    </a:p>
                  </a:txBody>
                  <a:tcPr/>
                </a:tc>
                <a:tc>
                  <a:txBody>
                    <a:bodyPr/>
                    <a:lstStyle/>
                    <a:p>
                      <a:r>
                        <a:rPr lang="en-IN" dirty="0">
                          <a:latin typeface="Berlin Sans FB Demi" panose="020E0802020502020306" pitchFamily="34" charset="0"/>
                        </a:rPr>
                        <a:t>More resistant(</a:t>
                      </a:r>
                      <a:r>
                        <a:rPr lang="en-US" sz="1800" b="0" i="0" kern="1200" dirty="0">
                          <a:solidFill>
                            <a:schemeClr val="dk1"/>
                          </a:solidFill>
                          <a:effectLst/>
                          <a:latin typeface="Berlin Sans FB Demi" panose="020E0802020502020306" pitchFamily="34" charset="0"/>
                          <a:ea typeface="+mn-ea"/>
                          <a:cs typeface="+mn-cs"/>
                        </a:rPr>
                        <a:t>because their </a:t>
                      </a:r>
                      <a:r>
                        <a:rPr lang="en-US" sz="1800" b="0" i="0" u="none" strike="noStrike" kern="1200" dirty="0">
                          <a:solidFill>
                            <a:schemeClr val="dk1"/>
                          </a:solidFill>
                          <a:effectLst/>
                          <a:latin typeface="Berlin Sans FB Demi" panose="020E0802020502020306" pitchFamily="34" charset="0"/>
                          <a:ea typeface="+mn-ea"/>
                          <a:cs typeface="+mn-cs"/>
                        </a:rPr>
                        <a:t>cell wall </a:t>
                      </a:r>
                      <a:r>
                        <a:rPr lang="en-US" sz="1800" b="0" i="0" kern="1200" dirty="0">
                          <a:solidFill>
                            <a:schemeClr val="dk1"/>
                          </a:solidFill>
                          <a:effectLst/>
                          <a:latin typeface="Berlin Sans FB Demi" panose="020E0802020502020306" pitchFamily="34" charset="0"/>
                          <a:ea typeface="+mn-ea"/>
                          <a:cs typeface="+mn-cs"/>
                        </a:rPr>
                        <a:t>is impenetrable</a:t>
                      </a:r>
                      <a:r>
                        <a:rPr lang="en-IN" dirty="0">
                          <a:latin typeface="Berlin Sans FB Demi" panose="020E0802020502020306" pitchFamily="34" charset="0"/>
                        </a:rPr>
                        <a:t>)</a:t>
                      </a:r>
                    </a:p>
                  </a:txBody>
                  <a:tcPr/>
                </a:tc>
                <a:extLst>
                  <a:ext uri="{0D108BD9-81ED-4DB2-BD59-A6C34878D82A}">
                    <a16:rowId xmlns:a16="http://schemas.microsoft.com/office/drawing/2014/main" xmlns="" val="3454570571"/>
                  </a:ext>
                </a:extLst>
              </a:tr>
              <a:tr h="366332">
                <a:tc>
                  <a:txBody>
                    <a:bodyPr/>
                    <a:lstStyle/>
                    <a:p>
                      <a:r>
                        <a:rPr lang="en-IN" dirty="0">
                          <a:latin typeface="Berlin Sans FB Demi" panose="020E0802020502020306" pitchFamily="34" charset="0"/>
                        </a:rPr>
                        <a:t>Examples</a:t>
                      </a:r>
                    </a:p>
                  </a:txBody>
                  <a:tcPr/>
                </a:tc>
                <a:tc>
                  <a:txBody>
                    <a:bodyPr/>
                    <a:lstStyle/>
                    <a:p>
                      <a:pPr algn="l"/>
                      <a:r>
                        <a:rPr lang="en-IN" dirty="0">
                          <a:latin typeface="Berlin Sans FB Demi" panose="020E0802020502020306" pitchFamily="34" charset="0"/>
                        </a:rPr>
                        <a:t>Staphylococcus, Streptococcus</a:t>
                      </a:r>
                    </a:p>
                  </a:txBody>
                  <a:tcPr/>
                </a:tc>
                <a:tc>
                  <a:txBody>
                    <a:bodyPr/>
                    <a:lstStyle/>
                    <a:p>
                      <a:r>
                        <a:rPr lang="en-IN" sz="1800" b="0" i="0" kern="1200" dirty="0">
                          <a:solidFill>
                            <a:schemeClr val="dk1"/>
                          </a:solidFill>
                          <a:effectLst/>
                          <a:latin typeface="Berlin Sans FB Demi" panose="020E0802020502020306" pitchFamily="34" charset="0"/>
                          <a:ea typeface="+mn-ea"/>
                          <a:cs typeface="+mn-cs"/>
                        </a:rPr>
                        <a:t>Escherichia, Salmonella</a:t>
                      </a:r>
                      <a:endParaRPr lang="en-IN" dirty="0">
                        <a:latin typeface="Berlin Sans FB Demi" panose="020E0802020502020306" pitchFamily="34" charset="0"/>
                      </a:endParaRPr>
                    </a:p>
                  </a:txBody>
                  <a:tcPr/>
                </a:tc>
                <a:extLst>
                  <a:ext uri="{0D108BD9-81ED-4DB2-BD59-A6C34878D82A}">
                    <a16:rowId xmlns:a16="http://schemas.microsoft.com/office/drawing/2014/main" xmlns="" val="3560891"/>
                  </a:ext>
                </a:extLst>
              </a:tr>
            </a:tbl>
          </a:graphicData>
        </a:graphic>
      </p:graphicFrame>
    </p:spTree>
    <p:extLst>
      <p:ext uri="{BB962C8B-B14F-4D97-AF65-F5344CB8AC3E}">
        <p14:creationId xmlns:p14="http://schemas.microsoft.com/office/powerpoint/2010/main" val="321735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PT - Principle of staining technique: PowerPoint Presentation ...">
            <a:extLst>
              <a:ext uri="{FF2B5EF4-FFF2-40B4-BE49-F238E27FC236}">
                <a16:creationId xmlns:a16="http://schemas.microsoft.com/office/drawing/2014/main" xmlns="" id="{D516BBD5-D71A-4A6C-BC9E-AAB70D4E2A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2840" y="213360"/>
            <a:ext cx="7401560" cy="5320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5105C85-DF80-4728-84CB-4F06324D0C17}"/>
              </a:ext>
            </a:extLst>
          </p:cNvPr>
          <p:cNvSpPr txBox="1"/>
          <p:nvPr/>
        </p:nvSpPr>
        <p:spPr>
          <a:xfrm>
            <a:off x="3302000" y="5574867"/>
            <a:ext cx="6096000" cy="369332"/>
          </a:xfrm>
          <a:prstGeom prst="rect">
            <a:avLst/>
          </a:prstGeom>
          <a:noFill/>
        </p:spPr>
        <p:txBody>
          <a:bodyPr wrap="square">
            <a:spAutoFit/>
          </a:bodyPr>
          <a:lstStyle/>
          <a:p>
            <a:r>
              <a:rPr lang="en-US" b="0" i="0" dirty="0">
                <a:solidFill>
                  <a:srgbClr val="333333"/>
                </a:solidFill>
                <a:effectLst/>
                <a:latin typeface="Berlin Sans FB Demi" panose="020E0802020502020306" pitchFamily="34" charset="0"/>
              </a:rPr>
              <a:t>This technique was proposed by Christian Gram 1884</a:t>
            </a:r>
            <a:endParaRPr lang="en-IN" dirty="0">
              <a:latin typeface="Berlin Sans FB Demi" panose="020E0802020502020306" pitchFamily="34" charset="0"/>
            </a:endParaRPr>
          </a:p>
        </p:txBody>
      </p:sp>
      <p:sp>
        <p:nvSpPr>
          <p:cNvPr id="10" name="TextBox 9">
            <a:extLst>
              <a:ext uri="{FF2B5EF4-FFF2-40B4-BE49-F238E27FC236}">
                <a16:creationId xmlns:a16="http://schemas.microsoft.com/office/drawing/2014/main" xmlns="" id="{99B3F006-FED4-4B3D-A3A1-17A6D1751679}"/>
              </a:ext>
            </a:extLst>
          </p:cNvPr>
          <p:cNvSpPr txBox="1"/>
          <p:nvPr/>
        </p:nvSpPr>
        <p:spPr>
          <a:xfrm>
            <a:off x="3454400" y="6604000"/>
            <a:ext cx="6096000" cy="246221"/>
          </a:xfrm>
          <a:prstGeom prst="rect">
            <a:avLst/>
          </a:prstGeom>
          <a:noFill/>
        </p:spPr>
        <p:txBody>
          <a:bodyPr wrap="square">
            <a:spAutoFit/>
          </a:bodyPr>
          <a:lstStyle/>
          <a:p>
            <a:r>
              <a:rPr lang="en-IN" sz="1000" dirty="0">
                <a:hlinkClick r:id="rId3"/>
              </a:rPr>
              <a:t>https://www.slideserve.com/gezana/principle-of-staining-technique</a:t>
            </a:r>
            <a:endParaRPr lang="en-IN" sz="1000" dirty="0"/>
          </a:p>
        </p:txBody>
      </p:sp>
    </p:spTree>
    <p:extLst>
      <p:ext uri="{BB962C8B-B14F-4D97-AF65-F5344CB8AC3E}">
        <p14:creationId xmlns:p14="http://schemas.microsoft.com/office/powerpoint/2010/main" val="399753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59C03-EA3E-4284-965F-BADDD31E59D5}"/>
              </a:ext>
            </a:extLst>
          </p:cNvPr>
          <p:cNvSpPr>
            <a:spLocks noGrp="1"/>
          </p:cNvSpPr>
          <p:nvPr>
            <p:ph type="title"/>
          </p:nvPr>
        </p:nvSpPr>
        <p:spPr/>
        <p:txBody>
          <a:bodyPr>
            <a:normAutofit/>
          </a:bodyPr>
          <a:lstStyle/>
          <a:p>
            <a:pPr algn="ctr"/>
            <a:r>
              <a:rPr lang="en-IN" sz="4000" b="1" dirty="0">
                <a:solidFill>
                  <a:srgbClr val="FF0000"/>
                </a:solidFill>
                <a:latin typeface="Aharoni" panose="02010803020104030203" pitchFamily="2" charset="-79"/>
                <a:cs typeface="Aharoni" panose="02010803020104030203" pitchFamily="2" charset="-79"/>
              </a:rPr>
              <a:t>Gram Staining Technique: Steps</a:t>
            </a:r>
          </a:p>
        </p:txBody>
      </p:sp>
      <p:sp>
        <p:nvSpPr>
          <p:cNvPr id="3" name="Content Placeholder 2">
            <a:extLst>
              <a:ext uri="{FF2B5EF4-FFF2-40B4-BE49-F238E27FC236}">
                <a16:creationId xmlns:a16="http://schemas.microsoft.com/office/drawing/2014/main" xmlns="" id="{370BA3A7-BA92-472D-82D6-AE9F7102B4E5}"/>
              </a:ext>
            </a:extLst>
          </p:cNvPr>
          <p:cNvSpPr>
            <a:spLocks noGrp="1"/>
          </p:cNvSpPr>
          <p:nvPr>
            <p:ph idx="1"/>
          </p:nvPr>
        </p:nvSpPr>
        <p:spPr>
          <a:xfrm>
            <a:off x="1371600" y="1638300"/>
            <a:ext cx="9601200" cy="4782820"/>
          </a:xfrm>
        </p:spPr>
        <p:txBody>
          <a:bodyPr>
            <a:normAutofit/>
          </a:bodyPr>
          <a:lstStyle/>
          <a:p>
            <a:r>
              <a:rPr lang="en-US" sz="2400" b="0" i="0" dirty="0">
                <a:solidFill>
                  <a:srgbClr val="3B3835"/>
                </a:solidFill>
                <a:effectLst/>
                <a:latin typeface="Aharoni" panose="02010803020104030203" pitchFamily="2" charset="-79"/>
                <a:cs typeface="Aharoni" panose="02010803020104030203" pitchFamily="2" charset="-79"/>
              </a:rPr>
              <a:t>M</a:t>
            </a:r>
            <a:r>
              <a:rPr lang="en-US" sz="2400" dirty="0">
                <a:latin typeface="Aharoni" panose="02010803020104030203" pitchFamily="2" charset="-79"/>
                <a:cs typeface="Aharoni" panose="02010803020104030203" pitchFamily="2" charset="-79"/>
              </a:rPr>
              <a:t>ordant, is a chemical compound that reacts with the stain to form an insoluble, </a:t>
            </a:r>
            <a:r>
              <a:rPr lang="en-US" sz="2400" dirty="0" err="1">
                <a:latin typeface="Aharoni" panose="02010803020104030203" pitchFamily="2" charset="-79"/>
                <a:cs typeface="Aharoni" panose="02010803020104030203" pitchFamily="2" charset="-79"/>
              </a:rPr>
              <a:t>coloured</a:t>
            </a:r>
            <a:r>
              <a:rPr lang="en-US" sz="2400" dirty="0">
                <a:latin typeface="Aharoni" panose="02010803020104030203" pitchFamily="2" charset="-79"/>
                <a:cs typeface="Aharoni" panose="02010803020104030203" pitchFamily="2" charset="-79"/>
              </a:rPr>
              <a:t> precipitate. </a:t>
            </a:r>
          </a:p>
          <a:p>
            <a:r>
              <a:rPr lang="en-US" sz="2400" dirty="0">
                <a:latin typeface="Aharoni" panose="02010803020104030203" pitchFamily="2" charset="-79"/>
                <a:cs typeface="Aharoni" panose="02010803020104030203" pitchFamily="2" charset="-79"/>
              </a:rPr>
              <a:t>Ethanol cannot remove the Crystal Violet-Iodine complex that is bound to the thick layer of peptidoglycan of gram positive bacteria and appears blue or purple in </a:t>
            </a:r>
            <a:r>
              <a:rPr lang="en-US" sz="2400" dirty="0" err="1">
                <a:latin typeface="Aharoni" panose="02010803020104030203" pitchFamily="2" charset="-79"/>
                <a:cs typeface="Aharoni" panose="02010803020104030203" pitchFamily="2" charset="-79"/>
              </a:rPr>
              <a:t>colour</a:t>
            </a:r>
            <a:r>
              <a:rPr lang="en-US" sz="2400" dirty="0">
                <a:latin typeface="Aharoni" panose="02010803020104030203" pitchFamily="2" charset="-79"/>
                <a:cs typeface="Aharoni" panose="02010803020104030203" pitchFamily="2" charset="-79"/>
              </a:rPr>
              <a:t>.</a:t>
            </a:r>
          </a:p>
          <a:p>
            <a:r>
              <a:rPr lang="en-US" sz="2400" dirty="0">
                <a:latin typeface="Aharoni" panose="02010803020104030203" pitchFamily="2" charset="-79"/>
                <a:cs typeface="Aharoni" panose="02010803020104030203" pitchFamily="2" charset="-79"/>
              </a:rPr>
              <a:t> In case of gram negative bacteria, cell wall also takes up the CV-Iodine complex but due to the thin layer of peptidoglycan and thick outer layer which is formed of lipids, CV-Iodine complex gets washed off. </a:t>
            </a:r>
          </a:p>
          <a:p>
            <a:r>
              <a:rPr lang="en-US" sz="2400" dirty="0">
                <a:latin typeface="Aharoni" panose="02010803020104030203" pitchFamily="2" charset="-79"/>
                <a:cs typeface="Aharoni" panose="02010803020104030203" pitchFamily="2" charset="-79"/>
              </a:rPr>
              <a:t>When they are exposed to alcohol, decolorizer dissolves the lipids in the cell walls, which allows the crystal violet-iodine complex to leach out of the cells. </a:t>
            </a:r>
            <a:endParaRPr lang="en-IN" sz="2400" b="0" i="0" dirty="0">
              <a:solidFill>
                <a:srgbClr val="3B3835"/>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2292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F5DB2F-3191-4E4C-8C14-0697B6BC5548}"/>
              </a:ext>
            </a:extLst>
          </p:cNvPr>
          <p:cNvSpPr>
            <a:spLocks noGrp="1"/>
          </p:cNvSpPr>
          <p:nvPr>
            <p:ph type="title"/>
          </p:nvPr>
        </p:nvSpPr>
        <p:spPr>
          <a:xfrm>
            <a:off x="1676400" y="147320"/>
            <a:ext cx="9601200" cy="665480"/>
          </a:xfrm>
        </p:spPr>
        <p:txBody>
          <a:bodyPr>
            <a:normAutofit/>
          </a:bodyPr>
          <a:lstStyle/>
          <a:p>
            <a:pPr algn="ctr"/>
            <a:r>
              <a:rPr lang="en-US" sz="4000" b="0" i="0" dirty="0">
                <a:solidFill>
                  <a:srgbClr val="FF0000"/>
                </a:solidFill>
                <a:effectLst/>
                <a:latin typeface="Aharoni" panose="02010803020104030203" pitchFamily="2" charset="-79"/>
                <a:cs typeface="Aharoni" panose="02010803020104030203" pitchFamily="2" charset="-79"/>
              </a:rPr>
              <a:t>Acid-fast Staining</a:t>
            </a:r>
            <a:endParaRPr lang="en-IN" sz="4000"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6183823A-3170-4FC8-AF42-943C0EC02965}"/>
              </a:ext>
            </a:extLst>
          </p:cNvPr>
          <p:cNvSpPr>
            <a:spLocks noGrp="1"/>
          </p:cNvSpPr>
          <p:nvPr>
            <p:ph idx="1"/>
          </p:nvPr>
        </p:nvSpPr>
        <p:spPr>
          <a:xfrm>
            <a:off x="1676400" y="1280160"/>
            <a:ext cx="9601200" cy="4734560"/>
          </a:xfrm>
        </p:spPr>
        <p:txBody>
          <a:bodyPr>
            <a:normAutofit fontScale="92500" lnSpcReduction="20000"/>
          </a:bodyPr>
          <a:lstStyle/>
          <a:p>
            <a:r>
              <a:rPr lang="en-US" sz="2400" b="0" i="0" dirty="0">
                <a:solidFill>
                  <a:srgbClr val="3B3835"/>
                </a:solidFill>
                <a:effectLst/>
                <a:latin typeface="Aharoni" panose="02010803020104030203" pitchFamily="2" charset="-79"/>
                <a:cs typeface="Aharoni" panose="02010803020104030203" pitchFamily="2" charset="-79"/>
              </a:rPr>
              <a:t>This is also known as </a:t>
            </a:r>
            <a:r>
              <a:rPr lang="en-US" sz="2400" b="0" i="0" dirty="0" err="1">
                <a:solidFill>
                  <a:srgbClr val="3B3835"/>
                </a:solidFill>
                <a:effectLst/>
                <a:latin typeface="Aharoni" panose="02010803020104030203" pitchFamily="2" charset="-79"/>
                <a:cs typeface="Aharoni" panose="02010803020104030203" pitchFamily="2" charset="-79"/>
              </a:rPr>
              <a:t>ziehl-neelsen</a:t>
            </a:r>
            <a:r>
              <a:rPr lang="en-US" sz="2400" b="0" i="0" dirty="0">
                <a:solidFill>
                  <a:srgbClr val="3B3835"/>
                </a:solidFill>
                <a:effectLst/>
                <a:latin typeface="Aharoni" panose="02010803020104030203" pitchFamily="2" charset="-79"/>
                <a:cs typeface="Aharoni" panose="02010803020104030203" pitchFamily="2" charset="-79"/>
              </a:rPr>
              <a:t> staining.</a:t>
            </a:r>
          </a:p>
          <a:p>
            <a:r>
              <a:rPr lang="en-US" sz="2400" b="0" i="0" dirty="0">
                <a:solidFill>
                  <a:srgbClr val="3B3835"/>
                </a:solidFill>
                <a:effectLst/>
                <a:latin typeface="Aharoni" panose="02010803020104030203" pitchFamily="2" charset="-79"/>
                <a:cs typeface="Aharoni" panose="02010803020104030203" pitchFamily="2" charset="-79"/>
              </a:rPr>
              <a:t>This technique differentiates species of Mycobacterium from other bacteria.</a:t>
            </a:r>
          </a:p>
          <a:p>
            <a:r>
              <a:rPr lang="en-US" sz="2400" dirty="0">
                <a:solidFill>
                  <a:srgbClr val="3B3835"/>
                </a:solidFill>
                <a:latin typeface="Aharoni" panose="02010803020104030203" pitchFamily="2" charset="-79"/>
                <a:cs typeface="Aharoni" panose="02010803020104030203" pitchFamily="2" charset="-79"/>
              </a:rPr>
              <a:t>Acid-fast organisms are characterized by wax-like, nearly impermeable cell walls; they contain mycolic acid and large amounts of fatty acids, waxes, and complex lipids</a:t>
            </a:r>
          </a:p>
          <a:p>
            <a:r>
              <a:rPr lang="en-US" sz="2400" b="0" i="0" dirty="0">
                <a:solidFill>
                  <a:srgbClr val="3B3835"/>
                </a:solidFill>
                <a:effectLst/>
                <a:latin typeface="Aharoni" panose="02010803020104030203" pitchFamily="2" charset="-79"/>
                <a:cs typeface="Aharoni" panose="02010803020104030203" pitchFamily="2" charset="-79"/>
              </a:rPr>
              <a:t>Because the cell wall is resistant to water-based stains, acid-fast organisms require a special staining technique. </a:t>
            </a:r>
          </a:p>
          <a:p>
            <a:r>
              <a:rPr lang="en-US" sz="2400" b="0" i="0" dirty="0">
                <a:solidFill>
                  <a:srgbClr val="3B3835"/>
                </a:solidFill>
                <a:effectLst/>
                <a:latin typeface="Aharoni" panose="02010803020104030203" pitchFamily="2" charset="-79"/>
                <a:cs typeface="Aharoni" panose="02010803020104030203" pitchFamily="2" charset="-79"/>
              </a:rPr>
              <a:t> Heat or a lipid solvent is used to carry the first stain, carbolfuchsin, into the cells. </a:t>
            </a:r>
            <a:endParaRPr lang="en-US" sz="2400" dirty="0">
              <a:solidFill>
                <a:srgbClr val="3B3835"/>
              </a:solidFill>
              <a:latin typeface="Aharoni" panose="02010803020104030203" pitchFamily="2" charset="-79"/>
              <a:cs typeface="Aharoni" panose="02010803020104030203" pitchFamily="2" charset="-79"/>
            </a:endParaRPr>
          </a:p>
          <a:p>
            <a:r>
              <a:rPr lang="en-US" sz="2400" b="0" i="0" dirty="0">
                <a:solidFill>
                  <a:srgbClr val="3B3835"/>
                </a:solidFill>
                <a:effectLst/>
                <a:latin typeface="Aharoni" panose="02010803020104030203" pitchFamily="2" charset="-79"/>
                <a:cs typeface="Aharoni" panose="02010803020104030203" pitchFamily="2" charset="-79"/>
              </a:rPr>
              <a:t>Then the cells are washed with a diluted acid alcohol solution.  </a:t>
            </a:r>
          </a:p>
          <a:p>
            <a:r>
              <a:rPr lang="en-US" sz="2400" dirty="0">
                <a:latin typeface="Aharoni" panose="02010803020104030203" pitchFamily="2" charset="-79"/>
                <a:cs typeface="Aharoni" panose="02010803020104030203" pitchFamily="2" charset="-79"/>
              </a:rPr>
              <a:t>bacteria resist </a:t>
            </a:r>
            <a:r>
              <a:rPr lang="en-US" sz="2400" dirty="0" err="1">
                <a:latin typeface="Aharoni" panose="02010803020104030203" pitchFamily="2" charset="-79"/>
                <a:cs typeface="Aharoni" panose="02010803020104030203" pitchFamily="2" charset="-79"/>
              </a:rPr>
              <a:t>decolourization</a:t>
            </a:r>
            <a:r>
              <a:rPr lang="en-US" sz="2400" dirty="0">
                <a:latin typeface="Aharoni" panose="02010803020104030203" pitchFamily="2" charset="-79"/>
                <a:cs typeface="Aharoni" panose="02010803020104030203" pitchFamily="2" charset="-79"/>
              </a:rPr>
              <a:t> by both acid and alcohol and hence they are referred as acid-fast organisms. This staining technique divides bacteria into two groups namely acid-fast and non acid-fast. </a:t>
            </a:r>
            <a:endParaRPr lang="en-IN"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027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56AF16-9B01-498C-9E03-7320BFCD303A}"/>
              </a:ext>
            </a:extLst>
          </p:cNvPr>
          <p:cNvSpPr>
            <a:spLocks noGrp="1"/>
          </p:cNvSpPr>
          <p:nvPr>
            <p:ph idx="1"/>
          </p:nvPr>
        </p:nvSpPr>
        <p:spPr>
          <a:xfrm>
            <a:off x="792480" y="990600"/>
            <a:ext cx="8402320" cy="5232400"/>
          </a:xfrm>
        </p:spPr>
        <p:txBody>
          <a:bodyPr>
            <a:noAutofit/>
          </a:bodyPr>
          <a:lstStyle/>
          <a:p>
            <a:pPr marL="457200" indent="-457200">
              <a:buFont typeface="+mj-lt"/>
              <a:buAutoNum type="arabicPeriod"/>
            </a:pPr>
            <a:r>
              <a:rPr lang="en-US" sz="1600" dirty="0">
                <a:latin typeface="Aharoni" panose="02010803020104030203" pitchFamily="2" charset="-79"/>
                <a:cs typeface="Aharoni" panose="02010803020104030203" pitchFamily="2" charset="-79"/>
              </a:rPr>
              <a:t>Make a smear. Air Dry. Heat Fix.</a:t>
            </a:r>
          </a:p>
          <a:p>
            <a:pPr marL="457200" indent="-457200">
              <a:buFont typeface="+mj-lt"/>
              <a:buAutoNum type="arabicPeriod"/>
            </a:pPr>
            <a:r>
              <a:rPr lang="en-US" sz="1600" dirty="0">
                <a:latin typeface="Aharoni" panose="02010803020104030203" pitchFamily="2" charset="-79"/>
                <a:cs typeface="Aharoni" panose="02010803020104030203" pitchFamily="2" charset="-79"/>
              </a:rPr>
              <a:t>Flood smear with </a:t>
            </a:r>
            <a:r>
              <a:rPr lang="en-US" sz="1600" dirty="0" err="1">
                <a:latin typeface="Aharoni" panose="02010803020104030203" pitchFamily="2" charset="-79"/>
                <a:cs typeface="Aharoni" panose="02010803020104030203" pitchFamily="2" charset="-79"/>
              </a:rPr>
              <a:t>Carbol</a:t>
            </a:r>
            <a:r>
              <a:rPr lang="en-US" sz="1600" dirty="0">
                <a:latin typeface="Aharoni" panose="02010803020104030203" pitchFamily="2" charset="-79"/>
                <a:cs typeface="Aharoni" panose="02010803020104030203" pitchFamily="2" charset="-79"/>
              </a:rPr>
              <a:t> Fuchsin stain </a:t>
            </a:r>
          </a:p>
          <a:p>
            <a:pPr marL="457200" indent="-457200">
              <a:buFont typeface="+mj-lt"/>
              <a:buAutoNum type="arabicPeriod"/>
            </a:pPr>
            <a:r>
              <a:rPr lang="en-US" sz="1600" dirty="0">
                <a:latin typeface="Aharoni" panose="02010803020104030203" pitchFamily="2" charset="-79"/>
                <a:cs typeface="Aharoni" panose="02010803020104030203" pitchFamily="2" charset="-79"/>
              </a:rPr>
              <a:t> </a:t>
            </a:r>
            <a:r>
              <a:rPr lang="en-US" sz="1600" dirty="0" err="1">
                <a:latin typeface="Aharoni" panose="02010803020104030203" pitchFamily="2" charset="-79"/>
                <a:cs typeface="Aharoni" panose="02010803020104030203" pitchFamily="2" charset="-79"/>
              </a:rPr>
              <a:t>Carbol</a:t>
            </a:r>
            <a:r>
              <a:rPr lang="en-US" sz="1600" dirty="0">
                <a:latin typeface="Aharoni" panose="02010803020104030203" pitchFamily="2" charset="-79"/>
                <a:cs typeface="Aharoni" panose="02010803020104030203" pitchFamily="2" charset="-79"/>
              </a:rPr>
              <a:t> Fuchsin is a lipid soluble, phenolic compound, which is able to penetrate the cell wall</a:t>
            </a:r>
          </a:p>
          <a:p>
            <a:pPr marL="457200" indent="-457200">
              <a:buFont typeface="+mj-lt"/>
              <a:buAutoNum type="arabicPeriod"/>
            </a:pPr>
            <a:r>
              <a:rPr lang="en-US" sz="1600" dirty="0">
                <a:latin typeface="Aharoni" panose="02010803020104030203" pitchFamily="2" charset="-79"/>
                <a:cs typeface="Aharoni" panose="02010803020104030203" pitchFamily="2" charset="-79"/>
              </a:rPr>
              <a:t> Steam for 10 minutes. Add more </a:t>
            </a:r>
            <a:r>
              <a:rPr lang="en-US" sz="1600" dirty="0" err="1">
                <a:latin typeface="Aharoni" panose="02010803020104030203" pitchFamily="2" charset="-79"/>
                <a:cs typeface="Aharoni" panose="02010803020104030203" pitchFamily="2" charset="-79"/>
              </a:rPr>
              <a:t>Carbol</a:t>
            </a:r>
            <a:r>
              <a:rPr lang="en-US" sz="1600" dirty="0">
                <a:latin typeface="Aharoni" panose="02010803020104030203" pitchFamily="2" charset="-79"/>
                <a:cs typeface="Aharoni" panose="02010803020104030203" pitchFamily="2" charset="-79"/>
              </a:rPr>
              <a:t> Fuchsin stain as needed </a:t>
            </a:r>
          </a:p>
          <a:p>
            <a:pPr marL="457200" indent="-457200">
              <a:buFont typeface="+mj-lt"/>
              <a:buAutoNum type="arabicPeriod"/>
            </a:pPr>
            <a:r>
              <a:rPr lang="en-US" sz="1600" dirty="0">
                <a:latin typeface="Aharoni" panose="02010803020104030203" pitchFamily="2" charset="-79"/>
                <a:cs typeface="Aharoni" panose="02010803020104030203" pitchFamily="2" charset="-79"/>
              </a:rPr>
              <a:t>Cool slide </a:t>
            </a:r>
          </a:p>
          <a:p>
            <a:pPr marL="457200" indent="-457200">
              <a:buFont typeface="+mj-lt"/>
              <a:buAutoNum type="arabicPeriod"/>
            </a:pPr>
            <a:r>
              <a:rPr lang="en-US" sz="1600" dirty="0">
                <a:latin typeface="Aharoni" panose="02010803020104030203" pitchFamily="2" charset="-79"/>
                <a:cs typeface="Aharoni" panose="02010803020104030203" pitchFamily="2" charset="-79"/>
              </a:rPr>
              <a:t>Rinse with Distilled water </a:t>
            </a:r>
          </a:p>
          <a:p>
            <a:pPr marL="457200" indent="-457200">
              <a:buFont typeface="+mj-lt"/>
              <a:buAutoNum type="arabicPeriod"/>
            </a:pPr>
            <a:r>
              <a:rPr lang="en-US" sz="1600" dirty="0">
                <a:latin typeface="Aharoni" panose="02010803020104030203" pitchFamily="2" charset="-79"/>
                <a:cs typeface="Aharoni" panose="02010803020104030203" pitchFamily="2" charset="-79"/>
              </a:rPr>
              <a:t>Flood slide with acid alcohol (leave 15 seconds). The acid alcohol contains 3% HCl and 95% ethanol, or you can decolorize with 20% H2SO4 </a:t>
            </a:r>
          </a:p>
          <a:p>
            <a:pPr marL="457200" indent="-457200">
              <a:buFont typeface="+mj-lt"/>
              <a:buAutoNum type="arabicPeriod"/>
            </a:pPr>
            <a:r>
              <a:rPr lang="en-US" sz="1600" dirty="0">
                <a:latin typeface="Aharoni" panose="02010803020104030203" pitchFamily="2" charset="-79"/>
                <a:cs typeface="Aharoni" panose="02010803020104030203" pitchFamily="2" charset="-79"/>
              </a:rPr>
              <a:t>Tilt slide 45 degrees over the sink and add acid alcohol drop wise (drop by drop) until the red color stops streaming from the smear </a:t>
            </a:r>
          </a:p>
          <a:p>
            <a:pPr marL="457200" indent="-457200">
              <a:buFont typeface="+mj-lt"/>
              <a:buAutoNum type="arabicPeriod"/>
            </a:pPr>
            <a:r>
              <a:rPr lang="en-US" sz="1600" dirty="0">
                <a:latin typeface="Aharoni" panose="02010803020104030203" pitchFamily="2" charset="-79"/>
                <a:cs typeface="Aharoni" panose="02010803020104030203" pitchFamily="2" charset="-79"/>
              </a:rPr>
              <a:t>Rinse with Distilled water </a:t>
            </a:r>
          </a:p>
          <a:p>
            <a:pPr marL="457200" indent="-457200">
              <a:buFont typeface="+mj-lt"/>
              <a:buAutoNum type="arabicPeriod"/>
            </a:pPr>
            <a:r>
              <a:rPr lang="en-US" sz="1600" dirty="0">
                <a:latin typeface="Aharoni" panose="02010803020104030203" pitchFamily="2" charset="-79"/>
                <a:cs typeface="Aharoni" panose="02010803020104030203" pitchFamily="2" charset="-79"/>
              </a:rPr>
              <a:t> Add Loeffler’s Methylene Blue stain (counter stain). This stain adds blue color to nonacid fast cells. Leave Loeffler’s Blue stain on smear for 1 minute </a:t>
            </a:r>
          </a:p>
          <a:p>
            <a:pPr marL="457200" indent="-457200">
              <a:buFont typeface="+mj-lt"/>
              <a:buAutoNum type="arabicPeriod"/>
            </a:pPr>
            <a:r>
              <a:rPr lang="en-US" sz="1600" dirty="0">
                <a:latin typeface="Aharoni" panose="02010803020104030203" pitchFamily="2" charset="-79"/>
                <a:cs typeface="Aharoni" panose="02010803020104030203" pitchFamily="2" charset="-79"/>
              </a:rPr>
              <a:t>Rinse slide. Blot dry. Use oil immersion objective to view.</a:t>
            </a:r>
            <a:endParaRPr lang="en-IN" sz="1600" dirty="0">
              <a:latin typeface="Aharoni" panose="02010803020104030203" pitchFamily="2" charset="-79"/>
              <a:cs typeface="Aharoni" panose="02010803020104030203" pitchFamily="2" charset="-79"/>
            </a:endParaRPr>
          </a:p>
        </p:txBody>
      </p:sp>
      <p:sp>
        <p:nvSpPr>
          <p:cNvPr id="4" name="Title 1">
            <a:extLst>
              <a:ext uri="{FF2B5EF4-FFF2-40B4-BE49-F238E27FC236}">
                <a16:creationId xmlns:a16="http://schemas.microsoft.com/office/drawing/2014/main" xmlns="" id="{57494D5E-5D97-41CB-8FAF-64DF31F1DB7C}"/>
              </a:ext>
            </a:extLst>
          </p:cNvPr>
          <p:cNvSpPr>
            <a:spLocks noGrp="1"/>
          </p:cNvSpPr>
          <p:nvPr>
            <p:ph type="title"/>
          </p:nvPr>
        </p:nvSpPr>
        <p:spPr>
          <a:xfrm>
            <a:off x="1371600" y="264160"/>
            <a:ext cx="9601200" cy="726440"/>
          </a:xfrm>
        </p:spPr>
        <p:txBody>
          <a:bodyPr>
            <a:normAutofit/>
          </a:bodyPr>
          <a:lstStyle/>
          <a:p>
            <a:pPr algn="ctr"/>
            <a:r>
              <a:rPr lang="en-US" sz="4000" b="0" i="0" dirty="0">
                <a:solidFill>
                  <a:srgbClr val="FF0000"/>
                </a:solidFill>
                <a:effectLst/>
                <a:latin typeface="Aharoni" panose="02010803020104030203" pitchFamily="2" charset="-79"/>
                <a:cs typeface="Aharoni" panose="02010803020104030203" pitchFamily="2" charset="-79"/>
              </a:rPr>
              <a:t>Acid-fast Staining</a:t>
            </a:r>
            <a:endParaRPr lang="en-IN"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846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C5A82-BE79-44C3-92BD-22EB7C69D8BE}"/>
              </a:ext>
            </a:extLst>
          </p:cNvPr>
          <p:cNvSpPr>
            <a:spLocks noGrp="1"/>
          </p:cNvSpPr>
          <p:nvPr>
            <p:ph type="title"/>
          </p:nvPr>
        </p:nvSpPr>
        <p:spPr/>
        <p:txBody>
          <a:bodyPr/>
          <a:lstStyle/>
          <a:p>
            <a:pPr algn="ctr"/>
            <a:r>
              <a:rPr lang="en-IN" dirty="0">
                <a:solidFill>
                  <a:srgbClr val="FF0000"/>
                </a:solidFill>
                <a:latin typeface="Aharoni" panose="02010803020104030203" pitchFamily="2" charset="-79"/>
                <a:cs typeface="Aharoni" panose="02010803020104030203" pitchFamily="2" charset="-79"/>
              </a:rPr>
              <a:t>Contents</a:t>
            </a:r>
          </a:p>
        </p:txBody>
      </p:sp>
      <p:sp>
        <p:nvSpPr>
          <p:cNvPr id="3" name="Content Placeholder 2">
            <a:extLst>
              <a:ext uri="{FF2B5EF4-FFF2-40B4-BE49-F238E27FC236}">
                <a16:creationId xmlns:a16="http://schemas.microsoft.com/office/drawing/2014/main" xmlns="" id="{9C86C47A-D9B7-4707-9433-EC706C63A54E}"/>
              </a:ext>
            </a:extLst>
          </p:cNvPr>
          <p:cNvSpPr>
            <a:spLocks noGrp="1"/>
          </p:cNvSpPr>
          <p:nvPr>
            <p:ph idx="1"/>
          </p:nvPr>
        </p:nvSpPr>
        <p:spPr/>
        <p:txBody>
          <a:bodyPr>
            <a:normAutofit/>
          </a:bodyPr>
          <a:lstStyle/>
          <a:p>
            <a:pPr algn="l"/>
            <a:r>
              <a:rPr lang="en-US" dirty="0">
                <a:solidFill>
                  <a:srgbClr val="FF0000"/>
                </a:solidFill>
                <a:latin typeface="Aharoni" panose="02010803020104030203" pitchFamily="2" charset="-79"/>
                <a:cs typeface="Aharoni" panose="02010803020104030203" pitchFamily="2" charset="-79"/>
              </a:rPr>
              <a:t>Introduction</a:t>
            </a:r>
            <a:r>
              <a:rPr lang="en-IN" b="1" i="0" u="none" strike="noStrike" baseline="0" dirty="0">
                <a:latin typeface="Aharoni" panose="02010803020104030203" pitchFamily="2" charset="-79"/>
                <a:cs typeface="Aharoni" panose="02010803020104030203" pitchFamily="2" charset="-79"/>
              </a:rPr>
              <a:t>    </a:t>
            </a:r>
          </a:p>
          <a:p>
            <a:pPr algn="l"/>
            <a:r>
              <a:rPr lang="en-US" sz="2000" b="1" i="0" dirty="0">
                <a:solidFill>
                  <a:srgbClr val="3B3835"/>
                </a:solidFill>
                <a:effectLst/>
                <a:latin typeface="Helvetica Neue"/>
              </a:rPr>
              <a:t>Dye or Stain</a:t>
            </a:r>
            <a:r>
              <a:rPr lang="en-IN" b="1" i="0" u="none" strike="noStrike" baseline="0" dirty="0">
                <a:latin typeface="Aharoni" panose="02010803020104030203" pitchFamily="2" charset="-79"/>
                <a:cs typeface="Aharoni" panose="02010803020104030203" pitchFamily="2" charset="-79"/>
              </a:rPr>
              <a:t>   </a:t>
            </a:r>
          </a:p>
          <a:p>
            <a:pPr algn="l"/>
            <a:r>
              <a:rPr lang="en-IN" b="1" i="0" dirty="0">
                <a:solidFill>
                  <a:srgbClr val="FF0000"/>
                </a:solidFill>
                <a:effectLst/>
                <a:latin typeface="Aharoni" panose="02010803020104030203" pitchFamily="2" charset="-79"/>
                <a:cs typeface="Aharoni" panose="02010803020104030203" pitchFamily="2" charset="-79"/>
              </a:rPr>
              <a:t>Wet mount and Dry mount</a:t>
            </a:r>
            <a:r>
              <a:rPr lang="en-IN" b="1" i="0" u="none" strike="noStrike" baseline="0" dirty="0">
                <a:latin typeface="Aharoni" panose="02010803020104030203" pitchFamily="2" charset="-79"/>
                <a:cs typeface="Aharoni" panose="02010803020104030203" pitchFamily="2" charset="-79"/>
              </a:rPr>
              <a:t>                                                                                                                               </a:t>
            </a:r>
          </a:p>
          <a:p>
            <a:pPr algn="l"/>
            <a:r>
              <a:rPr lang="en-US" b="0" i="0" u="none" strike="noStrike" baseline="0" dirty="0">
                <a:latin typeface="Aharoni" panose="02010803020104030203" pitchFamily="2" charset="-79"/>
                <a:cs typeface="Aharoni" panose="02010803020104030203" pitchFamily="2" charset="-79"/>
              </a:rPr>
              <a:t>Identification of bacteria using staining techniques (simple, Gram’s &amp;Acid</a:t>
            </a:r>
          </a:p>
          <a:p>
            <a:pPr algn="l"/>
            <a:r>
              <a:rPr lang="en-US" b="0" i="0" u="none" strike="noStrike" baseline="0" dirty="0">
                <a:latin typeface="Aharoni" panose="02010803020104030203" pitchFamily="2" charset="-79"/>
                <a:cs typeface="Aharoni" panose="02010803020104030203" pitchFamily="2" charset="-79"/>
              </a:rPr>
              <a:t>fast staining) and biochemical tests (</a:t>
            </a:r>
            <a:r>
              <a:rPr lang="en-US" b="0" i="0" u="none" strike="noStrike" baseline="0" dirty="0" err="1">
                <a:latin typeface="Aharoni" panose="02010803020104030203" pitchFamily="2" charset="-79"/>
                <a:cs typeface="Aharoni" panose="02010803020104030203" pitchFamily="2" charset="-79"/>
              </a:rPr>
              <a:t>IMViC</a:t>
            </a:r>
            <a:r>
              <a:rPr lang="en-US" b="0" i="0" u="none" strike="noStrike" baseline="0" dirty="0">
                <a:latin typeface="Aharoni" panose="02010803020104030203" pitchFamily="2" charset="-79"/>
                <a:cs typeface="Aharoni" panose="02010803020104030203" pitchFamily="2" charset="-79"/>
              </a:rPr>
              <a:t>).</a:t>
            </a:r>
          </a:p>
          <a:p>
            <a:pPr marL="0" indent="0" algn="l">
              <a:buNone/>
            </a:pPr>
            <a:endParaRPr lang="en-IN"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00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D1D382-9A81-4520-8691-5E80AEB1EEB4}"/>
              </a:ext>
            </a:extLst>
          </p:cNvPr>
          <p:cNvSpPr>
            <a:spLocks noGrp="1"/>
          </p:cNvSpPr>
          <p:nvPr>
            <p:ph idx="1"/>
          </p:nvPr>
        </p:nvSpPr>
        <p:spPr/>
        <p:txBody>
          <a:bodyPr/>
          <a:lstStyle/>
          <a:p>
            <a:r>
              <a:rPr lang="en-IN" dirty="0">
                <a:latin typeface="Aharoni" panose="02010803020104030203" pitchFamily="2" charset="-79"/>
                <a:cs typeface="Aharoni" panose="02010803020104030203" pitchFamily="2" charset="-79"/>
              </a:rPr>
              <a:t>Primary Stain- </a:t>
            </a:r>
            <a:r>
              <a:rPr lang="en-US" sz="2000" dirty="0" err="1">
                <a:latin typeface="Aharoni" panose="02010803020104030203" pitchFamily="2" charset="-79"/>
                <a:cs typeface="Aharoni" panose="02010803020104030203" pitchFamily="2" charset="-79"/>
              </a:rPr>
              <a:t>Carbol</a:t>
            </a:r>
            <a:r>
              <a:rPr lang="en-US" sz="2000" dirty="0">
                <a:latin typeface="Aharoni" panose="02010803020104030203" pitchFamily="2" charset="-79"/>
                <a:cs typeface="Aharoni" panose="02010803020104030203" pitchFamily="2" charset="-79"/>
              </a:rPr>
              <a:t> Fuchsin stain </a:t>
            </a:r>
          </a:p>
          <a:p>
            <a:r>
              <a:rPr lang="en-US" sz="2000" dirty="0">
                <a:latin typeface="Aharoni" panose="02010803020104030203" pitchFamily="2" charset="-79"/>
                <a:cs typeface="Aharoni" panose="02010803020104030203" pitchFamily="2" charset="-79"/>
              </a:rPr>
              <a:t>Mordant- Application of Heat</a:t>
            </a:r>
          </a:p>
          <a:p>
            <a:r>
              <a:rPr lang="en-US" dirty="0">
                <a:latin typeface="Aharoni" panose="02010803020104030203" pitchFamily="2" charset="-79"/>
                <a:cs typeface="Aharoni" panose="02010803020104030203" pitchFamily="2" charset="-79"/>
              </a:rPr>
              <a:t>Decolorizer-A</a:t>
            </a:r>
            <a:r>
              <a:rPr lang="en-US" sz="2000" dirty="0">
                <a:latin typeface="Aharoni" panose="02010803020104030203" pitchFamily="2" charset="-79"/>
                <a:cs typeface="Aharoni" panose="02010803020104030203" pitchFamily="2" charset="-79"/>
              </a:rPr>
              <a:t>cid alcohol</a:t>
            </a:r>
          </a:p>
          <a:p>
            <a:r>
              <a:rPr lang="en-US" dirty="0">
                <a:latin typeface="Aharoni" panose="02010803020104030203" pitchFamily="2" charset="-79"/>
                <a:cs typeface="Aharoni" panose="02010803020104030203" pitchFamily="2" charset="-79"/>
              </a:rPr>
              <a:t>Secondary Stain-</a:t>
            </a:r>
            <a:r>
              <a:rPr lang="en-US" sz="2000" dirty="0">
                <a:latin typeface="Aharoni" panose="02010803020104030203" pitchFamily="2" charset="-79"/>
                <a:cs typeface="Aharoni" panose="02010803020104030203" pitchFamily="2" charset="-79"/>
              </a:rPr>
              <a:t> Loeffler’s Methylene Blue stain </a:t>
            </a:r>
            <a:endParaRPr lang="en-IN" dirty="0"/>
          </a:p>
        </p:txBody>
      </p:sp>
      <p:sp>
        <p:nvSpPr>
          <p:cNvPr id="5" name="Title 1">
            <a:extLst>
              <a:ext uri="{FF2B5EF4-FFF2-40B4-BE49-F238E27FC236}">
                <a16:creationId xmlns:a16="http://schemas.microsoft.com/office/drawing/2014/main" xmlns="" id="{06831024-34DC-44DF-B9D3-1AC821CDFE92}"/>
              </a:ext>
            </a:extLst>
          </p:cNvPr>
          <p:cNvSpPr txBox="1">
            <a:spLocks noGrp="1"/>
          </p:cNvSpPr>
          <p:nvPr>
            <p:ph type="title"/>
          </p:nvPr>
        </p:nvSpPr>
        <p:spPr>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000" dirty="0">
                <a:solidFill>
                  <a:srgbClr val="FF0000"/>
                </a:solidFill>
                <a:latin typeface="Aharoni" panose="02010803020104030203" pitchFamily="2" charset="-79"/>
                <a:cs typeface="Aharoni" panose="02010803020104030203" pitchFamily="2" charset="-79"/>
              </a:rPr>
              <a:t>Acid-fast Staining</a:t>
            </a:r>
            <a:endParaRPr lang="en-IN"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4082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61D9E2-0F83-400A-97E1-99A6910FD011}"/>
              </a:ext>
            </a:extLst>
          </p:cNvPr>
          <p:cNvSpPr>
            <a:spLocks noGrp="1"/>
          </p:cNvSpPr>
          <p:nvPr>
            <p:ph idx="1"/>
          </p:nvPr>
        </p:nvSpPr>
        <p:spPr/>
        <p:txBody>
          <a:bodyPr/>
          <a:lstStyle/>
          <a:p>
            <a:endParaRPr lang="en-IN"/>
          </a:p>
        </p:txBody>
      </p:sp>
      <p:pic>
        <p:nvPicPr>
          <p:cNvPr id="5" name="Picture 2" descr="Ziehl-Neelsen Stain (ZN-Stain) : Principle, Procedure, Reporting ...">
            <a:extLst>
              <a:ext uri="{FF2B5EF4-FFF2-40B4-BE49-F238E27FC236}">
                <a16:creationId xmlns:a16="http://schemas.microsoft.com/office/drawing/2014/main" xmlns="" id="{233EF739-9A3A-4600-AA86-D0513EAEB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50035"/>
            <a:ext cx="10353675" cy="48101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FDFA9016-594E-4F81-A860-4156947E27EE}"/>
              </a:ext>
            </a:extLst>
          </p:cNvPr>
          <p:cNvSpPr txBox="1">
            <a:spLocks/>
          </p:cNvSpPr>
          <p:nvPr/>
        </p:nvSpPr>
        <p:spPr>
          <a:xfrm>
            <a:off x="1579563" y="797560"/>
            <a:ext cx="9601200" cy="66548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000" dirty="0">
                <a:solidFill>
                  <a:srgbClr val="FF0000"/>
                </a:solidFill>
                <a:latin typeface="Aharoni" panose="02010803020104030203" pitchFamily="2" charset="-79"/>
                <a:cs typeface="Aharoni" panose="02010803020104030203" pitchFamily="2" charset="-79"/>
              </a:rPr>
              <a:t>Acid-fast Staining</a:t>
            </a:r>
            <a:endParaRPr lang="en-IN"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5181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B3DDC-ECDD-4BF8-9CC0-652227EB6A45}"/>
              </a:ext>
            </a:extLst>
          </p:cNvPr>
          <p:cNvSpPr>
            <a:spLocks noGrp="1"/>
          </p:cNvSpPr>
          <p:nvPr>
            <p:ph type="title"/>
          </p:nvPr>
        </p:nvSpPr>
        <p:spPr>
          <a:xfrm>
            <a:off x="944880" y="247650"/>
            <a:ext cx="10922000" cy="1485900"/>
          </a:xfrm>
        </p:spPr>
        <p:txBody>
          <a:bodyPr/>
          <a:lstStyle/>
          <a:p>
            <a:pPr algn="ctr"/>
            <a:r>
              <a:rPr lang="en-US" sz="4000" dirty="0">
                <a:solidFill>
                  <a:srgbClr val="FF0000"/>
                </a:solidFill>
                <a:latin typeface="Aharoni" panose="02010803020104030203" pitchFamily="2" charset="-79"/>
                <a:cs typeface="Aharoni" panose="02010803020104030203" pitchFamily="2" charset="-79"/>
              </a:rPr>
              <a:t>Identification Test :Biochemical tests </a:t>
            </a:r>
            <a:r>
              <a:rPr lang="en-US" sz="4000" dirty="0" err="1">
                <a:solidFill>
                  <a:srgbClr val="FF0000"/>
                </a:solidFill>
                <a:latin typeface="Aharoni" panose="02010803020104030203" pitchFamily="2" charset="-79"/>
                <a:cs typeface="Aharoni" panose="02010803020104030203" pitchFamily="2" charset="-79"/>
              </a:rPr>
              <a:t>IMViC</a:t>
            </a:r>
            <a:endParaRPr lang="en-IN" sz="4000" dirty="0">
              <a:solidFill>
                <a:srgbClr val="FF0000"/>
              </a:solidFill>
              <a:latin typeface="Aharoni" panose="02010803020104030203" pitchFamily="2" charset="-79"/>
              <a:cs typeface="Aharoni" panose="02010803020104030203" pitchFamily="2" charset="-79"/>
            </a:endParaRPr>
          </a:p>
        </p:txBody>
      </p:sp>
      <p:pic>
        <p:nvPicPr>
          <p:cNvPr id="5" name="Picture 4">
            <a:extLst>
              <a:ext uri="{FF2B5EF4-FFF2-40B4-BE49-F238E27FC236}">
                <a16:creationId xmlns:a16="http://schemas.microsoft.com/office/drawing/2014/main" xmlns="" id="{8F8A5DB2-F663-4324-B04B-9E1433B09058}"/>
              </a:ext>
            </a:extLst>
          </p:cNvPr>
          <p:cNvPicPr>
            <a:picLocks noChangeAspect="1"/>
          </p:cNvPicPr>
          <p:nvPr/>
        </p:nvPicPr>
        <p:blipFill>
          <a:blip r:embed="rId2"/>
          <a:stretch>
            <a:fillRect/>
          </a:stretch>
        </p:blipFill>
        <p:spPr>
          <a:xfrm>
            <a:off x="4119563" y="2569453"/>
            <a:ext cx="4750118" cy="3412247"/>
          </a:xfrm>
          <a:prstGeom prst="rect">
            <a:avLst/>
          </a:prstGeom>
        </p:spPr>
      </p:pic>
      <p:sp>
        <p:nvSpPr>
          <p:cNvPr id="7" name="TextBox 6">
            <a:extLst>
              <a:ext uri="{FF2B5EF4-FFF2-40B4-BE49-F238E27FC236}">
                <a16:creationId xmlns:a16="http://schemas.microsoft.com/office/drawing/2014/main" xmlns="" id="{682E82B6-F626-49E7-9B61-CD9F82210CAF}"/>
              </a:ext>
            </a:extLst>
          </p:cNvPr>
          <p:cNvSpPr txBox="1"/>
          <p:nvPr/>
        </p:nvSpPr>
        <p:spPr>
          <a:xfrm>
            <a:off x="4490720" y="6153835"/>
            <a:ext cx="6096000" cy="230832"/>
          </a:xfrm>
          <a:prstGeom prst="rect">
            <a:avLst/>
          </a:prstGeom>
          <a:noFill/>
        </p:spPr>
        <p:txBody>
          <a:bodyPr wrap="square">
            <a:spAutoFit/>
          </a:bodyPr>
          <a:lstStyle/>
          <a:p>
            <a:r>
              <a:rPr lang="en-IN" sz="900" dirty="0">
                <a:hlinkClick r:id="rId3"/>
              </a:rPr>
              <a:t>https://microbeonline.com/imvic-tests-principle-procedure-and-results/</a:t>
            </a:r>
            <a:endParaRPr lang="en-IN" sz="900" dirty="0"/>
          </a:p>
        </p:txBody>
      </p:sp>
    </p:spTree>
    <p:extLst>
      <p:ext uri="{BB962C8B-B14F-4D97-AF65-F5344CB8AC3E}">
        <p14:creationId xmlns:p14="http://schemas.microsoft.com/office/powerpoint/2010/main" val="411246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DBFEB-0171-49CC-9C47-0B8D1F71A65C}"/>
              </a:ext>
            </a:extLst>
          </p:cNvPr>
          <p:cNvSpPr>
            <a:spLocks noGrp="1"/>
          </p:cNvSpPr>
          <p:nvPr>
            <p:ph type="title"/>
          </p:nvPr>
        </p:nvSpPr>
        <p:spPr/>
        <p:txBody>
          <a:bodyPr/>
          <a:lstStyle/>
          <a:p>
            <a:pPr algn="ctr"/>
            <a:r>
              <a:rPr lang="en-US" sz="4000" dirty="0">
                <a:solidFill>
                  <a:srgbClr val="FF0000"/>
                </a:solidFill>
                <a:latin typeface="Aharoni" panose="02010803020104030203" pitchFamily="2" charset="-79"/>
                <a:cs typeface="Aharoni" panose="02010803020104030203" pitchFamily="2" charset="-79"/>
              </a:rPr>
              <a:t>Biochemical tests</a:t>
            </a:r>
            <a:endParaRPr lang="en-IN" sz="4000"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5A88DA58-F9CF-40E6-B154-CA0D957CEF1C}"/>
              </a:ext>
            </a:extLst>
          </p:cNvPr>
          <p:cNvSpPr>
            <a:spLocks noGrp="1"/>
          </p:cNvSpPr>
          <p:nvPr>
            <p:ph idx="1"/>
          </p:nvPr>
        </p:nvSpPr>
        <p:spPr>
          <a:xfrm>
            <a:off x="1371600" y="1879600"/>
            <a:ext cx="9601200" cy="3581400"/>
          </a:xfrm>
        </p:spPr>
        <p:txBody>
          <a:bodyPr>
            <a:normAutofit fontScale="92500" lnSpcReduction="10000"/>
          </a:bodyPr>
          <a:lstStyle/>
          <a:p>
            <a:r>
              <a:rPr lang="en-IN" sz="2400" dirty="0">
                <a:latin typeface="Aharoni" panose="02010803020104030203" pitchFamily="2" charset="-79"/>
                <a:cs typeface="Aharoni" panose="02010803020104030203" pitchFamily="2" charset="-79"/>
              </a:rPr>
              <a:t>Bacteria utilize various kinds of nutrients in a variety of ways. </a:t>
            </a:r>
          </a:p>
          <a:p>
            <a:r>
              <a:rPr lang="en-IN" sz="2400" dirty="0">
                <a:latin typeface="Aharoni" panose="02010803020104030203" pitchFamily="2" charset="-79"/>
                <a:cs typeface="Aharoni" panose="02010803020104030203" pitchFamily="2" charset="-79"/>
              </a:rPr>
              <a:t>Different bacterial species have different sets of enzymes and therefore have different metabolic pathways.</a:t>
            </a:r>
          </a:p>
          <a:p>
            <a:r>
              <a:rPr lang="en-IN" sz="2400" dirty="0">
                <a:latin typeface="Aharoni" panose="02010803020104030203" pitchFamily="2" charset="-79"/>
                <a:cs typeface="Aharoni" panose="02010803020104030203" pitchFamily="2" charset="-79"/>
              </a:rPr>
              <a:t>As these characteristics of each species may be different, biochemical characters are used as the means of identifying and classifying them</a:t>
            </a:r>
          </a:p>
          <a:p>
            <a:r>
              <a:rPr lang="en-US" sz="2400" dirty="0">
                <a:latin typeface="Aharoni" panose="02010803020104030203" pitchFamily="2" charset="-79"/>
                <a:cs typeface="Aharoni" panose="02010803020104030203" pitchFamily="2" charset="-79"/>
              </a:rPr>
              <a:t>Biochemical tests used in bacteriology are </a:t>
            </a:r>
          </a:p>
          <a:p>
            <a:pPr lvl="1"/>
            <a:r>
              <a:rPr lang="en-US" sz="2400" i="0" dirty="0">
                <a:latin typeface="Aharoni" panose="02010803020104030203" pitchFamily="2" charset="-79"/>
                <a:cs typeface="Aharoni" panose="02010803020104030203" pitchFamily="2" charset="-79"/>
              </a:rPr>
              <a:t>Catalase test, Coagulase test, </a:t>
            </a:r>
            <a:r>
              <a:rPr lang="en-US" sz="2400" i="0" dirty="0" err="1">
                <a:solidFill>
                  <a:srgbClr val="FF0000"/>
                </a:solidFill>
                <a:latin typeface="Aharoni" panose="02010803020104030203" pitchFamily="2" charset="-79"/>
                <a:cs typeface="Aharoni" panose="02010803020104030203" pitchFamily="2" charset="-79"/>
              </a:rPr>
              <a:t>IMViC</a:t>
            </a:r>
            <a:r>
              <a:rPr lang="en-US" sz="2400" i="0" dirty="0">
                <a:solidFill>
                  <a:srgbClr val="FF0000"/>
                </a:solidFill>
                <a:latin typeface="Aharoni" panose="02010803020104030203" pitchFamily="2" charset="-79"/>
                <a:cs typeface="Aharoni" panose="02010803020104030203" pitchFamily="2" charset="-79"/>
              </a:rPr>
              <a:t> tests</a:t>
            </a:r>
            <a:r>
              <a:rPr lang="en-US" sz="2400" i="0" dirty="0">
                <a:latin typeface="Aharoni" panose="02010803020104030203" pitchFamily="2" charset="-79"/>
                <a:cs typeface="Aharoni" panose="02010803020104030203" pitchFamily="2" charset="-79"/>
              </a:rPr>
              <a:t>, Urease test, Oxidase test, Gelatin liquefaction test, Nitrate reduction test, Sugar fermentation test, Motility tests and Oxidation-fermentation test.</a:t>
            </a:r>
            <a:endParaRPr lang="en-IN" sz="2400" i="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6188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tests:</a:t>
            </a:r>
            <a:endParaRPr lang="en-US" sz="4000"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lvl="0" algn="just"/>
            <a:r>
              <a:rPr lang="en-IN" sz="2200" dirty="0">
                <a:latin typeface="Aharoni" panose="02010803020104030203" pitchFamily="2" charset="-79"/>
                <a:cs typeface="Aharoni" panose="02010803020104030203" pitchFamily="2" charset="-79"/>
              </a:rPr>
              <a:t>This is a group of tests which includes </a:t>
            </a:r>
          </a:p>
          <a:p>
            <a:pPr lvl="0" algn="just"/>
            <a:r>
              <a:rPr lang="en-IN" sz="2200" dirty="0">
                <a:latin typeface="Aharoni" panose="02010803020104030203" pitchFamily="2" charset="-79"/>
                <a:cs typeface="Aharoni" panose="02010803020104030203" pitchFamily="2" charset="-79"/>
              </a:rPr>
              <a:t>“I” stands for Indole Test, </a:t>
            </a:r>
          </a:p>
          <a:p>
            <a:pPr lvl="0" algn="just"/>
            <a:r>
              <a:rPr lang="en-IN" sz="2200" dirty="0">
                <a:latin typeface="Aharoni" panose="02010803020104030203" pitchFamily="2" charset="-79"/>
                <a:cs typeface="Aharoni" panose="02010803020104030203" pitchFamily="2" charset="-79"/>
              </a:rPr>
              <a:t>“M” stands for Methyl Red Test </a:t>
            </a:r>
          </a:p>
          <a:p>
            <a:pPr lvl="0" algn="just"/>
            <a:r>
              <a:rPr lang="en-IN" sz="2200" dirty="0">
                <a:latin typeface="Aharoni" panose="02010803020104030203" pitchFamily="2" charset="-79"/>
                <a:cs typeface="Aharoni" panose="02010803020104030203" pitchFamily="2" charset="-79"/>
              </a:rPr>
              <a:t>“V” stands for </a:t>
            </a:r>
            <a:r>
              <a:rPr lang="en-IN" sz="2400" dirty="0">
                <a:solidFill>
                  <a:schemeClr val="tx1"/>
                </a:solidFill>
                <a:latin typeface="Aharoni" panose="02010803020104030203" pitchFamily="2" charset="-79"/>
                <a:cs typeface="Aharoni" panose="02010803020104030203" pitchFamily="2" charset="-79"/>
              </a:rPr>
              <a:t>Voges-Proskauer test </a:t>
            </a:r>
            <a:r>
              <a:rPr lang="en-IN" sz="2200" dirty="0">
                <a:latin typeface="Aharoni" panose="02010803020104030203" pitchFamily="2" charset="-79"/>
                <a:cs typeface="Aharoni" panose="02010803020104030203" pitchFamily="2" charset="-79"/>
              </a:rPr>
              <a:t>and </a:t>
            </a:r>
          </a:p>
          <a:p>
            <a:pPr lvl="0" algn="just"/>
            <a:r>
              <a:rPr lang="en-IN" sz="2200" dirty="0">
                <a:latin typeface="Aharoni" panose="02010803020104030203" pitchFamily="2" charset="-79"/>
                <a:cs typeface="Aharoni" panose="02010803020104030203" pitchFamily="2" charset="-79"/>
              </a:rPr>
              <a:t>“C” stands for Citrate tests. </a:t>
            </a:r>
          </a:p>
          <a:p>
            <a:pPr lvl="0" algn="just"/>
            <a:r>
              <a:rPr lang="en-IN" sz="2200" dirty="0">
                <a:latin typeface="Aharoni" panose="02010803020104030203" pitchFamily="2" charset="-79"/>
                <a:cs typeface="Aharoni" panose="02010803020104030203" pitchFamily="2" charset="-79"/>
              </a:rPr>
              <a:t>These four tests are very useful in differentiating Gram negative bacteria particularly those of </a:t>
            </a:r>
            <a:r>
              <a:rPr lang="en-IN" sz="2200" dirty="0" err="1">
                <a:solidFill>
                  <a:srgbClr val="FF0000"/>
                </a:solidFill>
                <a:latin typeface="Aharoni" panose="02010803020104030203" pitchFamily="2" charset="-79"/>
                <a:cs typeface="Aharoni" panose="02010803020104030203" pitchFamily="2" charset="-79"/>
              </a:rPr>
              <a:t>enterobacteriaceae</a:t>
            </a:r>
            <a:r>
              <a:rPr lang="en-IN" sz="2200" dirty="0">
                <a:solidFill>
                  <a:srgbClr val="FF0000"/>
                </a:solidFill>
                <a:latin typeface="Aharoni" panose="02010803020104030203" pitchFamily="2" charset="-79"/>
                <a:cs typeface="Aharoni" panose="02010803020104030203" pitchFamily="2" charset="-79"/>
              </a:rPr>
              <a:t> family</a:t>
            </a:r>
            <a:r>
              <a:rPr lang="en-IN" sz="2200" dirty="0">
                <a:latin typeface="Aharoni" panose="02010803020104030203" pitchFamily="2" charset="-79"/>
                <a:cs typeface="Aharoni" panose="02010803020104030203" pitchFamily="2" charset="-79"/>
              </a:rPr>
              <a:t>.</a:t>
            </a:r>
            <a:endParaRPr lang="en-US" sz="2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198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Indole test:</a:t>
            </a:r>
            <a:endParaRPr lang="en-US" sz="4000"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lnSpcReduction="10000"/>
          </a:bodyPr>
          <a:lstStyle/>
          <a:p>
            <a:pPr algn="just"/>
            <a:r>
              <a:rPr lang="en-IN" sz="2200" dirty="0">
                <a:latin typeface="Aharoni" panose="02010803020104030203" pitchFamily="2" charset="-79"/>
                <a:cs typeface="Aharoni" panose="02010803020104030203" pitchFamily="2" charset="-79"/>
              </a:rPr>
              <a:t>Principle: Bacteria utilize various amino acids as their food.  Amino acid </a:t>
            </a:r>
            <a:r>
              <a:rPr lang="en-IN" sz="2200" dirty="0">
                <a:solidFill>
                  <a:srgbClr val="FF0000"/>
                </a:solidFill>
                <a:latin typeface="Aharoni" panose="02010803020104030203" pitchFamily="2" charset="-79"/>
                <a:cs typeface="Aharoni" panose="02010803020104030203" pitchFamily="2" charset="-79"/>
              </a:rPr>
              <a:t>tryptophan</a:t>
            </a:r>
            <a:r>
              <a:rPr lang="en-IN" sz="2200" dirty="0">
                <a:latin typeface="Aharoni" panose="02010803020104030203" pitchFamily="2" charset="-79"/>
                <a:cs typeface="Aharoni" panose="02010803020104030203" pitchFamily="2" charset="-79"/>
              </a:rPr>
              <a:t>,  may be utilized by certain bacteria by producing </a:t>
            </a:r>
            <a:r>
              <a:rPr lang="en-IN" sz="2200" dirty="0">
                <a:solidFill>
                  <a:srgbClr val="FF0000"/>
                </a:solidFill>
                <a:latin typeface="Aharoni" panose="02010803020104030203" pitchFamily="2" charset="-79"/>
                <a:cs typeface="Aharoni" panose="02010803020104030203" pitchFamily="2" charset="-79"/>
              </a:rPr>
              <a:t>indole </a:t>
            </a:r>
            <a:r>
              <a:rPr lang="en-IN" sz="2200" dirty="0">
                <a:latin typeface="Aharoni" panose="02010803020104030203" pitchFamily="2" charset="-79"/>
                <a:cs typeface="Aharoni" panose="02010803020104030203" pitchFamily="2" charset="-79"/>
              </a:rPr>
              <a:t>as its by product.</a:t>
            </a:r>
          </a:p>
          <a:p>
            <a:pPr algn="just"/>
            <a:r>
              <a:rPr lang="en-IN" sz="2200" dirty="0">
                <a:latin typeface="Aharoni" panose="02010803020104030203" pitchFamily="2" charset="-79"/>
                <a:cs typeface="Aharoni" panose="02010803020104030203" pitchFamily="2" charset="-79"/>
              </a:rPr>
              <a:t> Indole can be detected in the medium by </a:t>
            </a:r>
            <a:r>
              <a:rPr lang="en-IN" sz="2200" dirty="0" err="1">
                <a:latin typeface="Aharoni" panose="02010803020104030203" pitchFamily="2" charset="-79"/>
                <a:cs typeface="Aharoni" panose="02010803020104030203" pitchFamily="2" charset="-79"/>
              </a:rPr>
              <a:t>colourimetric</a:t>
            </a:r>
            <a:r>
              <a:rPr lang="en-IN" sz="2200" dirty="0">
                <a:latin typeface="Aharoni" panose="02010803020104030203" pitchFamily="2" charset="-79"/>
                <a:cs typeface="Aharoni" panose="02010803020104030203" pitchFamily="2" charset="-79"/>
              </a:rPr>
              <a:t> test on addition of suitable reagents. </a:t>
            </a:r>
          </a:p>
          <a:p>
            <a:pPr algn="just"/>
            <a:r>
              <a:rPr lang="en-US" sz="2200" dirty="0">
                <a:latin typeface="Aharoni" panose="02010803020104030203" pitchFamily="2" charset="-79"/>
                <a:cs typeface="Aharoni" panose="02010803020104030203" pitchFamily="2" charset="-79"/>
              </a:rPr>
              <a:t>This test demonstrate the ability of certain bacteria to decompose the amino acid </a:t>
            </a:r>
            <a:r>
              <a:rPr lang="en-US" sz="2200" dirty="0" err="1">
                <a:latin typeface="Aharoni" panose="02010803020104030203" pitchFamily="2" charset="-79"/>
                <a:cs typeface="Aharoni" panose="02010803020104030203" pitchFamily="2" charset="-79"/>
              </a:rPr>
              <a:t>tryptophane</a:t>
            </a:r>
            <a:r>
              <a:rPr lang="en-US" sz="2200" dirty="0">
                <a:latin typeface="Aharoni" panose="02010803020104030203" pitchFamily="2" charset="-79"/>
                <a:cs typeface="Aharoni" panose="02010803020104030203" pitchFamily="2" charset="-79"/>
              </a:rPr>
              <a:t> to indole by tryptophanase enzyme.</a:t>
            </a:r>
            <a:endParaRPr lang="en-IN" sz="2200" dirty="0">
              <a:latin typeface="Aharoni" panose="02010803020104030203" pitchFamily="2" charset="-79"/>
              <a:cs typeface="Aharoni" panose="02010803020104030203" pitchFamily="2" charset="-79"/>
            </a:endParaRPr>
          </a:p>
          <a:p>
            <a:pPr algn="just"/>
            <a:r>
              <a:rPr lang="en-US" sz="2200" dirty="0">
                <a:latin typeface="Aharoni" panose="02010803020104030203" pitchFamily="2" charset="-79"/>
                <a:cs typeface="Aharoni" panose="02010803020104030203" pitchFamily="2" charset="-79"/>
              </a:rPr>
              <a:t>Enterobacteria like E. coli, P. vulgaris, P. </a:t>
            </a:r>
            <a:r>
              <a:rPr lang="en-US" sz="2200" dirty="0" err="1">
                <a:latin typeface="Aharoni" panose="02010803020104030203" pitchFamily="2" charset="-79"/>
                <a:cs typeface="Aharoni" panose="02010803020104030203" pitchFamily="2" charset="-79"/>
              </a:rPr>
              <a:t>rettgeri</a:t>
            </a:r>
            <a:r>
              <a:rPr lang="en-US" sz="2200" dirty="0">
                <a:latin typeface="Aharoni" panose="02010803020104030203" pitchFamily="2" charset="-79"/>
                <a:cs typeface="Aharoni" panose="02010803020104030203" pitchFamily="2" charset="-79"/>
              </a:rPr>
              <a:t>, M. </a:t>
            </a:r>
            <a:r>
              <a:rPr lang="en-US" sz="2200" dirty="0" err="1">
                <a:latin typeface="Aharoni" panose="02010803020104030203" pitchFamily="2" charset="-79"/>
                <a:cs typeface="Aharoni" panose="02010803020104030203" pitchFamily="2" charset="-79"/>
              </a:rPr>
              <a:t>morgani</a:t>
            </a:r>
            <a:r>
              <a:rPr lang="en-US" sz="2200" dirty="0">
                <a:latin typeface="Aharoni" panose="02010803020104030203" pitchFamily="2" charset="-79"/>
                <a:cs typeface="Aharoni" panose="02010803020104030203" pitchFamily="2" charset="-79"/>
              </a:rPr>
              <a:t> and Providencia species break down the amino acid tryptophan with the release of indole. </a:t>
            </a:r>
          </a:p>
        </p:txBody>
      </p:sp>
    </p:spTree>
    <p:extLst>
      <p:ext uri="{BB962C8B-B14F-4D97-AF65-F5344CB8AC3E}">
        <p14:creationId xmlns:p14="http://schemas.microsoft.com/office/powerpoint/2010/main" val="164720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C5C2D-8573-4F9F-88F5-60A284026AF7}"/>
              </a:ext>
            </a:extLst>
          </p:cNvPr>
          <p:cNvSpPr>
            <a:spLocks noGrp="1"/>
          </p:cNvSpPr>
          <p:nvPr>
            <p:ph type="title"/>
          </p:nvPr>
        </p:nvSpPr>
        <p:spPr>
          <a:xfrm>
            <a:off x="1371600" y="198120"/>
            <a:ext cx="9601200" cy="584200"/>
          </a:xfrm>
        </p:spPr>
        <p:txBody>
          <a:bodyPr>
            <a:normAutofit fontScale="90000"/>
          </a:bodyPr>
          <a:lstStyle/>
          <a:p>
            <a:pPr algn="ctr"/>
            <a:r>
              <a:rPr lang="en-IN" sz="4400" dirty="0" err="1">
                <a:solidFill>
                  <a:srgbClr val="FF0000"/>
                </a:solidFill>
                <a:latin typeface="Aharoni" panose="02010803020104030203" pitchFamily="2" charset="-79"/>
                <a:cs typeface="Aharoni" panose="02010803020104030203" pitchFamily="2" charset="-79"/>
              </a:rPr>
              <a:t>IMViC</a:t>
            </a:r>
            <a:r>
              <a:rPr lang="en-IN" sz="4400" dirty="0">
                <a:solidFill>
                  <a:srgbClr val="FF0000"/>
                </a:solidFill>
                <a:latin typeface="Aharoni" panose="02010803020104030203" pitchFamily="2" charset="-79"/>
                <a:cs typeface="Aharoni" panose="02010803020104030203" pitchFamily="2" charset="-79"/>
              </a:rPr>
              <a:t> Indole test:</a:t>
            </a:r>
            <a:endParaRPr lang="en-IN" dirty="0"/>
          </a:p>
        </p:txBody>
      </p:sp>
      <p:sp>
        <p:nvSpPr>
          <p:cNvPr id="3" name="Content Placeholder 2">
            <a:extLst>
              <a:ext uri="{FF2B5EF4-FFF2-40B4-BE49-F238E27FC236}">
                <a16:creationId xmlns:a16="http://schemas.microsoft.com/office/drawing/2014/main" xmlns="" id="{136509B3-B286-4C6E-9AA4-1F64D5CF2523}"/>
              </a:ext>
            </a:extLst>
          </p:cNvPr>
          <p:cNvSpPr>
            <a:spLocks noGrp="1"/>
          </p:cNvSpPr>
          <p:nvPr>
            <p:ph idx="1"/>
          </p:nvPr>
        </p:nvSpPr>
        <p:spPr>
          <a:xfrm>
            <a:off x="1371600" y="955040"/>
            <a:ext cx="10403840" cy="5704840"/>
          </a:xfrm>
        </p:spPr>
        <p:txBody>
          <a:bodyPr>
            <a:noAutofit/>
          </a:bodyPr>
          <a:lstStyle/>
          <a:p>
            <a:pPr marL="457200" indent="-457200">
              <a:buFont typeface="+mj-lt"/>
              <a:buAutoNum type="arabicPeriod"/>
            </a:pPr>
            <a:r>
              <a:rPr lang="en-US" sz="2400" dirty="0">
                <a:latin typeface="Aharoni" panose="02010803020104030203" pitchFamily="2" charset="-79"/>
                <a:cs typeface="Aharoni" panose="02010803020104030203" pitchFamily="2" charset="-79"/>
              </a:rPr>
              <a:t>1% tryptone broth was prepared and sterilized using autoclave at 121 </a:t>
            </a:r>
            <a:r>
              <a:rPr lang="en-US" sz="2400" baseline="30000" dirty="0">
                <a:latin typeface="Aharoni" panose="02010803020104030203" pitchFamily="2" charset="-79"/>
                <a:cs typeface="Aharoni" panose="02010803020104030203" pitchFamily="2" charset="-79"/>
              </a:rPr>
              <a:t>0</a:t>
            </a:r>
            <a:r>
              <a:rPr lang="en-US" sz="2400" dirty="0">
                <a:latin typeface="Aharoni" panose="02010803020104030203" pitchFamily="2" charset="-79"/>
                <a:cs typeface="Aharoni" panose="02010803020104030203" pitchFamily="2" charset="-79"/>
              </a:rPr>
              <a:t>C &amp; 15 </a:t>
            </a:r>
            <a:r>
              <a:rPr lang="en-US" sz="2400" dirty="0" err="1">
                <a:latin typeface="Aharoni" panose="02010803020104030203" pitchFamily="2" charset="-79"/>
                <a:cs typeface="Aharoni" panose="02010803020104030203" pitchFamily="2" charset="-79"/>
              </a:rPr>
              <a:t>lbs</a:t>
            </a:r>
            <a:r>
              <a:rPr lang="en-US" sz="2400" dirty="0">
                <a:latin typeface="Aharoni" panose="02010803020104030203" pitchFamily="2" charset="-79"/>
                <a:cs typeface="Aharoni" panose="02010803020104030203" pitchFamily="2" charset="-79"/>
              </a:rPr>
              <a:t> for 15 minutes</a:t>
            </a:r>
            <a:endParaRPr lang="en-IN" sz="2400" dirty="0">
              <a:latin typeface="Aharoni" panose="02010803020104030203" pitchFamily="2" charset="-79"/>
              <a:cs typeface="Aharoni" panose="02010803020104030203" pitchFamily="2" charset="-79"/>
            </a:endParaRPr>
          </a:p>
          <a:p>
            <a:pPr marL="457200" indent="-457200">
              <a:buFont typeface="+mj-lt"/>
              <a:buAutoNum type="arabicPeriod"/>
            </a:pPr>
            <a:r>
              <a:rPr lang="en-US" sz="2400" dirty="0">
                <a:latin typeface="Aharoni" panose="02010803020104030203" pitchFamily="2" charset="-79"/>
                <a:cs typeface="Aharoni" panose="02010803020104030203" pitchFamily="2" charset="-79"/>
              </a:rPr>
              <a:t>The tryptone broth was inoculated with test organism and an uninoculated tube was </a:t>
            </a:r>
            <a:r>
              <a:rPr lang="en-IN" sz="2400" dirty="0">
                <a:latin typeface="Aharoni" panose="02010803020104030203" pitchFamily="2" charset="-79"/>
                <a:cs typeface="Aharoni" panose="02010803020104030203" pitchFamily="2" charset="-79"/>
              </a:rPr>
              <a:t>kept as control</a:t>
            </a:r>
          </a:p>
          <a:p>
            <a:pPr marL="457200" indent="-457200">
              <a:buFont typeface="+mj-lt"/>
              <a:buAutoNum type="arabicPeriod"/>
            </a:pPr>
            <a:r>
              <a:rPr lang="en-US" sz="2400" dirty="0">
                <a:latin typeface="Aharoni" panose="02010803020104030203" pitchFamily="2" charset="-79"/>
                <a:cs typeface="Aharoni" panose="02010803020104030203" pitchFamily="2" charset="-79"/>
              </a:rPr>
              <a:t>The tubes were incubated at 35°C for 48hours;</a:t>
            </a:r>
          </a:p>
          <a:p>
            <a:pPr marL="457200" indent="-457200">
              <a:buFont typeface="+mj-lt"/>
              <a:buAutoNum type="arabicPeriod"/>
            </a:pPr>
            <a:r>
              <a:rPr lang="en-US" sz="2400" dirty="0">
                <a:latin typeface="Aharoni" panose="02010803020104030203" pitchFamily="2" charset="-79"/>
                <a:cs typeface="Aharoni" panose="02010803020104030203" pitchFamily="2" charset="-79"/>
              </a:rPr>
              <a:t> 1ml of Kovac s reagent was added </a:t>
            </a:r>
            <a:r>
              <a:rPr lang="en-IN" sz="2400" dirty="0">
                <a:latin typeface="Aharoni" panose="02010803020104030203" pitchFamily="2" charset="-79"/>
                <a:cs typeface="Aharoni" panose="02010803020104030203" pitchFamily="2" charset="-79"/>
              </a:rPr>
              <a:t>48hrs of incubation</a:t>
            </a:r>
          </a:p>
          <a:p>
            <a:pPr marL="457200" indent="-457200">
              <a:buFont typeface="+mj-lt"/>
              <a:buAutoNum type="arabicPeriod"/>
            </a:pPr>
            <a:r>
              <a:rPr lang="en-US" sz="2400" dirty="0">
                <a:latin typeface="Aharoni" panose="02010803020104030203" pitchFamily="2" charset="-79"/>
                <a:cs typeface="Aharoni" panose="02010803020104030203" pitchFamily="2" charset="-79"/>
              </a:rPr>
              <a:t>The tubes were shaken gently after intervals of 10 to 15minutes</a:t>
            </a:r>
            <a:endParaRPr lang="en-IN" sz="2400" dirty="0">
              <a:latin typeface="Aharoni" panose="02010803020104030203" pitchFamily="2" charset="-79"/>
              <a:cs typeface="Aharoni" panose="02010803020104030203" pitchFamily="2" charset="-79"/>
            </a:endParaRPr>
          </a:p>
          <a:p>
            <a:pPr marL="457200" indent="-457200">
              <a:buFont typeface="+mj-lt"/>
              <a:buAutoNum type="arabicPeriod"/>
            </a:pPr>
            <a:r>
              <a:rPr lang="en-US" sz="2400" dirty="0">
                <a:latin typeface="Aharoni" panose="02010803020104030203" pitchFamily="2" charset="-79"/>
                <a:cs typeface="Aharoni" panose="02010803020104030203" pitchFamily="2" charset="-79"/>
              </a:rPr>
              <a:t>The tubes were allowed to stand for few minutes to permit the reagent to come to the top</a:t>
            </a:r>
            <a:endParaRPr lang="en-IN" sz="2400" dirty="0">
              <a:latin typeface="Aharoni" panose="02010803020104030203" pitchFamily="2" charset="-79"/>
              <a:cs typeface="Aharoni" panose="02010803020104030203" pitchFamily="2" charset="-79"/>
            </a:endParaRPr>
          </a:p>
          <a:p>
            <a:pPr marL="457200" indent="-457200">
              <a:buFont typeface="+mj-lt"/>
              <a:buAutoNum type="arabicPeriod"/>
            </a:pPr>
            <a:r>
              <a:rPr lang="en-US" sz="2400" dirty="0">
                <a:latin typeface="Aharoni" panose="02010803020104030203" pitchFamily="2" charset="-79"/>
                <a:cs typeface="Aharoni" panose="02010803020104030203" pitchFamily="2" charset="-79"/>
              </a:rPr>
              <a:t>The tubes were observed for cherry red layers in the top layer</a:t>
            </a:r>
          </a:p>
          <a:p>
            <a:pPr marL="342900" indent="-342900">
              <a:buFont typeface="+mj-lt"/>
              <a:buAutoNum type="arabicPeriod"/>
            </a:pPr>
            <a:endParaRPr lang="en-IN" sz="1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8367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ViC Indole Test Method principle, procedure, Observation and  interpretation">
            <a:extLst>
              <a:ext uri="{FF2B5EF4-FFF2-40B4-BE49-F238E27FC236}">
                <a16:creationId xmlns:a16="http://schemas.microsoft.com/office/drawing/2014/main" xmlns="" id="{A5DF7499-B614-4FC0-AE71-CA6664078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1" t="31667" r="3444" b="4143"/>
          <a:stretch/>
        </p:blipFill>
        <p:spPr bwMode="auto">
          <a:xfrm>
            <a:off x="2042160" y="1440180"/>
            <a:ext cx="8453120" cy="44021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D28A4340-FA77-4D96-B864-062B3424E14F}"/>
              </a:ext>
            </a:extLst>
          </p:cNvPr>
          <p:cNvSpPr>
            <a:spLocks noGrp="1"/>
          </p:cNvSpPr>
          <p:nvPr>
            <p:ph type="title"/>
          </p:nvPr>
        </p:nvSpPr>
        <p:spPr>
          <a:xfrm>
            <a:off x="1295400" y="604520"/>
            <a:ext cx="9601200" cy="584200"/>
          </a:xfrm>
        </p:spPr>
        <p:txBody>
          <a:bodyPr>
            <a:normAutofit fontScale="90000"/>
          </a:bodyPr>
          <a:lstStyle/>
          <a:p>
            <a:pPr algn="ctr"/>
            <a:r>
              <a:rPr lang="en-IN" sz="4400" dirty="0" err="1">
                <a:solidFill>
                  <a:srgbClr val="FF0000"/>
                </a:solidFill>
                <a:latin typeface="Aharoni" panose="02010803020104030203" pitchFamily="2" charset="-79"/>
                <a:cs typeface="Aharoni" panose="02010803020104030203" pitchFamily="2" charset="-79"/>
              </a:rPr>
              <a:t>IMViC</a:t>
            </a:r>
            <a:r>
              <a:rPr lang="en-IN" sz="4400" dirty="0">
                <a:solidFill>
                  <a:srgbClr val="FF0000"/>
                </a:solidFill>
                <a:latin typeface="Aharoni" panose="02010803020104030203" pitchFamily="2" charset="-79"/>
                <a:cs typeface="Aharoni" panose="02010803020104030203" pitchFamily="2" charset="-79"/>
              </a:rPr>
              <a:t> Indole test:</a:t>
            </a:r>
            <a:endParaRPr lang="en-IN" dirty="0"/>
          </a:p>
        </p:txBody>
      </p:sp>
      <p:sp>
        <p:nvSpPr>
          <p:cNvPr id="7" name="TextBox 6">
            <a:extLst>
              <a:ext uri="{FF2B5EF4-FFF2-40B4-BE49-F238E27FC236}">
                <a16:creationId xmlns:a16="http://schemas.microsoft.com/office/drawing/2014/main" xmlns="" id="{F7C19331-FCEC-4E82-A218-C1BDA2B47044}"/>
              </a:ext>
            </a:extLst>
          </p:cNvPr>
          <p:cNvSpPr txBox="1"/>
          <p:nvPr/>
        </p:nvSpPr>
        <p:spPr>
          <a:xfrm>
            <a:off x="3048000" y="5842308"/>
            <a:ext cx="6096000" cy="230832"/>
          </a:xfrm>
          <a:prstGeom prst="rect">
            <a:avLst/>
          </a:prstGeom>
          <a:noFill/>
        </p:spPr>
        <p:txBody>
          <a:bodyPr wrap="square">
            <a:spAutoFit/>
          </a:bodyPr>
          <a:lstStyle/>
          <a:p>
            <a:r>
              <a:rPr lang="en-IN" sz="900" dirty="0">
                <a:hlinkClick r:id="rId3"/>
              </a:rPr>
              <a:t>https://mltexpo.blogspot.com/2018/04/imvic-indole-test-method-principle.html</a:t>
            </a:r>
            <a:endParaRPr lang="en-IN" sz="900" dirty="0"/>
          </a:p>
        </p:txBody>
      </p:sp>
      <p:sp>
        <p:nvSpPr>
          <p:cNvPr id="9" name="TextBox 8">
            <a:extLst>
              <a:ext uri="{FF2B5EF4-FFF2-40B4-BE49-F238E27FC236}">
                <a16:creationId xmlns:a16="http://schemas.microsoft.com/office/drawing/2014/main" xmlns="" id="{5BD88F9D-7812-4190-A541-9215ADCF81C9}"/>
              </a:ext>
            </a:extLst>
          </p:cNvPr>
          <p:cNvSpPr txBox="1"/>
          <p:nvPr/>
        </p:nvSpPr>
        <p:spPr>
          <a:xfrm>
            <a:off x="2194560" y="4771489"/>
            <a:ext cx="6096000" cy="707886"/>
          </a:xfrm>
          <a:prstGeom prst="rect">
            <a:avLst/>
          </a:prstGeom>
          <a:noFill/>
        </p:spPr>
        <p:txBody>
          <a:bodyPr wrap="square">
            <a:spAutoFit/>
          </a:bodyPr>
          <a:lstStyle/>
          <a:p>
            <a:r>
              <a:rPr lang="en-US" sz="2000" b="1" i="0" dirty="0">
                <a:solidFill>
                  <a:srgbClr val="3A3A3A"/>
                </a:solidFill>
                <a:effectLst/>
                <a:latin typeface="Aharoni" panose="02010803020104030203" pitchFamily="2" charset="-79"/>
                <a:cs typeface="Aharoni" panose="02010803020104030203" pitchFamily="2" charset="-79"/>
              </a:rPr>
              <a:t>Kovac’s Reagent</a:t>
            </a:r>
            <a:r>
              <a:rPr lang="en-US" sz="2000" b="0" i="0" dirty="0">
                <a:solidFill>
                  <a:srgbClr val="3A3A3A"/>
                </a:solidFill>
                <a:effectLst/>
                <a:latin typeface="Aharoni" panose="02010803020104030203" pitchFamily="2" charset="-79"/>
                <a:cs typeface="Aharoni" panose="02010803020104030203" pitchFamily="2" charset="-79"/>
              </a:rPr>
              <a:t> contains hydrochloric acid and</a:t>
            </a:r>
          </a:p>
          <a:p>
            <a:r>
              <a:rPr lang="en-US" sz="2000" b="0" i="0" dirty="0">
                <a:solidFill>
                  <a:srgbClr val="3A3A3A"/>
                </a:solidFill>
                <a:effectLst/>
                <a:latin typeface="Aharoni" panose="02010803020104030203" pitchFamily="2" charset="-79"/>
                <a:cs typeface="Aharoni" panose="02010803020104030203" pitchFamily="2" charset="-79"/>
              </a:rPr>
              <a:t> p-</a:t>
            </a:r>
            <a:r>
              <a:rPr lang="en-US" sz="2000" b="0" i="0" dirty="0" err="1">
                <a:solidFill>
                  <a:srgbClr val="3A3A3A"/>
                </a:solidFill>
                <a:effectLst/>
                <a:latin typeface="Aharoni" panose="02010803020104030203" pitchFamily="2" charset="-79"/>
                <a:cs typeface="Aharoni" panose="02010803020104030203" pitchFamily="2" charset="-79"/>
              </a:rPr>
              <a:t>dimethylaminobenzaldehyde</a:t>
            </a:r>
            <a:r>
              <a:rPr lang="en-US" sz="2000" b="0" i="0" dirty="0">
                <a:solidFill>
                  <a:srgbClr val="3A3A3A"/>
                </a:solidFill>
                <a:effectLst/>
                <a:latin typeface="Aharoni" panose="02010803020104030203" pitchFamily="2" charset="-79"/>
                <a:cs typeface="Aharoni" panose="02010803020104030203" pitchFamily="2" charset="-79"/>
              </a:rPr>
              <a:t> in amyl alcohol</a:t>
            </a:r>
            <a:endParaRPr lang="en-IN"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0719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1966" y="117015"/>
            <a:ext cx="10261600" cy="4267200"/>
          </a:xfrm>
        </p:spPr>
        <p:txBody>
          <a:bodyPr/>
          <a:lstStyle/>
          <a:p>
            <a:pPr marL="0" indent="0">
              <a:buNone/>
            </a:pPr>
            <a:r>
              <a:rPr lang="en-IN" dirty="0">
                <a:latin typeface="Aharoni" panose="02010803020104030203" pitchFamily="2" charset="-79"/>
                <a:cs typeface="Aharoni" panose="02010803020104030203" pitchFamily="2" charset="-79"/>
              </a:rPr>
              <a:t>Result:</a:t>
            </a: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indole is combined with Kovac’s Reagent (which contains hydrochloric acid and p-</a:t>
            </a:r>
            <a:r>
              <a:rPr lang="en-US" dirty="0" err="1">
                <a:latin typeface="Aharoni" panose="02010803020104030203" pitchFamily="2" charset="-79"/>
                <a:cs typeface="Aharoni" panose="02010803020104030203" pitchFamily="2" charset="-79"/>
              </a:rPr>
              <a:t>dimethylaminobenzaldehyde</a:t>
            </a:r>
            <a:r>
              <a:rPr lang="en-US" dirty="0">
                <a:latin typeface="Aharoni" panose="02010803020104030203" pitchFamily="2" charset="-79"/>
                <a:cs typeface="Aharoni" panose="02010803020104030203" pitchFamily="2" charset="-79"/>
              </a:rPr>
              <a:t> in amyl alcohol) the solution turns from yellow to cherry red. Because amyl alcohol is not water soluble, the red coloration will form in an oily layer at the top of the broth.</a:t>
            </a:r>
            <a:endParaRPr lang="en-IN" dirty="0">
              <a:latin typeface="Aharoni" panose="02010803020104030203" pitchFamily="2" charset="-79"/>
              <a:cs typeface="Aharoni" panose="02010803020104030203" pitchFamily="2" charset="-79"/>
            </a:endParaRPr>
          </a:p>
          <a:p>
            <a:r>
              <a:rPr lang="en-IN" dirty="0">
                <a:latin typeface="Aharoni" panose="02010803020104030203" pitchFamily="2" charset="-79"/>
                <a:cs typeface="Aharoni" panose="02010803020104030203" pitchFamily="2" charset="-79"/>
              </a:rPr>
              <a:t>If indole is produced by the bacterial culture, then red or pink coloured ring is formed at the top.</a:t>
            </a:r>
            <a:endParaRPr lang="en-US" dirty="0">
              <a:latin typeface="Aharoni" panose="02010803020104030203" pitchFamily="2" charset="-79"/>
              <a:cs typeface="Aharoni" panose="02010803020104030203" pitchFamily="2" charset="-79"/>
            </a:endParaRPr>
          </a:p>
          <a:p>
            <a:endParaRPr lang="en-US" dirty="0"/>
          </a:p>
        </p:txBody>
      </p:sp>
      <p:pic>
        <p:nvPicPr>
          <p:cNvPr id="8" name="Picture 7" descr="C:\Users\Admin\Desktop\New folder\indole.jpg"/>
          <p:cNvPicPr/>
          <p:nvPr/>
        </p:nvPicPr>
        <p:blipFill>
          <a:blip r:embed="rId2"/>
          <a:srcRect/>
          <a:stretch>
            <a:fillRect/>
          </a:stretch>
        </p:blipFill>
        <p:spPr bwMode="auto">
          <a:xfrm>
            <a:off x="778434" y="2961564"/>
            <a:ext cx="3889100" cy="3541343"/>
          </a:xfrm>
          <a:prstGeom prst="rect">
            <a:avLst/>
          </a:prstGeom>
          <a:noFill/>
          <a:ln w="9525">
            <a:noFill/>
            <a:miter lim="800000"/>
            <a:headEnd/>
            <a:tailEnd/>
          </a:ln>
        </p:spPr>
      </p:pic>
      <p:pic>
        <p:nvPicPr>
          <p:cNvPr id="9" name="Picture 8" descr="C:\Users\Admin\Desktop\New folder\Indole-Test.jpg"/>
          <p:cNvPicPr/>
          <p:nvPr/>
        </p:nvPicPr>
        <p:blipFill>
          <a:blip r:embed="rId3"/>
          <a:srcRect/>
          <a:stretch>
            <a:fillRect/>
          </a:stretch>
        </p:blipFill>
        <p:spPr bwMode="auto">
          <a:xfrm>
            <a:off x="5075773" y="2961565"/>
            <a:ext cx="4559546" cy="3677820"/>
          </a:xfrm>
          <a:prstGeom prst="rect">
            <a:avLst/>
          </a:prstGeom>
          <a:noFill/>
          <a:ln w="9525">
            <a:noFill/>
            <a:miter lim="800000"/>
            <a:headEnd/>
            <a:tailEnd/>
          </a:ln>
        </p:spPr>
      </p:pic>
    </p:spTree>
    <p:extLst>
      <p:ext uri="{BB962C8B-B14F-4D97-AF65-F5344CB8AC3E}">
        <p14:creationId xmlns:p14="http://schemas.microsoft.com/office/powerpoint/2010/main" val="369867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6680"/>
            <a:ext cx="9601200" cy="1485900"/>
          </a:xfrm>
        </p:spPr>
        <p:txBody>
          <a:bodyPr/>
          <a:lstStyle/>
          <a:p>
            <a:pPr lvl="0"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Methyl Red test:</a:t>
            </a:r>
            <a:endParaRPr lang="en-US" sz="4000"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95400" y="849630"/>
            <a:ext cx="9601200" cy="4951730"/>
          </a:xfrm>
        </p:spPr>
        <p:txBody>
          <a:bodyPr>
            <a:normAutofit lnSpcReduction="10000"/>
          </a:bodyPr>
          <a:lstStyle/>
          <a:p>
            <a:pPr algn="just"/>
            <a:r>
              <a:rPr lang="en-US" sz="2400" dirty="0">
                <a:latin typeface="Aharoni" panose="02010803020104030203" pitchFamily="2" charset="-79"/>
                <a:cs typeface="Aharoni" panose="02010803020104030203" pitchFamily="2" charset="-79"/>
              </a:rPr>
              <a:t>Some bacteria have the ability to utilize glucose and convert it to a stable acid like lactic acid, acetic acid or formic acid as the end product.</a:t>
            </a:r>
            <a:endParaRPr lang="en-IN" sz="2400" dirty="0">
              <a:latin typeface="Aharoni" panose="02010803020104030203" pitchFamily="2" charset="-79"/>
              <a:cs typeface="Aharoni" panose="02010803020104030203" pitchFamily="2" charset="-79"/>
            </a:endParaRPr>
          </a:p>
          <a:p>
            <a:pPr algn="just"/>
            <a:r>
              <a:rPr lang="en-IN" sz="2400" dirty="0">
                <a:latin typeface="Aharoni" panose="02010803020104030203" pitchFamily="2" charset="-79"/>
                <a:cs typeface="Aharoni" panose="02010803020104030203" pitchFamily="2" charset="-79"/>
              </a:rPr>
              <a:t>Principle: When some organisms are cultivated in media containing glucose, they act on glucose and produce organic acids by fermentation. Due to acid production, pH of culture become acidic (pH 4.5) and is maintained. In such culture when methyl red indicator is added, culture shows positive reactions.</a:t>
            </a:r>
            <a:endParaRPr lang="en-US" sz="2400" dirty="0">
              <a:latin typeface="Aharoni" panose="02010803020104030203" pitchFamily="2" charset="-79"/>
              <a:cs typeface="Aharoni" panose="02010803020104030203" pitchFamily="2" charset="-79"/>
            </a:endParaRPr>
          </a:p>
          <a:p>
            <a:pPr algn="just"/>
            <a:r>
              <a:rPr lang="en-IN" sz="2400" dirty="0">
                <a:latin typeface="Aharoni" panose="02010803020104030203" pitchFamily="2" charset="-79"/>
                <a:cs typeface="Aharoni" panose="02010803020104030203" pitchFamily="2" charset="-79"/>
              </a:rPr>
              <a:t>Method:</a:t>
            </a:r>
            <a:endParaRPr lang="en-US" sz="2400" dirty="0">
              <a:latin typeface="Aharoni" panose="02010803020104030203" pitchFamily="2" charset="-79"/>
              <a:cs typeface="Aharoni" panose="02010803020104030203" pitchFamily="2" charset="-79"/>
            </a:endParaRPr>
          </a:p>
          <a:p>
            <a:pPr algn="just">
              <a:buFont typeface="Wingdings" panose="05000000000000000000" pitchFamily="2" charset="2"/>
              <a:buChar char="Ø"/>
            </a:pPr>
            <a:r>
              <a:rPr lang="en-IN" sz="2400" dirty="0">
                <a:latin typeface="Aharoni" panose="02010803020104030203" pitchFamily="2" charset="-79"/>
                <a:cs typeface="Aharoni" panose="02010803020104030203" pitchFamily="2" charset="-79"/>
              </a:rPr>
              <a:t>The culture is inoculated in to glucose phosphate peptone water (GPPW) containing glucose, phosphate (K2HPO4) and peptone and the tube is kept in incubator for two days. Then two drops of methyl red indicator is added in the tube.</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6548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E3CA2-C37B-4D9A-B6DD-8DD653594CFD}"/>
              </a:ext>
            </a:extLst>
          </p:cNvPr>
          <p:cNvSpPr>
            <a:spLocks noGrp="1"/>
          </p:cNvSpPr>
          <p:nvPr>
            <p:ph type="title"/>
          </p:nvPr>
        </p:nvSpPr>
        <p:spPr/>
        <p:txBody>
          <a:bodyPr/>
          <a:lstStyle/>
          <a:p>
            <a:pPr algn="ctr"/>
            <a:r>
              <a:rPr lang="en-US" dirty="0">
                <a:solidFill>
                  <a:srgbClr val="FF0000"/>
                </a:solidFill>
                <a:latin typeface="Aharoni" panose="02010803020104030203" pitchFamily="2" charset="-79"/>
                <a:cs typeface="Aharoni" panose="02010803020104030203" pitchFamily="2" charset="-79"/>
              </a:rPr>
              <a:t>Introduction</a:t>
            </a:r>
            <a:endParaRPr lang="en-IN"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4F4338D1-4D15-450A-B041-28FBE5754EAA}"/>
              </a:ext>
            </a:extLst>
          </p:cNvPr>
          <p:cNvSpPr>
            <a:spLocks noGrp="1"/>
          </p:cNvSpPr>
          <p:nvPr>
            <p:ph idx="1"/>
          </p:nvPr>
        </p:nvSpPr>
        <p:spPr/>
        <p:txBody>
          <a:bodyPr/>
          <a:lstStyle/>
          <a:p>
            <a:r>
              <a:rPr lang="en-US" dirty="0">
                <a:latin typeface="Aharoni" panose="02010803020104030203" pitchFamily="2" charset="-79"/>
                <a:cs typeface="Aharoni" panose="02010803020104030203" pitchFamily="2" charset="-79"/>
              </a:rPr>
              <a:t>Staining is technique used in microscopy to enhance contrast in the microscopic image.</a:t>
            </a:r>
          </a:p>
          <a:p>
            <a:r>
              <a:rPr lang="en-US" b="0" i="0" dirty="0">
                <a:solidFill>
                  <a:srgbClr val="000000"/>
                </a:solidFill>
                <a:effectLst/>
                <a:latin typeface="Aharoni" panose="02010803020104030203" pitchFamily="2" charset="-79"/>
                <a:cs typeface="Aharoni" panose="02010803020104030203" pitchFamily="2" charset="-79"/>
              </a:rPr>
              <a:t>Because microbial cytoplasm is usually transparent, it is necessary to stain microorganisms before they can be viewed with the light microscope. </a:t>
            </a:r>
            <a:endParaRPr lang="en-IN"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05166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9841" y="1295400"/>
            <a:ext cx="9753600" cy="4267200"/>
          </a:xfrm>
        </p:spPr>
        <p:txBody>
          <a:bodyPr/>
          <a:lstStyle/>
          <a:p>
            <a:pPr marL="0" indent="0" algn="just">
              <a:buNone/>
            </a:pPr>
            <a:r>
              <a:rPr lang="en-IN" b="1" dirty="0"/>
              <a:t>Result:</a:t>
            </a:r>
            <a:endParaRPr lang="en-US" dirty="0"/>
          </a:p>
          <a:p>
            <a:pPr algn="just"/>
            <a:r>
              <a:rPr lang="en-IN" dirty="0"/>
              <a:t>            Red colour         :     MR positive</a:t>
            </a:r>
            <a:endParaRPr lang="en-US" dirty="0"/>
          </a:p>
          <a:p>
            <a:pPr algn="just"/>
            <a:r>
              <a:rPr lang="en-IN" dirty="0"/>
              <a:t>           Yellow colour      :     MR negative </a:t>
            </a:r>
            <a:endParaRPr lang="en-US" dirty="0"/>
          </a:p>
        </p:txBody>
      </p:sp>
      <p:pic>
        <p:nvPicPr>
          <p:cNvPr id="4" name="Picture 3" descr="C:\Users\Admin\Desktop\New folder\download.jpg"/>
          <p:cNvPicPr/>
          <p:nvPr/>
        </p:nvPicPr>
        <p:blipFill>
          <a:blip r:embed="rId2"/>
          <a:srcRect/>
          <a:stretch>
            <a:fillRect/>
          </a:stretch>
        </p:blipFill>
        <p:spPr bwMode="auto">
          <a:xfrm>
            <a:off x="928559" y="3152633"/>
            <a:ext cx="4066522" cy="3506413"/>
          </a:xfrm>
          <a:prstGeom prst="rect">
            <a:avLst/>
          </a:prstGeom>
          <a:noFill/>
          <a:ln w="9525">
            <a:noFill/>
            <a:miter lim="800000"/>
            <a:headEnd/>
            <a:tailEnd/>
          </a:ln>
        </p:spPr>
      </p:pic>
      <p:pic>
        <p:nvPicPr>
          <p:cNvPr id="5" name="Picture 4" descr="C:\Users\Admin\Desktop\New folder\e-coli-lectur-revised-alpana-18-728.jpg"/>
          <p:cNvPicPr/>
          <p:nvPr/>
        </p:nvPicPr>
        <p:blipFill>
          <a:blip r:embed="rId3" cstate="print"/>
          <a:srcRect/>
          <a:stretch>
            <a:fillRect/>
          </a:stretch>
        </p:blipFill>
        <p:spPr bwMode="auto">
          <a:xfrm>
            <a:off x="5384800" y="3152633"/>
            <a:ext cx="4673600" cy="3506413"/>
          </a:xfrm>
          <a:prstGeom prst="rect">
            <a:avLst/>
          </a:prstGeom>
          <a:noFill/>
          <a:ln w="9525">
            <a:noFill/>
            <a:miter lim="800000"/>
            <a:headEnd/>
            <a:tailEnd/>
          </a:ln>
        </p:spPr>
      </p:pic>
      <p:sp>
        <p:nvSpPr>
          <p:cNvPr id="6" name="Title 1">
            <a:extLst>
              <a:ext uri="{FF2B5EF4-FFF2-40B4-BE49-F238E27FC236}">
                <a16:creationId xmlns:a16="http://schemas.microsoft.com/office/drawing/2014/main" xmlns="" id="{12786DBD-60DD-4662-90C1-2D097E885AAC}"/>
              </a:ext>
            </a:extLst>
          </p:cNvPr>
          <p:cNvSpPr>
            <a:spLocks noGrp="1"/>
          </p:cNvSpPr>
          <p:nvPr>
            <p:ph type="title"/>
          </p:nvPr>
        </p:nvSpPr>
        <p:spPr>
          <a:xfrm>
            <a:off x="1295400" y="106680"/>
            <a:ext cx="9601200" cy="1485900"/>
          </a:xfrm>
        </p:spPr>
        <p:txBody>
          <a:bodyPr/>
          <a:lstStyle/>
          <a:p>
            <a:pPr lvl="0"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Methyl Red test:</a:t>
            </a:r>
            <a:endParaRPr lang="en-US"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37718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27A074-D255-4BCA-9071-06CA97D424C0}"/>
              </a:ext>
            </a:extLst>
          </p:cNvPr>
          <p:cNvSpPr>
            <a:spLocks noGrp="1"/>
          </p:cNvSpPr>
          <p:nvPr>
            <p:ph idx="1"/>
          </p:nvPr>
        </p:nvSpPr>
        <p:spPr>
          <a:xfrm>
            <a:off x="1295400" y="1607820"/>
            <a:ext cx="9601200" cy="4274819"/>
          </a:xfrm>
        </p:spPr>
        <p:txBody>
          <a:bodyPr>
            <a:normAutofit/>
          </a:bodyPr>
          <a:lstStyle/>
          <a:p>
            <a:r>
              <a:rPr lang="en-US" sz="2400" dirty="0">
                <a:latin typeface="Aharoni" panose="02010803020104030203" pitchFamily="2" charset="-79"/>
                <a:cs typeface="Aharoni" panose="02010803020104030203" pitchFamily="2" charset="-79"/>
              </a:rPr>
              <a:t>test is used to determine if an organism produces </a:t>
            </a:r>
            <a:r>
              <a:rPr lang="en-US" sz="2400" dirty="0" err="1">
                <a:latin typeface="Aharoni" panose="02010803020104030203" pitchFamily="2" charset="-79"/>
                <a:cs typeface="Aharoni" panose="02010803020104030203" pitchFamily="2" charset="-79"/>
              </a:rPr>
              <a:t>acetylmethyl</a:t>
            </a:r>
            <a:r>
              <a:rPr lang="en-US" sz="2400" dirty="0">
                <a:latin typeface="Aharoni" panose="02010803020104030203" pitchFamily="2" charset="-79"/>
                <a:cs typeface="Aharoni" panose="02010803020104030203" pitchFamily="2" charset="-79"/>
              </a:rPr>
              <a:t> carbinol (acetoin) from glucose fermentation in a bacterial broth culture in presence of O2 and 40 % KOH</a:t>
            </a:r>
          </a:p>
          <a:p>
            <a:r>
              <a:rPr lang="en-IN" sz="2400" dirty="0">
                <a:latin typeface="Aharoni" panose="02010803020104030203" pitchFamily="2" charset="-79"/>
                <a:cs typeface="Aharoni" panose="02010803020104030203" pitchFamily="2" charset="-79"/>
              </a:rPr>
              <a:t>Principle: Some organisms produce acetyl methyl carbinol from glucose. This metabolic product is oxidized to diacetyl in presence of alkali and combines with guanidine group of the reagent to produce pink colour.</a:t>
            </a:r>
          </a:p>
          <a:p>
            <a:endParaRPr lang="en-US" sz="2400" b="0" i="0" dirty="0">
              <a:solidFill>
                <a:srgbClr val="222222"/>
              </a:solidFill>
              <a:effectLst/>
              <a:latin typeface="arial" panose="020B0604020202020204" pitchFamily="34" charset="0"/>
            </a:endParaRPr>
          </a:p>
          <a:p>
            <a:endParaRPr lang="en-IN" sz="2400" baseline="-25000" dirty="0"/>
          </a:p>
        </p:txBody>
      </p:sp>
      <p:sp>
        <p:nvSpPr>
          <p:cNvPr id="4" name="Title 1">
            <a:extLst>
              <a:ext uri="{FF2B5EF4-FFF2-40B4-BE49-F238E27FC236}">
                <a16:creationId xmlns:a16="http://schemas.microsoft.com/office/drawing/2014/main" xmlns="" id="{E971B949-8C26-47E2-9AF4-013F769BFC52}"/>
              </a:ext>
            </a:extLst>
          </p:cNvPr>
          <p:cNvSpPr>
            <a:spLocks noGrp="1"/>
          </p:cNvSpPr>
          <p:nvPr>
            <p:ph type="title"/>
          </p:nvPr>
        </p:nvSpPr>
        <p:spPr>
          <a:xfrm>
            <a:off x="1371600" y="685800"/>
            <a:ext cx="9601200" cy="1485900"/>
          </a:xfrm>
        </p:spPr>
        <p:txBody>
          <a:bodyPr/>
          <a:lstStyle/>
          <a:p>
            <a:pPr lvl="0"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Voges-Proskauer test (V.P. test):</a:t>
            </a:r>
            <a:endParaRPr lang="en-US"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19358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oges Proskauer (VP) Test: Principle, Procedure and Results - Learn  Microbiology Online">
            <a:extLst>
              <a:ext uri="{FF2B5EF4-FFF2-40B4-BE49-F238E27FC236}">
                <a16:creationId xmlns:a16="http://schemas.microsoft.com/office/drawing/2014/main" xmlns="" id="{52743722-E902-4C78-ADDA-67386EB5F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51280"/>
            <a:ext cx="7823200" cy="51206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AE09A39C-80E7-40F9-99A5-46A5ADC999C5}"/>
              </a:ext>
            </a:extLst>
          </p:cNvPr>
          <p:cNvSpPr txBox="1">
            <a:spLocks/>
          </p:cNvSpPr>
          <p:nvPr/>
        </p:nvSpPr>
        <p:spPr>
          <a:xfrm>
            <a:off x="1513840" y="195581"/>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Voges-Proskauer test (V.P. test):</a:t>
            </a:r>
            <a:endParaRPr lang="en-US" sz="4000" dirty="0">
              <a:solidFill>
                <a:srgbClr val="FF0000"/>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xmlns="" id="{62ED86E2-0DCF-4212-83E9-2BC63C492D32}"/>
              </a:ext>
            </a:extLst>
          </p:cNvPr>
          <p:cNvSpPr txBox="1"/>
          <p:nvPr/>
        </p:nvSpPr>
        <p:spPr>
          <a:xfrm>
            <a:off x="2133600" y="6471919"/>
            <a:ext cx="7228840" cy="230832"/>
          </a:xfrm>
          <a:prstGeom prst="rect">
            <a:avLst/>
          </a:prstGeom>
          <a:noFill/>
        </p:spPr>
        <p:txBody>
          <a:bodyPr wrap="square">
            <a:spAutoFit/>
          </a:bodyPr>
          <a:lstStyle/>
          <a:p>
            <a:r>
              <a:rPr lang="en-IN" sz="900" dirty="0">
                <a:hlinkClick r:id="rId3"/>
              </a:rPr>
              <a:t>https://microbeonline.com/voges-proskauer-test-principle-procedure-results/</a:t>
            </a:r>
            <a:endParaRPr lang="en-IN" sz="900" dirty="0"/>
          </a:p>
        </p:txBody>
      </p:sp>
    </p:spTree>
    <p:extLst>
      <p:ext uri="{BB962C8B-B14F-4D97-AF65-F5344CB8AC3E}">
        <p14:creationId xmlns:p14="http://schemas.microsoft.com/office/powerpoint/2010/main" val="3905945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6560"/>
            <a:ext cx="9601200" cy="889000"/>
          </a:xfrm>
        </p:spPr>
        <p:txBody>
          <a:bodyPr/>
          <a:lstStyle/>
          <a:p>
            <a:pPr lvl="0"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Voges-Proskauer test (V.P. test):</a:t>
            </a:r>
            <a:endParaRPr lang="en-US" sz="4000"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95400" y="1188720"/>
            <a:ext cx="9601200" cy="4866640"/>
          </a:xfrm>
        </p:spPr>
        <p:txBody>
          <a:bodyPr>
            <a:normAutofit/>
          </a:bodyPr>
          <a:lstStyle/>
          <a:p>
            <a:pPr algn="just"/>
            <a:r>
              <a:rPr lang="en-IN" sz="2400" dirty="0">
                <a:latin typeface="Aharoni" panose="02010803020104030203" pitchFamily="2" charset="-79"/>
                <a:cs typeface="Aharoni" panose="02010803020104030203" pitchFamily="2" charset="-79"/>
              </a:rPr>
              <a:t>Organisms such as members of the </a:t>
            </a:r>
            <a:r>
              <a:rPr lang="en-IN" sz="2400" dirty="0">
                <a:solidFill>
                  <a:srgbClr val="FF0000"/>
                </a:solidFill>
                <a:latin typeface="Aharoni" panose="02010803020104030203" pitchFamily="2" charset="-79"/>
                <a:cs typeface="Aharoni" panose="02010803020104030203" pitchFamily="2" charset="-79"/>
              </a:rPr>
              <a:t>Klebsiella-Enterobacter-Hafnia-Serratia</a:t>
            </a:r>
            <a:r>
              <a:rPr lang="en-IN" sz="2400" dirty="0">
                <a:latin typeface="Aharoni" panose="02010803020104030203" pitchFamily="2" charset="-79"/>
                <a:cs typeface="Aharoni" panose="02010803020104030203" pitchFamily="2" charset="-79"/>
              </a:rPr>
              <a:t> group produce acetoin as the chief end product of glucose metabolism and form smaller quantities of mixed acids. In the presence of atmospheric oxygen and 40% potassium hydroxide, acetoin is converted to diacetyl, and alpha-naphthol serves as a catalyst to bring out a red complex.</a:t>
            </a:r>
            <a:endParaRPr lang="en-US" sz="2400" dirty="0">
              <a:latin typeface="Aharoni" panose="02010803020104030203" pitchFamily="2" charset="-79"/>
              <a:cs typeface="Aharoni" panose="02010803020104030203" pitchFamily="2" charset="-79"/>
            </a:endParaRPr>
          </a:p>
          <a:p>
            <a:pPr algn="just"/>
            <a:r>
              <a:rPr lang="en-IN" sz="2400" dirty="0">
                <a:latin typeface="Aharoni" panose="02010803020104030203" pitchFamily="2" charset="-79"/>
                <a:cs typeface="Aharoni" panose="02010803020104030203" pitchFamily="2" charset="-79"/>
              </a:rPr>
              <a:t>Method:</a:t>
            </a:r>
            <a:endParaRPr lang="en-US" sz="2400" dirty="0">
              <a:latin typeface="Aharoni" panose="02010803020104030203" pitchFamily="2" charset="-79"/>
              <a:cs typeface="Aharoni" panose="02010803020104030203" pitchFamily="2" charset="-79"/>
            </a:endParaRPr>
          </a:p>
          <a:p>
            <a:pPr algn="just">
              <a:buFont typeface="Wingdings" panose="05000000000000000000" pitchFamily="2" charset="2"/>
              <a:buChar char="Ø"/>
            </a:pPr>
            <a:r>
              <a:rPr lang="en-IN" sz="2400" dirty="0">
                <a:latin typeface="Aharoni" panose="02010803020104030203" pitchFamily="2" charset="-79"/>
                <a:cs typeface="Aharoni" panose="02010803020104030203" pitchFamily="2" charset="-79"/>
              </a:rPr>
              <a:t>To a 2-5 days old culture in GPPW (Glucose phosphate peptone water)  0.6 ml of 5% alpha </a:t>
            </a:r>
            <a:r>
              <a:rPr lang="en-IN" sz="2400" dirty="0" err="1">
                <a:latin typeface="Aharoni" panose="02010803020104030203" pitchFamily="2" charset="-79"/>
                <a:cs typeface="Aharoni" panose="02010803020104030203" pitchFamily="2" charset="-79"/>
              </a:rPr>
              <a:t>naphthol</a:t>
            </a:r>
            <a:r>
              <a:rPr lang="en-IN" sz="2400" dirty="0">
                <a:latin typeface="Aharoni" panose="02010803020104030203" pitchFamily="2" charset="-79"/>
                <a:cs typeface="Aharoni" panose="02010803020104030203" pitchFamily="2" charset="-79"/>
              </a:rPr>
              <a:t> solution  and 0.2 ml of 40% KOH solution are added. Shake and slope the tube. Examine after 25 min. and 1 hour.</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628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71517"/>
            <a:ext cx="8585200" cy="4267200"/>
          </a:xfrm>
        </p:spPr>
        <p:txBody>
          <a:bodyPr/>
          <a:lstStyle/>
          <a:p>
            <a:pPr marL="0" indent="0">
              <a:buNone/>
            </a:pPr>
            <a:r>
              <a:rPr lang="en-IN" sz="2400" dirty="0">
                <a:latin typeface="Aharoni" panose="02010803020104030203" pitchFamily="2" charset="-79"/>
                <a:cs typeface="Aharoni" panose="02010803020104030203" pitchFamily="2" charset="-79"/>
              </a:rPr>
              <a:t>Result: </a:t>
            </a:r>
            <a:endParaRPr lang="en-US" sz="2400" dirty="0">
              <a:latin typeface="Aharoni" panose="02010803020104030203" pitchFamily="2" charset="-79"/>
              <a:cs typeface="Aharoni" panose="02010803020104030203" pitchFamily="2" charset="-79"/>
            </a:endParaRPr>
          </a:p>
          <a:p>
            <a:r>
              <a:rPr lang="en-IN" sz="2400" dirty="0">
                <a:latin typeface="Aharoni" panose="02010803020104030203" pitchFamily="2" charset="-79"/>
                <a:cs typeface="Aharoni" panose="02010803020104030203" pitchFamily="2" charset="-79"/>
              </a:rPr>
              <a:t>             Pink colour             :        V.P. positive</a:t>
            </a:r>
            <a:endParaRPr lang="en-US" sz="2400" dirty="0">
              <a:latin typeface="Aharoni" panose="02010803020104030203" pitchFamily="2" charset="-79"/>
              <a:cs typeface="Aharoni" panose="02010803020104030203" pitchFamily="2" charset="-79"/>
            </a:endParaRPr>
          </a:p>
          <a:p>
            <a:r>
              <a:rPr lang="en-IN" sz="2400" dirty="0">
                <a:latin typeface="Aharoni" panose="02010803020104030203" pitchFamily="2" charset="-79"/>
                <a:cs typeface="Aharoni" panose="02010803020104030203" pitchFamily="2" charset="-79"/>
              </a:rPr>
              <a:t>            Yellow colour          :        V.P. negative</a:t>
            </a:r>
            <a:endParaRPr lang="en-US" sz="2400" dirty="0">
              <a:latin typeface="Aharoni" panose="02010803020104030203" pitchFamily="2" charset="-79"/>
              <a:cs typeface="Aharoni" panose="02010803020104030203" pitchFamily="2" charset="-79"/>
            </a:endParaRPr>
          </a:p>
        </p:txBody>
      </p:sp>
      <p:pic>
        <p:nvPicPr>
          <p:cNvPr id="4" name="Picture 3" descr="C:\Users\Admin\Desktop\New folder\q10229941.jpg"/>
          <p:cNvPicPr/>
          <p:nvPr/>
        </p:nvPicPr>
        <p:blipFill>
          <a:blip r:embed="rId2"/>
          <a:srcRect/>
          <a:stretch>
            <a:fillRect/>
          </a:stretch>
        </p:blipFill>
        <p:spPr bwMode="auto">
          <a:xfrm>
            <a:off x="508000" y="3098042"/>
            <a:ext cx="4296012" cy="3620685"/>
          </a:xfrm>
          <a:prstGeom prst="rect">
            <a:avLst/>
          </a:prstGeom>
          <a:noFill/>
          <a:ln w="9525">
            <a:noFill/>
            <a:miter lim="800000"/>
            <a:headEnd/>
            <a:tailEnd/>
          </a:ln>
        </p:spPr>
      </p:pic>
      <p:pic>
        <p:nvPicPr>
          <p:cNvPr id="5" name="Picture 4" descr="C:\Users\Admin\Desktop\New folder\VPResults.jpg"/>
          <p:cNvPicPr/>
          <p:nvPr/>
        </p:nvPicPr>
        <p:blipFill>
          <a:blip r:embed="rId3"/>
          <a:srcRect/>
          <a:stretch>
            <a:fillRect/>
          </a:stretch>
        </p:blipFill>
        <p:spPr bwMode="auto">
          <a:xfrm>
            <a:off x="5158370" y="3098041"/>
            <a:ext cx="4804496" cy="3620685"/>
          </a:xfrm>
          <a:prstGeom prst="rect">
            <a:avLst/>
          </a:prstGeom>
          <a:noFill/>
          <a:ln w="9525">
            <a:noFill/>
            <a:miter lim="800000"/>
            <a:headEnd/>
            <a:tailEnd/>
          </a:ln>
        </p:spPr>
      </p:pic>
      <p:sp>
        <p:nvSpPr>
          <p:cNvPr id="6" name="Title 1">
            <a:extLst>
              <a:ext uri="{FF2B5EF4-FFF2-40B4-BE49-F238E27FC236}">
                <a16:creationId xmlns:a16="http://schemas.microsoft.com/office/drawing/2014/main" xmlns="" id="{95A2918F-3E13-4454-998D-49DF01539EED}"/>
              </a:ext>
            </a:extLst>
          </p:cNvPr>
          <p:cNvSpPr>
            <a:spLocks noGrp="1"/>
          </p:cNvSpPr>
          <p:nvPr>
            <p:ph type="title"/>
          </p:nvPr>
        </p:nvSpPr>
        <p:spPr>
          <a:xfrm>
            <a:off x="1371600" y="416560"/>
            <a:ext cx="9601200" cy="889000"/>
          </a:xfrm>
        </p:spPr>
        <p:txBody>
          <a:bodyPr/>
          <a:lstStyle/>
          <a:p>
            <a:pPr lvl="0"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Voges-Proskauer test (V.P. test):</a:t>
            </a:r>
            <a:endParaRPr lang="en-US"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0484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02F085-EFF0-40D4-93A3-936DC18CD7B3}"/>
              </a:ext>
            </a:extLst>
          </p:cNvPr>
          <p:cNvSpPr>
            <a:spLocks noGrp="1"/>
          </p:cNvSpPr>
          <p:nvPr>
            <p:ph idx="1"/>
          </p:nvPr>
        </p:nvSpPr>
        <p:spPr/>
        <p:txBody>
          <a:bodyPr>
            <a:normAutofit/>
          </a:bodyPr>
          <a:lstStyle/>
          <a:p>
            <a:r>
              <a:rPr lang="en-US" sz="2400" dirty="0">
                <a:latin typeface="Aharoni" panose="02010803020104030203" pitchFamily="2" charset="-79"/>
                <a:cs typeface="Aharoni" panose="02010803020104030203" pitchFamily="2" charset="-79"/>
              </a:rPr>
              <a:t>The basic principle of this test is to detect the ability of an organism which can utilize citrate as a sole source of carbon for their metabolism with resulting alkalinity. </a:t>
            </a:r>
          </a:p>
        </p:txBody>
      </p:sp>
      <p:sp>
        <p:nvSpPr>
          <p:cNvPr id="4" name="Title 1">
            <a:extLst>
              <a:ext uri="{FF2B5EF4-FFF2-40B4-BE49-F238E27FC236}">
                <a16:creationId xmlns:a16="http://schemas.microsoft.com/office/drawing/2014/main" xmlns="" id="{739CB116-C988-4B2B-B0E2-5A1EE548C91C}"/>
              </a:ext>
            </a:extLst>
          </p:cNvPr>
          <p:cNvSpPr>
            <a:spLocks noGrp="1"/>
          </p:cNvSpPr>
          <p:nvPr>
            <p:ph type="title"/>
          </p:nvPr>
        </p:nvSpPr>
        <p:spPr>
          <a:xfrm>
            <a:off x="1371600" y="685800"/>
            <a:ext cx="9601200" cy="1485900"/>
          </a:xfrm>
        </p:spPr>
        <p:txBody>
          <a:bodyPr/>
          <a:lstStyle/>
          <a:p>
            <a:pPr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Citrate test:</a:t>
            </a:r>
            <a:endParaRPr lang="en-US"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3996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E0B6E-90B9-4CB6-BDD5-4FD9634438A1}"/>
              </a:ext>
            </a:extLst>
          </p:cNvPr>
          <p:cNvSpPr>
            <a:spLocks noGrp="1"/>
          </p:cNvSpPr>
          <p:nvPr>
            <p:ph type="title"/>
          </p:nvPr>
        </p:nvSpPr>
        <p:spPr>
          <a:xfrm>
            <a:off x="1605280" y="208280"/>
            <a:ext cx="9601200" cy="1485900"/>
          </a:xfrm>
        </p:spPr>
        <p:txBody>
          <a:bodyPr/>
          <a:lstStyle/>
          <a:p>
            <a:pPr algn="ctr"/>
            <a:r>
              <a:rPr lang="en-IN" sz="4400" dirty="0" err="1">
                <a:solidFill>
                  <a:srgbClr val="FF0000"/>
                </a:solidFill>
                <a:latin typeface="Aharoni" panose="02010803020104030203" pitchFamily="2" charset="-79"/>
                <a:cs typeface="Aharoni" panose="02010803020104030203" pitchFamily="2" charset="-79"/>
              </a:rPr>
              <a:t>IMViC</a:t>
            </a:r>
            <a:r>
              <a:rPr lang="en-IN" sz="4400" dirty="0">
                <a:solidFill>
                  <a:srgbClr val="FF0000"/>
                </a:solidFill>
                <a:latin typeface="Aharoni" panose="02010803020104030203" pitchFamily="2" charset="-79"/>
                <a:cs typeface="Aharoni" panose="02010803020104030203" pitchFamily="2" charset="-79"/>
              </a:rPr>
              <a:t> Citrate test:</a:t>
            </a:r>
            <a:endParaRPr lang="en-IN" dirty="0"/>
          </a:p>
        </p:txBody>
      </p:sp>
      <p:sp>
        <p:nvSpPr>
          <p:cNvPr id="3" name="Content Placeholder 2">
            <a:extLst>
              <a:ext uri="{FF2B5EF4-FFF2-40B4-BE49-F238E27FC236}">
                <a16:creationId xmlns:a16="http://schemas.microsoft.com/office/drawing/2014/main" xmlns="" id="{77DA9696-EFE4-4488-B0E9-F103BE8B495C}"/>
              </a:ext>
            </a:extLst>
          </p:cNvPr>
          <p:cNvSpPr>
            <a:spLocks noGrp="1"/>
          </p:cNvSpPr>
          <p:nvPr>
            <p:ph idx="1"/>
          </p:nvPr>
        </p:nvSpPr>
        <p:spPr>
          <a:xfrm>
            <a:off x="1295400" y="1300480"/>
            <a:ext cx="9601200" cy="5349240"/>
          </a:xfrm>
        </p:spPr>
        <p:txBody>
          <a:bodyPr>
            <a:normAutofit fontScale="92500" lnSpcReduction="20000"/>
          </a:bodyPr>
          <a:lstStyle/>
          <a:p>
            <a:r>
              <a:rPr lang="en-US" sz="2400" dirty="0">
                <a:latin typeface="Aharoni" panose="02010803020104030203" pitchFamily="2" charset="-79"/>
                <a:cs typeface="Aharoni" panose="02010803020104030203" pitchFamily="2" charset="-79"/>
              </a:rPr>
              <a:t>The </a:t>
            </a:r>
            <a:r>
              <a:rPr lang="en-US" sz="2400" dirty="0" err="1">
                <a:solidFill>
                  <a:srgbClr val="FF0000"/>
                </a:solidFill>
                <a:latin typeface="Aharoni" panose="02010803020104030203" pitchFamily="2" charset="-79"/>
                <a:cs typeface="Aharoni" panose="02010803020104030203" pitchFamily="2" charset="-79"/>
              </a:rPr>
              <a:t>citrase</a:t>
            </a:r>
            <a:r>
              <a:rPr lang="en-US" sz="2400" dirty="0">
                <a:solidFill>
                  <a:srgbClr val="FF0000"/>
                </a:solidFill>
                <a:latin typeface="Aharoni" panose="02010803020104030203" pitchFamily="2" charset="-79"/>
                <a:cs typeface="Aharoni" panose="02010803020104030203" pitchFamily="2" charset="-79"/>
              </a:rPr>
              <a:t> enzyme </a:t>
            </a:r>
            <a:r>
              <a:rPr lang="en-US" sz="2400" dirty="0">
                <a:latin typeface="Aharoni" panose="02010803020104030203" pitchFamily="2" charset="-79"/>
                <a:cs typeface="Aharoni" panose="02010803020104030203" pitchFamily="2" charset="-79"/>
              </a:rPr>
              <a:t>hydrolyses the citrate to form oxaloacetic acid and acetic acid.</a:t>
            </a:r>
          </a:p>
          <a:p>
            <a:r>
              <a:rPr lang="en-US" sz="2400" dirty="0">
                <a:latin typeface="Aharoni" panose="02010803020104030203" pitchFamily="2" charset="-79"/>
                <a:cs typeface="Aharoni" panose="02010803020104030203" pitchFamily="2" charset="-79"/>
              </a:rPr>
              <a:t>the test organism is cultured in a medium which contains sodium citrate and indicator bromothymol blue. </a:t>
            </a:r>
          </a:p>
          <a:p>
            <a:r>
              <a:rPr lang="en-US" sz="2400" dirty="0">
                <a:latin typeface="Aharoni" panose="02010803020104030203" pitchFamily="2" charset="-79"/>
                <a:cs typeface="Aharoni" panose="02010803020104030203" pitchFamily="2" charset="-79"/>
              </a:rPr>
              <a:t>production of CO2 which then combines with sodium present in medium to form Sodium carbonate, an alkaline product.</a:t>
            </a:r>
          </a:p>
          <a:p>
            <a:r>
              <a:rPr lang="en-US" sz="2400" dirty="0">
                <a:latin typeface="Aharoni" panose="02010803020104030203" pitchFamily="2" charset="-79"/>
                <a:cs typeface="Aharoni" panose="02010803020104030203" pitchFamily="2" charset="-79"/>
              </a:rPr>
              <a:t>Change in color of indicator from light green to blue due to alkaline reaction is indication of citrate utilization by the test </a:t>
            </a:r>
            <a:r>
              <a:rPr lang="en-US" sz="2400" dirty="0" err="1">
                <a:latin typeface="Aharoni" panose="02010803020104030203" pitchFamily="2" charset="-79"/>
                <a:cs typeface="Aharoni" panose="02010803020104030203" pitchFamily="2" charset="-79"/>
              </a:rPr>
              <a:t>orgaism</a:t>
            </a:r>
            <a:r>
              <a:rPr lang="en-US" sz="2400" dirty="0">
                <a:latin typeface="Aharoni" panose="02010803020104030203" pitchFamily="2" charset="-79"/>
                <a:cs typeface="Aharoni" panose="02010803020104030203" pitchFamily="2" charset="-79"/>
              </a:rPr>
              <a:t>.</a:t>
            </a:r>
            <a:endParaRPr lang="en-IN" sz="2400" dirty="0">
              <a:latin typeface="Aharoni" panose="02010803020104030203" pitchFamily="2" charset="-79"/>
              <a:cs typeface="Aharoni" panose="02010803020104030203" pitchFamily="2" charset="-79"/>
            </a:endParaRPr>
          </a:p>
          <a:p>
            <a:endParaRPr lang="en-US" sz="2400" dirty="0">
              <a:latin typeface="Aharoni" panose="02010803020104030203" pitchFamily="2" charset="-79"/>
              <a:cs typeface="Aharoni" panose="02010803020104030203" pitchFamily="2" charset="-79"/>
            </a:endParaRPr>
          </a:p>
          <a:p>
            <a:pPr marL="0" indent="0" algn="ctr">
              <a:buNone/>
            </a:pPr>
            <a:r>
              <a:rPr lang="en-IN" sz="2400" dirty="0">
                <a:solidFill>
                  <a:srgbClr val="FF0000"/>
                </a:solidFill>
                <a:latin typeface="Aharoni" panose="02010803020104030203" pitchFamily="2" charset="-79"/>
                <a:cs typeface="Aharoni" panose="02010803020104030203" pitchFamily="2" charset="-79"/>
              </a:rPr>
              <a:t>Citrate   ——–</a:t>
            </a:r>
            <a:r>
              <a:rPr lang="en-IN" sz="2400" dirty="0" err="1">
                <a:solidFill>
                  <a:srgbClr val="FF0000"/>
                </a:solidFill>
                <a:latin typeface="Aharoni" panose="02010803020104030203" pitchFamily="2" charset="-79"/>
                <a:cs typeface="Aharoni" panose="02010803020104030203" pitchFamily="2" charset="-79"/>
              </a:rPr>
              <a:t>citrase</a:t>
            </a:r>
            <a:r>
              <a:rPr lang="en-IN" sz="2400" dirty="0">
                <a:solidFill>
                  <a:srgbClr val="FF0000"/>
                </a:solidFill>
                <a:latin typeface="Aharoni" panose="02010803020104030203" pitchFamily="2" charset="-79"/>
                <a:cs typeface="Aharoni" panose="02010803020104030203" pitchFamily="2" charset="-79"/>
              </a:rPr>
              <a:t> enzyme—-&gt; Oxaloacetic acid  +   acetic acid </a:t>
            </a:r>
            <a:endParaRPr lang="en-US" sz="2400" dirty="0">
              <a:solidFill>
                <a:srgbClr val="FF0000"/>
              </a:solidFill>
              <a:latin typeface="Aharoni" panose="02010803020104030203" pitchFamily="2" charset="-79"/>
              <a:cs typeface="Aharoni" panose="02010803020104030203" pitchFamily="2" charset="-79"/>
            </a:endParaRPr>
          </a:p>
          <a:p>
            <a:pPr marL="0" indent="0" algn="ctr">
              <a:buNone/>
            </a:pPr>
            <a:r>
              <a:rPr lang="en-IN" sz="2400" dirty="0">
                <a:solidFill>
                  <a:srgbClr val="FF0000"/>
                </a:solidFill>
                <a:latin typeface="Aharoni" panose="02010803020104030203" pitchFamily="2" charset="-79"/>
                <a:cs typeface="Aharoni" panose="02010803020104030203" pitchFamily="2" charset="-79"/>
              </a:rPr>
              <a:t>	Oxaloacetic acid———-&gt; pyruvic acid  +  CO2</a:t>
            </a:r>
          </a:p>
          <a:p>
            <a:pPr marL="0" indent="0" algn="ctr">
              <a:buNone/>
            </a:pPr>
            <a:r>
              <a:rPr lang="en-IN" sz="2400" dirty="0">
                <a:solidFill>
                  <a:srgbClr val="FF0000"/>
                </a:solidFill>
                <a:latin typeface="Aharoni" panose="02010803020104030203" pitchFamily="2" charset="-79"/>
                <a:cs typeface="Aharoni" panose="02010803020104030203" pitchFamily="2" charset="-79"/>
              </a:rPr>
              <a:t>	Na  + CO2 ———–&gt;Na2CO3</a:t>
            </a:r>
          </a:p>
          <a:p>
            <a:pPr marL="0" indent="0">
              <a:buNone/>
            </a:pPr>
            <a:endParaRPr lang="en-US" sz="2400" dirty="0">
              <a:latin typeface="Aharoni" panose="02010803020104030203" pitchFamily="2" charset="-79"/>
              <a:cs typeface="Aharoni" panose="02010803020104030203" pitchFamily="2" charset="-79"/>
            </a:endParaRPr>
          </a:p>
          <a:p>
            <a:r>
              <a:rPr lang="en-US" sz="2400" dirty="0">
                <a:latin typeface="Aharoni" panose="02010803020104030203" pitchFamily="2" charset="-79"/>
                <a:cs typeface="Aharoni" panose="02010803020104030203" pitchFamily="2" charset="-79"/>
              </a:rPr>
              <a:t> </a:t>
            </a:r>
            <a:endParaRPr lang="en-IN" dirty="0"/>
          </a:p>
        </p:txBody>
      </p:sp>
    </p:spTree>
    <p:extLst>
      <p:ext uri="{BB962C8B-B14F-4D97-AF65-F5344CB8AC3E}">
        <p14:creationId xmlns:p14="http://schemas.microsoft.com/office/powerpoint/2010/main" val="167314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Citrate test:</a:t>
            </a:r>
            <a:endParaRPr lang="en-US" sz="4000"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IN" sz="2400" dirty="0">
                <a:latin typeface="Aharoni" panose="02010803020104030203" pitchFamily="2" charset="-79"/>
                <a:cs typeface="Aharoni" panose="02010803020104030203" pitchFamily="2" charset="-79"/>
              </a:rPr>
              <a:t>Principle:   This test is used to test the ability of certain organisms to utilize citrate as a source of carbon and energy. In this medium no natural organic food like peptone or meat extract is added.</a:t>
            </a:r>
            <a:endParaRPr lang="en-US" sz="2400" dirty="0">
              <a:latin typeface="Aharoni" panose="02010803020104030203" pitchFamily="2" charset="-79"/>
              <a:cs typeface="Aharoni" panose="02010803020104030203" pitchFamily="2" charset="-79"/>
            </a:endParaRPr>
          </a:p>
          <a:p>
            <a:r>
              <a:rPr lang="en-IN" sz="2400" dirty="0">
                <a:latin typeface="Aharoni" panose="02010803020104030203" pitchFamily="2" charset="-79"/>
                <a:cs typeface="Aharoni" panose="02010803020104030203" pitchFamily="2" charset="-79"/>
              </a:rPr>
              <a:t>Method: 	</a:t>
            </a:r>
            <a:endParaRPr lang="en-US" sz="2400" dirty="0">
              <a:latin typeface="Aharoni" panose="02010803020104030203" pitchFamily="2" charset="-79"/>
              <a:cs typeface="Aharoni" panose="02010803020104030203" pitchFamily="2" charset="-79"/>
            </a:endParaRPr>
          </a:p>
          <a:p>
            <a:r>
              <a:rPr lang="en-IN" sz="2400" dirty="0">
                <a:latin typeface="Aharoni" panose="02010803020104030203" pitchFamily="2" charset="-79"/>
                <a:cs typeface="Aharoni" panose="02010803020104030203" pitchFamily="2" charset="-79"/>
              </a:rPr>
              <a:t>A </a:t>
            </a:r>
            <a:r>
              <a:rPr lang="en-IN" sz="2400" dirty="0" err="1">
                <a:latin typeface="Aharoni" panose="02010803020104030203" pitchFamily="2" charset="-79"/>
                <a:cs typeface="Aharoni" panose="02010803020104030203" pitchFamily="2" charset="-79"/>
              </a:rPr>
              <a:t>loopful</a:t>
            </a:r>
            <a:r>
              <a:rPr lang="en-IN" sz="2400" dirty="0">
                <a:latin typeface="Aharoni" panose="02010803020104030203" pitchFamily="2" charset="-79"/>
                <a:cs typeface="Aharoni" panose="02010803020104030203" pitchFamily="2" charset="-79"/>
              </a:rPr>
              <a:t> of colony from solid culture is inoculated in a tube of </a:t>
            </a:r>
            <a:r>
              <a:rPr lang="en-IN" sz="2400" dirty="0" err="1">
                <a:latin typeface="Aharoni" panose="02010803020104030203" pitchFamily="2" charset="-79"/>
                <a:cs typeface="Aharoni" panose="02010803020104030203" pitchFamily="2" charset="-79"/>
              </a:rPr>
              <a:t>simmon’s</a:t>
            </a:r>
            <a:r>
              <a:rPr lang="en-IN" sz="2400" dirty="0">
                <a:latin typeface="Aharoni" panose="02010803020104030203" pitchFamily="2" charset="-79"/>
                <a:cs typeface="Aharoni" panose="02010803020104030203" pitchFamily="2" charset="-79"/>
              </a:rPr>
              <a:t> citrate agar and with this an inoculated tube is kept as a control. The tubes are kept in incubator up to 7 days at 37 °C.</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77691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6720" y="1173164"/>
            <a:ext cx="8564880" cy="4267200"/>
          </a:xfrm>
        </p:spPr>
        <p:txBody>
          <a:bodyPr/>
          <a:lstStyle/>
          <a:p>
            <a:r>
              <a:rPr lang="en-IN" sz="2400" dirty="0">
                <a:latin typeface="Aharoni" panose="02010803020104030203" pitchFamily="2" charset="-79"/>
                <a:cs typeface="Aharoni" panose="02010803020104030203" pitchFamily="2" charset="-79"/>
              </a:rPr>
              <a:t>Result:</a:t>
            </a:r>
            <a:endParaRPr lang="en-US" sz="2400" dirty="0">
              <a:latin typeface="Aharoni" panose="02010803020104030203" pitchFamily="2" charset="-79"/>
              <a:cs typeface="Aharoni" panose="02010803020104030203" pitchFamily="2" charset="-79"/>
            </a:endParaRPr>
          </a:p>
          <a:p>
            <a:r>
              <a:rPr lang="en-IN" sz="2400" dirty="0">
                <a:latin typeface="Aharoni" panose="02010803020104030203" pitchFamily="2" charset="-79"/>
                <a:cs typeface="Aharoni" panose="02010803020104030203" pitchFamily="2" charset="-79"/>
              </a:rPr>
              <a:t>If citrate is utilized by bacteria, there is blue colouration in medium due to bacterial growth. If citrate is not utilized, then there is no blue colouration.</a:t>
            </a:r>
            <a:endParaRPr lang="en-US" sz="2400" dirty="0">
              <a:latin typeface="Aharoni" panose="02010803020104030203" pitchFamily="2" charset="-79"/>
              <a:cs typeface="Aharoni" panose="02010803020104030203" pitchFamily="2" charset="-79"/>
            </a:endParaRPr>
          </a:p>
        </p:txBody>
      </p:sp>
      <p:pic>
        <p:nvPicPr>
          <p:cNvPr id="4" name="Picture 3" descr="C:\Users\Admin\Desktop\New folder\images (2).jpg"/>
          <p:cNvPicPr/>
          <p:nvPr/>
        </p:nvPicPr>
        <p:blipFill>
          <a:blip r:embed="rId2"/>
          <a:srcRect/>
          <a:stretch>
            <a:fillRect/>
          </a:stretch>
        </p:blipFill>
        <p:spPr bwMode="auto">
          <a:xfrm>
            <a:off x="3138986" y="3306764"/>
            <a:ext cx="5540990" cy="3551236"/>
          </a:xfrm>
          <a:prstGeom prst="rect">
            <a:avLst/>
          </a:prstGeom>
          <a:noFill/>
          <a:ln w="9525">
            <a:noFill/>
            <a:miter lim="800000"/>
            <a:headEnd/>
            <a:tailEnd/>
          </a:ln>
        </p:spPr>
      </p:pic>
      <p:sp>
        <p:nvSpPr>
          <p:cNvPr id="5" name="Title 1">
            <a:extLst>
              <a:ext uri="{FF2B5EF4-FFF2-40B4-BE49-F238E27FC236}">
                <a16:creationId xmlns:a16="http://schemas.microsoft.com/office/drawing/2014/main" xmlns="" id="{B1159370-5D20-4DFB-8114-98912B163CD1}"/>
              </a:ext>
            </a:extLst>
          </p:cNvPr>
          <p:cNvSpPr>
            <a:spLocks noGrp="1"/>
          </p:cNvSpPr>
          <p:nvPr>
            <p:ph type="title"/>
          </p:nvPr>
        </p:nvSpPr>
        <p:spPr>
          <a:xfrm>
            <a:off x="1493520" y="177800"/>
            <a:ext cx="9601200" cy="1485900"/>
          </a:xfrm>
        </p:spPr>
        <p:txBody>
          <a:bodyPr/>
          <a:lstStyle/>
          <a:p>
            <a:pPr algn="ct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Citrate test:</a:t>
            </a:r>
            <a:endParaRPr lang="en-US" sz="4000"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10774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733" y="182881"/>
            <a:ext cx="9753600" cy="715963"/>
          </a:xfrm>
        </p:spPr>
        <p:txBody>
          <a:bodyPr>
            <a:normAutofit fontScale="90000"/>
          </a:bodyPr>
          <a:lstStyle/>
          <a:p>
            <a:pPr algn="ctr"/>
            <a:r>
              <a:rPr lang="en-IN" sz="4000" dirty="0">
                <a:solidFill>
                  <a:srgbClr val="FF0000"/>
                </a:solidFill>
                <a:latin typeface="Aharoni" panose="02010803020104030203" pitchFamily="2" charset="-79"/>
                <a:cs typeface="Aharoni" panose="02010803020104030203" pitchFamily="2" charset="-79"/>
              </a:rPr>
              <a:t>Differentiation of enteric bacteria by </a:t>
            </a:r>
            <a:r>
              <a:rPr lang="en-IN" sz="4000" dirty="0" err="1">
                <a:solidFill>
                  <a:srgbClr val="FF0000"/>
                </a:solidFill>
                <a:latin typeface="Aharoni" panose="02010803020104030203" pitchFamily="2" charset="-79"/>
                <a:cs typeface="Aharoni" panose="02010803020104030203" pitchFamily="2" charset="-79"/>
              </a:rPr>
              <a:t>IMViC</a:t>
            </a:r>
            <a:r>
              <a:rPr lang="en-IN" sz="4000" dirty="0">
                <a:solidFill>
                  <a:srgbClr val="FF0000"/>
                </a:solidFill>
                <a:latin typeface="Aharoni" panose="02010803020104030203" pitchFamily="2" charset="-79"/>
                <a:cs typeface="Aharoni" panose="02010803020104030203" pitchFamily="2" charset="-79"/>
              </a:rPr>
              <a:t> tests:</a:t>
            </a:r>
            <a:endParaRPr lang="en-US" sz="4000" dirty="0">
              <a:solidFill>
                <a:srgbClr val="FF0000"/>
              </a:solidFill>
              <a:latin typeface="Aharoni" panose="02010803020104030203" pitchFamily="2" charset="-79"/>
              <a:cs typeface="Aharoni" panose="02010803020104030203"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7978907"/>
              </p:ext>
            </p:extLst>
          </p:nvPr>
        </p:nvGraphicFramePr>
        <p:xfrm>
          <a:off x="1819244" y="1620140"/>
          <a:ext cx="8966578" cy="4449174"/>
        </p:xfrm>
        <a:graphic>
          <a:graphicData uri="http://schemas.openxmlformats.org/drawingml/2006/table">
            <a:tbl>
              <a:tblPr firstRow="1" firstCol="1" bandRow="1">
                <a:tableStyleId>{22838BEF-8BB2-4498-84A7-C5851F593DF1}</a:tableStyleId>
              </a:tblPr>
              <a:tblGrid>
                <a:gridCol w="1693776">
                  <a:extLst>
                    <a:ext uri="{9D8B030D-6E8A-4147-A177-3AD203B41FA5}">
                      <a16:colId xmlns:a16="http://schemas.microsoft.com/office/drawing/2014/main" xmlns="" val="20000"/>
                    </a:ext>
                  </a:extLst>
                </a:gridCol>
                <a:gridCol w="1693776">
                  <a:extLst>
                    <a:ext uri="{9D8B030D-6E8A-4147-A177-3AD203B41FA5}">
                      <a16:colId xmlns:a16="http://schemas.microsoft.com/office/drawing/2014/main" xmlns="" val="20001"/>
                    </a:ext>
                  </a:extLst>
                </a:gridCol>
                <a:gridCol w="1693776">
                  <a:extLst>
                    <a:ext uri="{9D8B030D-6E8A-4147-A177-3AD203B41FA5}">
                      <a16:colId xmlns:a16="http://schemas.microsoft.com/office/drawing/2014/main" xmlns="" val="20002"/>
                    </a:ext>
                  </a:extLst>
                </a:gridCol>
                <a:gridCol w="1694693">
                  <a:extLst>
                    <a:ext uri="{9D8B030D-6E8A-4147-A177-3AD203B41FA5}">
                      <a16:colId xmlns:a16="http://schemas.microsoft.com/office/drawing/2014/main" xmlns="" val="20003"/>
                    </a:ext>
                  </a:extLst>
                </a:gridCol>
                <a:gridCol w="2190557">
                  <a:extLst>
                    <a:ext uri="{9D8B030D-6E8A-4147-A177-3AD203B41FA5}">
                      <a16:colId xmlns:a16="http://schemas.microsoft.com/office/drawing/2014/main" xmlns="" val="20004"/>
                    </a:ext>
                  </a:extLst>
                </a:gridCol>
              </a:tblGrid>
              <a:tr h="741529">
                <a:tc>
                  <a:txBody>
                    <a:bodyPr/>
                    <a:lstStyle/>
                    <a:p>
                      <a:pPr marL="0" marR="0" algn="just">
                        <a:lnSpc>
                          <a:spcPct val="115000"/>
                        </a:lnSpc>
                        <a:spcBef>
                          <a:spcPts val="0"/>
                        </a:spcBef>
                        <a:spcAft>
                          <a:spcPts val="0"/>
                        </a:spcAft>
                      </a:pPr>
                      <a:r>
                        <a:rPr lang="en-IN" sz="2000" dirty="0">
                          <a:effectLst/>
                        </a:rPr>
                        <a:t>Genus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Indole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M.R.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V.P.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Citrate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41529">
                <a:tc>
                  <a:txBody>
                    <a:bodyPr/>
                    <a:lstStyle/>
                    <a:p>
                      <a:pPr marL="0" marR="0" algn="just">
                        <a:lnSpc>
                          <a:spcPct val="115000"/>
                        </a:lnSpc>
                        <a:spcBef>
                          <a:spcPts val="0"/>
                        </a:spcBef>
                        <a:spcAft>
                          <a:spcPts val="0"/>
                        </a:spcAft>
                      </a:pPr>
                      <a:r>
                        <a:rPr lang="en-IN" sz="2000" dirty="0">
                          <a:effectLst/>
                        </a:rPr>
                        <a:t>Escherichia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41529">
                <a:tc>
                  <a:txBody>
                    <a:bodyPr/>
                    <a:lstStyle/>
                    <a:p>
                      <a:pPr marL="0" marR="0" algn="just">
                        <a:lnSpc>
                          <a:spcPct val="115000"/>
                        </a:lnSpc>
                        <a:spcBef>
                          <a:spcPts val="0"/>
                        </a:spcBef>
                        <a:spcAft>
                          <a:spcPts val="0"/>
                        </a:spcAft>
                      </a:pPr>
                      <a:r>
                        <a:rPr lang="en-IN" sz="2000">
                          <a:effectLst/>
                        </a:rPr>
                        <a:t>Enterobacter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41529">
                <a:tc>
                  <a:txBody>
                    <a:bodyPr/>
                    <a:lstStyle/>
                    <a:p>
                      <a:pPr marL="0" marR="0" algn="just">
                        <a:lnSpc>
                          <a:spcPct val="115000"/>
                        </a:lnSpc>
                        <a:spcBef>
                          <a:spcPts val="0"/>
                        </a:spcBef>
                        <a:spcAft>
                          <a:spcPts val="0"/>
                        </a:spcAft>
                      </a:pPr>
                      <a:r>
                        <a:rPr lang="en-IN" sz="2000">
                          <a:effectLst/>
                        </a:rPr>
                        <a:t>Klebsiella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41529">
                <a:tc>
                  <a:txBody>
                    <a:bodyPr/>
                    <a:lstStyle/>
                    <a:p>
                      <a:pPr marL="0" marR="0" algn="just">
                        <a:lnSpc>
                          <a:spcPct val="115000"/>
                        </a:lnSpc>
                        <a:spcBef>
                          <a:spcPts val="0"/>
                        </a:spcBef>
                        <a:spcAft>
                          <a:spcPts val="0"/>
                        </a:spcAft>
                      </a:pPr>
                      <a:r>
                        <a:rPr lang="en-IN" sz="2000">
                          <a:effectLst/>
                        </a:rPr>
                        <a:t>Salmonella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741529">
                <a:tc>
                  <a:txBody>
                    <a:bodyPr/>
                    <a:lstStyle/>
                    <a:p>
                      <a:pPr marL="0" marR="0" algn="just">
                        <a:lnSpc>
                          <a:spcPct val="115000"/>
                        </a:lnSpc>
                        <a:spcBef>
                          <a:spcPts val="0"/>
                        </a:spcBef>
                        <a:spcAft>
                          <a:spcPts val="0"/>
                        </a:spcAft>
                      </a:pPr>
                      <a:r>
                        <a:rPr lang="en-IN" sz="2000">
                          <a:effectLst/>
                        </a:rPr>
                        <a:t>Proteus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IN" sz="20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5293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DC959A-6CC4-43A3-8355-DC7DF59D0B48}"/>
              </a:ext>
            </a:extLst>
          </p:cNvPr>
          <p:cNvSpPr>
            <a:spLocks noGrp="1"/>
          </p:cNvSpPr>
          <p:nvPr>
            <p:ph type="title"/>
          </p:nvPr>
        </p:nvSpPr>
        <p:spPr/>
        <p:txBody>
          <a:bodyPr/>
          <a:lstStyle/>
          <a:p>
            <a:pPr algn="ctr"/>
            <a:r>
              <a:rPr lang="en-US" b="1" i="0" dirty="0">
                <a:solidFill>
                  <a:srgbClr val="FF0000"/>
                </a:solidFill>
                <a:effectLst/>
                <a:latin typeface="Aharoni" panose="02010803020104030203" pitchFamily="2" charset="-79"/>
                <a:cs typeface="Aharoni" panose="02010803020104030203" pitchFamily="2" charset="-79"/>
              </a:rPr>
              <a:t>Why we need to stain bacteria?</a:t>
            </a:r>
            <a:endParaRPr lang="en-IN" b="1"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5B91C8F5-BC1C-4ACE-9382-6F05EAF10EE2}"/>
              </a:ext>
            </a:extLst>
          </p:cNvPr>
          <p:cNvSpPr>
            <a:spLocks noGrp="1"/>
          </p:cNvSpPr>
          <p:nvPr>
            <p:ph idx="1"/>
          </p:nvPr>
        </p:nvSpPr>
        <p:spPr/>
        <p:txBody>
          <a:bodyPr>
            <a:normAutofit/>
          </a:bodyPr>
          <a:lstStyle/>
          <a:p>
            <a:pPr algn="just"/>
            <a:r>
              <a:rPr lang="en-US" sz="2400" b="0" i="0" dirty="0">
                <a:solidFill>
                  <a:srgbClr val="3B3835"/>
                </a:solidFill>
                <a:effectLst/>
                <a:latin typeface="Aharoni" panose="02010803020104030203" pitchFamily="2" charset="-79"/>
                <a:cs typeface="Aharoni" panose="02010803020104030203" pitchFamily="2" charset="-79"/>
              </a:rPr>
              <a:t> Bacteria are transparent and colorless, so they would be invisible to naked eye if observed under a microscope thus bacteria should be stained with certain dyes in order to visualize bacterial cell or their internal structures using the light microscope</a:t>
            </a:r>
            <a:endParaRPr lang="en-IN"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8892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9D2BD-A9B4-46A4-A379-CDCAD8BAAE76}"/>
              </a:ext>
            </a:extLst>
          </p:cNvPr>
          <p:cNvSpPr>
            <a:spLocks noGrp="1"/>
          </p:cNvSpPr>
          <p:nvPr>
            <p:ph type="title"/>
          </p:nvPr>
        </p:nvSpPr>
        <p:spPr>
          <a:xfrm>
            <a:off x="1295400" y="86360"/>
            <a:ext cx="9601200" cy="736600"/>
          </a:xfrm>
        </p:spPr>
        <p:txBody>
          <a:bodyPr>
            <a:normAutofit/>
          </a:bodyPr>
          <a:lstStyle/>
          <a:p>
            <a:pPr algn="ctr"/>
            <a:r>
              <a:rPr lang="en-US" sz="4000" b="1" i="0" dirty="0">
                <a:solidFill>
                  <a:srgbClr val="FF0000"/>
                </a:solidFill>
                <a:effectLst/>
                <a:latin typeface="Aharoni" panose="02010803020104030203" pitchFamily="2" charset="-79"/>
                <a:cs typeface="Aharoni" panose="02010803020104030203" pitchFamily="2" charset="-79"/>
              </a:rPr>
              <a:t>Dye or Stain</a:t>
            </a:r>
            <a:endParaRPr lang="en-IN" sz="4000" b="1"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48447763-6042-42E3-AFA4-62BD45094FA2}"/>
              </a:ext>
            </a:extLst>
          </p:cNvPr>
          <p:cNvSpPr>
            <a:spLocks noGrp="1"/>
          </p:cNvSpPr>
          <p:nvPr>
            <p:ph idx="1"/>
          </p:nvPr>
        </p:nvSpPr>
        <p:spPr>
          <a:xfrm>
            <a:off x="1371600" y="1122680"/>
            <a:ext cx="9601200" cy="5237480"/>
          </a:xfrm>
        </p:spPr>
        <p:txBody>
          <a:bodyPr>
            <a:normAutofit lnSpcReduction="10000"/>
          </a:bodyPr>
          <a:lstStyle/>
          <a:p>
            <a:pPr algn="just"/>
            <a:r>
              <a:rPr lang="en-US" sz="2400" b="0" i="0" dirty="0">
                <a:solidFill>
                  <a:srgbClr val="3B3835"/>
                </a:solidFill>
                <a:effectLst/>
                <a:latin typeface="Aharoni" panose="02010803020104030203" pitchFamily="2" charset="-79"/>
                <a:cs typeface="Aharoni" panose="02010803020104030203" pitchFamily="2" charset="-79"/>
              </a:rPr>
              <a:t>Dyes are colored organic compound in the form of salt, composed of positive and negative ion, one of these ions is responsible for color called chromogen. </a:t>
            </a:r>
          </a:p>
          <a:p>
            <a:pPr algn="just"/>
            <a:r>
              <a:rPr lang="en-US" sz="2400" dirty="0">
                <a:latin typeface="Aharoni" panose="02010803020104030203" pitchFamily="2" charset="-79"/>
                <a:cs typeface="Aharoni" panose="02010803020104030203" pitchFamily="2" charset="-79"/>
              </a:rPr>
              <a:t> they adheres to a cell and give the color to cell. The presence of color gives the cells significant contrast so they are much more visible.</a:t>
            </a:r>
          </a:p>
          <a:p>
            <a:pPr algn="just"/>
            <a:r>
              <a:rPr lang="en-US" sz="2400" dirty="0">
                <a:latin typeface="Aharoni" panose="02010803020104030203" pitchFamily="2" charset="-79"/>
                <a:cs typeface="Aharoni" panose="02010803020104030203" pitchFamily="2" charset="-79"/>
              </a:rPr>
              <a:t> Different stains have different affinities for different organisms, or different parts of organisms.</a:t>
            </a:r>
            <a:endParaRPr lang="en-US" sz="2400" b="0" i="0" dirty="0">
              <a:solidFill>
                <a:srgbClr val="3B3835"/>
              </a:solidFill>
              <a:effectLst/>
              <a:latin typeface="Aharoni" panose="02010803020104030203" pitchFamily="2" charset="-79"/>
              <a:cs typeface="Aharoni" panose="02010803020104030203" pitchFamily="2" charset="-79"/>
            </a:endParaRPr>
          </a:p>
          <a:p>
            <a:pPr marL="0" indent="0" algn="just">
              <a:buNone/>
            </a:pPr>
            <a:r>
              <a:rPr lang="en-US" sz="2400" b="0" i="0" dirty="0">
                <a:solidFill>
                  <a:srgbClr val="3B3835"/>
                </a:solidFill>
                <a:effectLst/>
                <a:latin typeface="Aharoni" panose="02010803020104030203" pitchFamily="2" charset="-79"/>
                <a:cs typeface="Aharoni" panose="02010803020104030203" pitchFamily="2" charset="-79"/>
              </a:rPr>
              <a:t> Types of dyes: </a:t>
            </a:r>
          </a:p>
          <a:p>
            <a:pPr marL="457200" indent="-457200" algn="just">
              <a:buAutoNum type="arabicPeriod"/>
            </a:pPr>
            <a:r>
              <a:rPr lang="en-US" sz="2400" b="1" i="0" dirty="0">
                <a:solidFill>
                  <a:srgbClr val="3B3835"/>
                </a:solidFill>
                <a:effectLst/>
                <a:latin typeface="Aharoni" panose="02010803020104030203" pitchFamily="2" charset="-79"/>
                <a:cs typeface="Aharoni" panose="02010803020104030203" pitchFamily="2" charset="-79"/>
              </a:rPr>
              <a:t>Basic dyes</a:t>
            </a:r>
            <a:r>
              <a:rPr lang="en-US" sz="2400" b="0" i="0" dirty="0">
                <a:solidFill>
                  <a:srgbClr val="3B3835"/>
                </a:solidFill>
                <a:effectLst/>
                <a:latin typeface="Aharoni" panose="02010803020104030203" pitchFamily="2" charset="-79"/>
                <a:cs typeface="Aharoni" panose="02010803020104030203" pitchFamily="2" charset="-79"/>
              </a:rPr>
              <a:t>-are water soluble cationic dye.</a:t>
            </a:r>
          </a:p>
          <a:p>
            <a:pPr marL="0" indent="0" algn="just">
              <a:buNone/>
            </a:pPr>
            <a:r>
              <a:rPr lang="en-US" sz="2400" dirty="0">
                <a:solidFill>
                  <a:srgbClr val="3B3835"/>
                </a:solidFill>
                <a:latin typeface="Aharoni" panose="02010803020104030203" pitchFamily="2" charset="-79"/>
                <a:cs typeface="Aharoni" panose="02010803020104030203" pitchFamily="2" charset="-79"/>
              </a:rPr>
              <a:t>	</a:t>
            </a:r>
            <a:r>
              <a:rPr lang="en-US" sz="2400" b="0" i="0" dirty="0">
                <a:solidFill>
                  <a:srgbClr val="3B3835"/>
                </a:solidFill>
                <a:effectLst/>
                <a:latin typeface="Aharoni" panose="02010803020104030203" pitchFamily="2" charset="-79"/>
                <a:cs typeface="Aharoni" panose="02010803020104030203" pitchFamily="2" charset="-79"/>
              </a:rPr>
              <a:t>Examples: crystal violet, methylene blue and safranin</a:t>
            </a:r>
          </a:p>
          <a:p>
            <a:pPr marL="457200" indent="-457200" algn="just">
              <a:buAutoNum type="arabicPeriod"/>
            </a:pPr>
            <a:r>
              <a:rPr lang="en-US" sz="2400" b="0" i="0" dirty="0">
                <a:solidFill>
                  <a:srgbClr val="3B3835"/>
                </a:solidFill>
                <a:effectLst/>
                <a:latin typeface="Aharoni" panose="02010803020104030203" pitchFamily="2" charset="-79"/>
                <a:cs typeface="Aharoni" panose="02010803020104030203" pitchFamily="2" charset="-79"/>
              </a:rPr>
              <a:t> </a:t>
            </a:r>
            <a:r>
              <a:rPr lang="en-US" sz="2400" b="1" i="0" dirty="0">
                <a:solidFill>
                  <a:srgbClr val="3B3835"/>
                </a:solidFill>
                <a:effectLst/>
                <a:latin typeface="Aharoni" panose="02010803020104030203" pitchFamily="2" charset="-79"/>
                <a:cs typeface="Aharoni" panose="02010803020104030203" pitchFamily="2" charset="-79"/>
              </a:rPr>
              <a:t>Acidic dyes</a:t>
            </a:r>
            <a:r>
              <a:rPr lang="en-US" sz="2400" b="0" i="0" dirty="0">
                <a:solidFill>
                  <a:srgbClr val="3B3835"/>
                </a:solidFill>
                <a:effectLst/>
                <a:latin typeface="Aharoni" panose="02010803020104030203" pitchFamily="2" charset="-79"/>
                <a:cs typeface="Aharoni" panose="02010803020104030203" pitchFamily="2" charset="-79"/>
              </a:rPr>
              <a:t> -are water soluble anionic dye.</a:t>
            </a:r>
          </a:p>
          <a:p>
            <a:pPr marL="530352" lvl="1" indent="0" algn="just">
              <a:buNone/>
            </a:pPr>
            <a:r>
              <a:rPr lang="en-US" sz="2400" i="0" dirty="0">
                <a:solidFill>
                  <a:srgbClr val="3B3835"/>
                </a:solidFill>
                <a:latin typeface="Aharoni" panose="02010803020104030203" pitchFamily="2" charset="-79"/>
                <a:cs typeface="Aharoni" panose="02010803020104030203" pitchFamily="2" charset="-79"/>
              </a:rPr>
              <a:t>	</a:t>
            </a:r>
            <a:r>
              <a:rPr lang="en-US" sz="2400" b="0" i="0" dirty="0">
                <a:solidFill>
                  <a:srgbClr val="3B3835"/>
                </a:solidFill>
                <a:effectLst/>
                <a:latin typeface="Aharoni" panose="02010803020104030203" pitchFamily="2" charset="-79"/>
                <a:cs typeface="Aharoni" panose="02010803020104030203" pitchFamily="2" charset="-79"/>
              </a:rPr>
              <a:t>Examples: </a:t>
            </a:r>
            <a:r>
              <a:rPr lang="en-IN" sz="2400" b="0" i="0" dirty="0" err="1">
                <a:solidFill>
                  <a:srgbClr val="3B3835"/>
                </a:solidFill>
                <a:effectLst/>
                <a:latin typeface="Aharoni" panose="02010803020104030203" pitchFamily="2" charset="-79"/>
                <a:cs typeface="Aharoni" panose="02010803020104030203" pitchFamily="2" charset="-79"/>
              </a:rPr>
              <a:t>nigrosin</a:t>
            </a:r>
            <a:r>
              <a:rPr lang="en-IN" sz="2400" b="0" i="0" dirty="0">
                <a:solidFill>
                  <a:srgbClr val="3B3835"/>
                </a:solidFill>
                <a:effectLst/>
                <a:latin typeface="Aharoni" panose="02010803020104030203" pitchFamily="2" charset="-79"/>
                <a:cs typeface="Aharoni" panose="02010803020104030203" pitchFamily="2" charset="-79"/>
              </a:rPr>
              <a:t> and India ink</a:t>
            </a:r>
            <a:endParaRPr lang="en-IN"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6592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95296-A2CC-43B2-BEB8-8887143765AF}"/>
              </a:ext>
            </a:extLst>
          </p:cNvPr>
          <p:cNvSpPr>
            <a:spLocks noGrp="1"/>
          </p:cNvSpPr>
          <p:nvPr>
            <p:ph type="title"/>
          </p:nvPr>
        </p:nvSpPr>
        <p:spPr/>
        <p:txBody>
          <a:bodyPr/>
          <a:lstStyle/>
          <a:p>
            <a:pPr algn="ctr"/>
            <a:r>
              <a:rPr lang="en-IN" b="1" i="0" dirty="0">
                <a:solidFill>
                  <a:srgbClr val="FF0000"/>
                </a:solidFill>
                <a:effectLst/>
                <a:latin typeface="Aharoni" panose="02010803020104030203" pitchFamily="2" charset="-79"/>
                <a:cs typeface="Aharoni" panose="02010803020104030203" pitchFamily="2" charset="-79"/>
              </a:rPr>
              <a:t>Wet mount </a:t>
            </a:r>
            <a:r>
              <a:rPr lang="en-IN" b="1" dirty="0">
                <a:solidFill>
                  <a:srgbClr val="FF0000"/>
                </a:solidFill>
                <a:latin typeface="Aharoni" panose="02010803020104030203" pitchFamily="2" charset="-79"/>
                <a:cs typeface="Aharoni" panose="02010803020104030203" pitchFamily="2" charset="-79"/>
              </a:rPr>
              <a:t>&amp;</a:t>
            </a:r>
            <a:r>
              <a:rPr lang="en-IN" b="1" i="0" dirty="0">
                <a:solidFill>
                  <a:srgbClr val="FF0000"/>
                </a:solidFill>
                <a:effectLst/>
                <a:latin typeface="Aharoni" panose="02010803020104030203" pitchFamily="2" charset="-79"/>
                <a:cs typeface="Aharoni" panose="02010803020104030203" pitchFamily="2" charset="-79"/>
              </a:rPr>
              <a:t> Dry mount</a:t>
            </a:r>
            <a:endParaRPr lang="en-IN"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0A120AE2-7A81-4BB3-817B-0C09D35B0EA0}"/>
              </a:ext>
            </a:extLst>
          </p:cNvPr>
          <p:cNvSpPr>
            <a:spLocks noGrp="1"/>
          </p:cNvSpPr>
          <p:nvPr>
            <p:ph idx="1"/>
          </p:nvPr>
        </p:nvSpPr>
        <p:spPr/>
        <p:txBody>
          <a:bodyPr/>
          <a:lstStyle/>
          <a:p>
            <a:pPr algn="just"/>
            <a:r>
              <a:rPr lang="en-US" dirty="0">
                <a:solidFill>
                  <a:srgbClr val="000000"/>
                </a:solidFill>
                <a:latin typeface="Aharoni" panose="02010803020104030203" pitchFamily="2" charset="-79"/>
                <a:cs typeface="Aharoni" panose="02010803020104030203" pitchFamily="2" charset="-79"/>
              </a:rPr>
              <a:t>W</a:t>
            </a:r>
            <a:r>
              <a:rPr lang="en-US" b="0" i="0" dirty="0">
                <a:solidFill>
                  <a:srgbClr val="000000"/>
                </a:solidFill>
                <a:effectLst/>
                <a:latin typeface="Aharoni" panose="02010803020104030203" pitchFamily="2" charset="-79"/>
                <a:cs typeface="Aharoni" panose="02010803020104030203" pitchFamily="2" charset="-79"/>
              </a:rPr>
              <a:t>hen microorganisms are very large or </a:t>
            </a:r>
          </a:p>
          <a:p>
            <a:pPr algn="just"/>
            <a:r>
              <a:rPr lang="en-US" b="0" i="0" dirty="0">
                <a:solidFill>
                  <a:srgbClr val="000000"/>
                </a:solidFill>
                <a:effectLst/>
                <a:latin typeface="Aharoni" panose="02010803020104030203" pitchFamily="2" charset="-79"/>
                <a:cs typeface="Aharoni" panose="02010803020104030203" pitchFamily="2" charset="-79"/>
              </a:rPr>
              <a:t>when motility is to be studied, and a drop of the microorganisms can be placed directly on the slide and observed. A preparation such as this is called a </a:t>
            </a:r>
            <a:r>
              <a:rPr lang="en-US" b="1" i="0" dirty="0">
                <a:solidFill>
                  <a:srgbClr val="000000"/>
                </a:solidFill>
                <a:effectLst/>
                <a:latin typeface="Aharoni" panose="02010803020104030203" pitchFamily="2" charset="-79"/>
                <a:cs typeface="Aharoni" panose="02010803020104030203" pitchFamily="2" charset="-79"/>
              </a:rPr>
              <a:t>wet mount.</a:t>
            </a:r>
          </a:p>
          <a:p>
            <a:pPr algn="just"/>
            <a:endParaRPr lang="en-US" b="1" i="0" dirty="0">
              <a:solidFill>
                <a:srgbClr val="000000"/>
              </a:solidFill>
              <a:effectLst/>
              <a:latin typeface="Aharoni" panose="02010803020104030203" pitchFamily="2" charset="-79"/>
              <a:cs typeface="Aharoni" panose="02010803020104030203" pitchFamily="2" charset="-79"/>
            </a:endParaRPr>
          </a:p>
          <a:p>
            <a:pPr algn="just"/>
            <a:endParaRPr lang="en-IN"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1234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C1999-BE85-434B-9B89-AFD8BAC5058D}"/>
              </a:ext>
            </a:extLst>
          </p:cNvPr>
          <p:cNvSpPr>
            <a:spLocks noGrp="1"/>
          </p:cNvSpPr>
          <p:nvPr>
            <p:ph type="title"/>
          </p:nvPr>
        </p:nvSpPr>
        <p:spPr/>
        <p:txBody>
          <a:bodyPr/>
          <a:lstStyle/>
          <a:p>
            <a:pPr algn="ctr"/>
            <a:r>
              <a:rPr lang="en-US" b="1" dirty="0">
                <a:solidFill>
                  <a:srgbClr val="FF0000"/>
                </a:solidFill>
                <a:latin typeface="Aharoni" panose="02010803020104030203" pitchFamily="2" charset="-79"/>
                <a:cs typeface="Aharoni" panose="02010803020104030203" pitchFamily="2" charset="-79"/>
              </a:rPr>
              <a:t>H</a:t>
            </a:r>
            <a:r>
              <a:rPr lang="en-US" b="1" i="0" dirty="0">
                <a:solidFill>
                  <a:srgbClr val="FF0000"/>
                </a:solidFill>
                <a:effectLst/>
                <a:latin typeface="Aharoni" panose="02010803020104030203" pitchFamily="2" charset="-79"/>
                <a:cs typeface="Aharoni" panose="02010803020104030203" pitchFamily="2" charset="-79"/>
              </a:rPr>
              <a:t>anging drop Technique</a:t>
            </a:r>
            <a:endParaRPr lang="en-IN" dirty="0">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xmlns="" id="{CA19C4C0-B210-441F-A180-C14ACD4853D6}"/>
              </a:ext>
            </a:extLst>
          </p:cNvPr>
          <p:cNvSpPr>
            <a:spLocks noGrp="1"/>
          </p:cNvSpPr>
          <p:nvPr>
            <p:ph idx="1"/>
          </p:nvPr>
        </p:nvSpPr>
        <p:spPr/>
        <p:txBody>
          <a:bodyPr/>
          <a:lstStyle/>
          <a:p>
            <a:pPr algn="just"/>
            <a:r>
              <a:rPr lang="en-US" b="0" i="0" dirty="0">
                <a:solidFill>
                  <a:srgbClr val="000000"/>
                </a:solidFill>
                <a:effectLst/>
                <a:latin typeface="Aharoni" panose="02010803020104030203" pitchFamily="2" charset="-79"/>
                <a:cs typeface="Aharoni" panose="02010803020104030203" pitchFamily="2" charset="-79"/>
              </a:rPr>
              <a:t>wet mount can also be prepared by placing a drop of culture on a cover‐slip (a glass cover for a slide) and then inverting it over a hollowed‐out slide. This procedure is called the </a:t>
            </a:r>
            <a:r>
              <a:rPr lang="en-US" b="1" i="0" dirty="0">
                <a:solidFill>
                  <a:srgbClr val="000000"/>
                </a:solidFill>
                <a:effectLst/>
                <a:latin typeface="Aharoni" panose="02010803020104030203" pitchFamily="2" charset="-79"/>
                <a:cs typeface="Aharoni" panose="02010803020104030203" pitchFamily="2" charset="-79"/>
              </a:rPr>
              <a:t>hanging drop.</a:t>
            </a:r>
            <a:endParaRPr lang="en-IN" dirty="0">
              <a:latin typeface="Aharoni" panose="02010803020104030203" pitchFamily="2" charset="-79"/>
              <a:cs typeface="Aharoni" panose="02010803020104030203" pitchFamily="2" charset="-79"/>
            </a:endParaRPr>
          </a:p>
        </p:txBody>
      </p:sp>
      <p:pic>
        <p:nvPicPr>
          <p:cNvPr id="3074" name="Picture 2" descr="Hanging Drop method to test Bacterial Motility - Learn ...">
            <a:extLst>
              <a:ext uri="{FF2B5EF4-FFF2-40B4-BE49-F238E27FC236}">
                <a16:creationId xmlns:a16="http://schemas.microsoft.com/office/drawing/2014/main" xmlns="" id="{D137B55C-F26A-4B8F-A3B7-A31567D519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9" t="11042" r="11119" b="14421"/>
          <a:stretch/>
        </p:blipFill>
        <p:spPr bwMode="auto">
          <a:xfrm>
            <a:off x="3312160" y="4429760"/>
            <a:ext cx="5328651" cy="2034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C9D94CA-0582-4291-922D-AE5978118950}"/>
              </a:ext>
            </a:extLst>
          </p:cNvPr>
          <p:cNvSpPr txBox="1"/>
          <p:nvPr/>
        </p:nvSpPr>
        <p:spPr>
          <a:xfrm>
            <a:off x="3627120" y="6464301"/>
            <a:ext cx="6096000" cy="230832"/>
          </a:xfrm>
          <a:prstGeom prst="rect">
            <a:avLst/>
          </a:prstGeom>
          <a:noFill/>
        </p:spPr>
        <p:txBody>
          <a:bodyPr wrap="square">
            <a:spAutoFit/>
          </a:bodyPr>
          <a:lstStyle/>
          <a:p>
            <a:r>
              <a:rPr lang="en-IN" sz="900" dirty="0">
                <a:hlinkClick r:id="rId3"/>
              </a:rPr>
              <a:t>https://microbeonline.com/procedure-hanging-drop-method-test-bacterial-motility/</a:t>
            </a:r>
            <a:endParaRPr lang="en-IN" sz="900" dirty="0"/>
          </a:p>
        </p:txBody>
      </p:sp>
    </p:spTree>
    <p:extLst>
      <p:ext uri="{BB962C8B-B14F-4D97-AF65-F5344CB8AC3E}">
        <p14:creationId xmlns:p14="http://schemas.microsoft.com/office/powerpoint/2010/main" val="164425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3A557-FFBF-4F99-86E4-1C721528D2EA}"/>
              </a:ext>
            </a:extLst>
          </p:cNvPr>
          <p:cNvSpPr>
            <a:spLocks noGrp="1"/>
          </p:cNvSpPr>
          <p:nvPr>
            <p:ph type="title"/>
          </p:nvPr>
        </p:nvSpPr>
        <p:spPr/>
        <p:txBody>
          <a:bodyPr/>
          <a:lstStyle/>
          <a:p>
            <a:pPr algn="ctr"/>
            <a:r>
              <a:rPr lang="en-IN" b="1" dirty="0">
                <a:solidFill>
                  <a:srgbClr val="FF0000"/>
                </a:solidFill>
                <a:latin typeface="Aharoni" panose="02010803020104030203" pitchFamily="2" charset="-79"/>
                <a:cs typeface="Aharoni" panose="02010803020104030203" pitchFamily="2" charset="-79"/>
              </a:rPr>
              <a:t>Type of Staining</a:t>
            </a:r>
          </a:p>
        </p:txBody>
      </p:sp>
      <p:sp>
        <p:nvSpPr>
          <p:cNvPr id="3" name="Content Placeholder 2">
            <a:extLst>
              <a:ext uri="{FF2B5EF4-FFF2-40B4-BE49-F238E27FC236}">
                <a16:creationId xmlns:a16="http://schemas.microsoft.com/office/drawing/2014/main" xmlns="" id="{D7FB7BA5-35B0-4DB3-A728-87420AD3B71C}"/>
              </a:ext>
            </a:extLst>
          </p:cNvPr>
          <p:cNvSpPr>
            <a:spLocks noGrp="1"/>
          </p:cNvSpPr>
          <p:nvPr>
            <p:ph idx="1"/>
          </p:nvPr>
        </p:nvSpPr>
        <p:spPr/>
        <p:txBody>
          <a:bodyPr/>
          <a:lstStyle/>
          <a:p>
            <a:r>
              <a:rPr lang="en-US" b="1" dirty="0">
                <a:latin typeface="Aharoni" panose="02010803020104030203" pitchFamily="2" charset="-79"/>
                <a:cs typeface="Aharoni" panose="02010803020104030203" pitchFamily="2" charset="-79"/>
              </a:rPr>
              <a:t>Direct staining </a:t>
            </a:r>
            <a:r>
              <a:rPr lang="en-US" dirty="0">
                <a:latin typeface="Aharoni" panose="02010803020104030203" pitchFamily="2" charset="-79"/>
                <a:cs typeface="Aharoni" panose="02010803020104030203" pitchFamily="2" charset="-79"/>
              </a:rPr>
              <a:t>- The organism is stained and background is left unstained </a:t>
            </a:r>
          </a:p>
          <a:p>
            <a:r>
              <a:rPr lang="en-US" b="1" dirty="0">
                <a:latin typeface="Aharoni" panose="02010803020104030203" pitchFamily="2" charset="-79"/>
                <a:cs typeface="Aharoni" panose="02010803020104030203" pitchFamily="2" charset="-79"/>
              </a:rPr>
              <a:t>Negative staining </a:t>
            </a:r>
            <a:r>
              <a:rPr lang="en-US" dirty="0">
                <a:latin typeface="Aharoni" panose="02010803020104030203" pitchFamily="2" charset="-79"/>
                <a:cs typeface="Aharoni" panose="02010803020104030203" pitchFamily="2" charset="-79"/>
              </a:rPr>
              <a:t>- The background is stained and the organism is left unaltered </a:t>
            </a:r>
          </a:p>
          <a:p>
            <a:r>
              <a:rPr lang="en-US" dirty="0">
                <a:latin typeface="Aharoni" panose="02010803020104030203" pitchFamily="2" charset="-79"/>
                <a:cs typeface="Aharoni" panose="02010803020104030203" pitchFamily="2" charset="-79"/>
              </a:rPr>
              <a:t>Stains are classified as </a:t>
            </a:r>
          </a:p>
          <a:p>
            <a:pPr lvl="1"/>
            <a:r>
              <a:rPr lang="en-US" i="0" dirty="0">
                <a:latin typeface="Aharoni" panose="02010803020104030203" pitchFamily="2" charset="-79"/>
                <a:cs typeface="Aharoni" panose="02010803020104030203" pitchFamily="2" charset="-79"/>
              </a:rPr>
              <a:t> Simple stain </a:t>
            </a:r>
          </a:p>
          <a:p>
            <a:pPr lvl="1"/>
            <a:r>
              <a:rPr lang="en-US" i="0" dirty="0">
                <a:latin typeface="Aharoni" panose="02010803020104030203" pitchFamily="2" charset="-79"/>
                <a:cs typeface="Aharoni" panose="02010803020104030203" pitchFamily="2" charset="-79"/>
              </a:rPr>
              <a:t> Differential stain</a:t>
            </a:r>
          </a:p>
          <a:p>
            <a:pPr lvl="1"/>
            <a:r>
              <a:rPr lang="en-US" i="0" dirty="0">
                <a:latin typeface="Aharoni" panose="02010803020104030203" pitchFamily="2" charset="-79"/>
                <a:cs typeface="Aharoni" panose="02010803020104030203" pitchFamily="2" charset="-79"/>
              </a:rPr>
              <a:t>Structural or special stains</a:t>
            </a:r>
            <a:endParaRPr lang="en-IN" i="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8178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797923BA-D0E6-4361-97AA-0C71E6C9AD63}"/>
              </a:ext>
            </a:extLst>
          </p:cNvPr>
          <p:cNvGraphicFramePr>
            <a:graphicFrameLocks noGrp="1"/>
          </p:cNvGraphicFramePr>
          <p:nvPr>
            <p:ph idx="1"/>
            <p:extLst>
              <p:ext uri="{D42A27DB-BD31-4B8C-83A1-F6EECF244321}">
                <p14:modId xmlns:p14="http://schemas.microsoft.com/office/powerpoint/2010/main" val="4214350881"/>
              </p:ext>
            </p:extLst>
          </p:nvPr>
        </p:nvGraphicFramePr>
        <p:xfrm>
          <a:off x="1656080" y="924560"/>
          <a:ext cx="9580880" cy="443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69352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Crop</Template>
  <TotalTime>8571</TotalTime>
  <Words>1829</Words>
  <Application>Microsoft Office PowerPoint</Application>
  <PresentationFormat>Widescreen</PresentationFormat>
  <Paragraphs>262</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Aharoni</vt:lpstr>
      <vt:lpstr>arial</vt:lpstr>
      <vt:lpstr>Berlin Sans FB Demi</vt:lpstr>
      <vt:lpstr>Book Antiqua</vt:lpstr>
      <vt:lpstr>Franklin Gothic Book</vt:lpstr>
      <vt:lpstr>Helvetica Neue</vt:lpstr>
      <vt:lpstr>latoregular</vt:lpstr>
      <vt:lpstr>Times New Roman</vt:lpstr>
      <vt:lpstr>Wingdings</vt:lpstr>
      <vt:lpstr>Crop</vt:lpstr>
      <vt:lpstr>Unit- 2 Identification of Bacteria</vt:lpstr>
      <vt:lpstr>Contents</vt:lpstr>
      <vt:lpstr>Introduction</vt:lpstr>
      <vt:lpstr>Why we need to stain bacteria?</vt:lpstr>
      <vt:lpstr>Dye or Stain</vt:lpstr>
      <vt:lpstr>Wet mount &amp; Dry mount</vt:lpstr>
      <vt:lpstr>Hanging drop Technique</vt:lpstr>
      <vt:lpstr>Type of Staining</vt:lpstr>
      <vt:lpstr>PowerPoint Presentation</vt:lpstr>
      <vt:lpstr>Simple staining techniques</vt:lpstr>
      <vt:lpstr>Simple staining techniques</vt:lpstr>
      <vt:lpstr>Simple staining techniques: Steps</vt:lpstr>
      <vt:lpstr>Negative Simple Staining</vt:lpstr>
      <vt:lpstr>Differential Staining</vt:lpstr>
      <vt:lpstr>Difference between Gram Positive &amp; Gram Negative Bacteria </vt:lpstr>
      <vt:lpstr>PowerPoint Presentation</vt:lpstr>
      <vt:lpstr>Gram Staining Technique: Steps</vt:lpstr>
      <vt:lpstr>Acid-fast Staining</vt:lpstr>
      <vt:lpstr>Acid-fast Staining</vt:lpstr>
      <vt:lpstr>Acid-fast Staining</vt:lpstr>
      <vt:lpstr>PowerPoint Presentation</vt:lpstr>
      <vt:lpstr>Identification Test :Biochemical tests IMViC</vt:lpstr>
      <vt:lpstr>Biochemical tests</vt:lpstr>
      <vt:lpstr>IMViC tests:</vt:lpstr>
      <vt:lpstr>IMViC Indole test:</vt:lpstr>
      <vt:lpstr>IMViC Indole test:</vt:lpstr>
      <vt:lpstr>IMViC Indole test:</vt:lpstr>
      <vt:lpstr>PowerPoint Presentation</vt:lpstr>
      <vt:lpstr>IMViC Methyl Red test:</vt:lpstr>
      <vt:lpstr>IMViC Methyl Red test:</vt:lpstr>
      <vt:lpstr>IMViC Voges-Proskauer test (V.P. test):</vt:lpstr>
      <vt:lpstr>PowerPoint Presentation</vt:lpstr>
      <vt:lpstr>IMViC Voges-Proskauer test (V.P. test):</vt:lpstr>
      <vt:lpstr>IMViC Voges-Proskauer test (V.P. test):</vt:lpstr>
      <vt:lpstr>IMViC Citrate test:</vt:lpstr>
      <vt:lpstr>IMViC Citrate test:</vt:lpstr>
      <vt:lpstr>IMViC Citrate test:</vt:lpstr>
      <vt:lpstr>IMViC Citrate test:</vt:lpstr>
      <vt:lpstr>Differentiation of enteric bacteria by IMViC tests: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Tejas Gupta</dc:creator>
  <cp:lastModifiedBy>MEENAKSHI GUPTA</cp:lastModifiedBy>
  <cp:revision>64</cp:revision>
  <dcterms:created xsi:type="dcterms:W3CDTF">2020-07-31T18:34:05Z</dcterms:created>
  <dcterms:modified xsi:type="dcterms:W3CDTF">2021-09-27T06:06:01Z</dcterms:modified>
</cp:coreProperties>
</file>