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05E13-50F1-4535-B8D1-EAB2636FC5B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134337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05E13-50F1-4535-B8D1-EAB2636FC5B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2362473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05E13-50F1-4535-B8D1-EAB2636FC5B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67005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05E13-50F1-4535-B8D1-EAB2636FC5B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2106671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05E13-50F1-4535-B8D1-EAB2636FC5B4}" type="datetimeFigureOut">
              <a:rPr lang="en-US" smtClean="0"/>
              <a:t>11/13/2021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172737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05E13-50F1-4535-B8D1-EAB2636FC5B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37323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05E13-50F1-4535-B8D1-EAB2636FC5B4}" type="datetimeFigureOut">
              <a:rPr lang="en-US" smtClean="0"/>
              <a:t>11/13/2021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3363446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05E13-50F1-4535-B8D1-EAB2636FC5B4}" type="datetimeFigureOut">
              <a:rPr lang="en-US" smtClean="0"/>
              <a:t>11/13/2021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385624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05E13-50F1-4535-B8D1-EAB2636FC5B4}" type="datetimeFigureOut">
              <a:rPr lang="en-US" smtClean="0"/>
              <a:t>11/13/2021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2025373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05E13-50F1-4535-B8D1-EAB2636FC5B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119779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05E13-50F1-4535-B8D1-EAB2636FC5B4}" type="datetimeFigureOut">
              <a:rPr lang="en-US" smtClean="0"/>
              <a:t>11/13/2021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D9572-51D7-4F19-8B33-C108E877FBDC}" type="slidenum">
              <a:rPr lang="en-US" smtClean="0"/>
              <a:t>‹#›</a:t>
            </a:fld>
            <a:endParaRPr lang="en-US"/>
          </a:p>
        </p:txBody>
      </p:sp>
    </p:spTree>
    <p:extLst>
      <p:ext uri="{BB962C8B-B14F-4D97-AF65-F5344CB8AC3E}">
        <p14:creationId xmlns:p14="http://schemas.microsoft.com/office/powerpoint/2010/main" val="1290657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05E13-50F1-4535-B8D1-EAB2636FC5B4}" type="datetimeFigureOut">
              <a:rPr lang="en-US" smtClean="0"/>
              <a:t>11/13/2021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D9572-51D7-4F19-8B33-C108E877FBDC}" type="slidenum">
              <a:rPr lang="en-US" smtClean="0"/>
              <a:t>‹#›</a:t>
            </a:fld>
            <a:endParaRPr lang="en-US"/>
          </a:p>
        </p:txBody>
      </p:sp>
    </p:spTree>
    <p:extLst>
      <p:ext uri="{BB962C8B-B14F-4D97-AF65-F5344CB8AC3E}">
        <p14:creationId xmlns:p14="http://schemas.microsoft.com/office/powerpoint/2010/main" val="45249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0576" y="482546"/>
            <a:ext cx="11135170" cy="4862870"/>
          </a:xfrm>
          <a:prstGeom prst="rect">
            <a:avLst/>
          </a:prstGeom>
        </p:spPr>
        <p:txBody>
          <a:bodyPr wrap="square">
            <a:spAutoFit/>
          </a:bodyPr>
          <a:lstStyle/>
          <a:p>
            <a:pPr algn="just"/>
            <a:r>
              <a:rPr lang="en-US" dirty="0" smtClean="0">
                <a:solidFill>
                  <a:srgbClr val="000000"/>
                </a:solidFill>
                <a:effectLst/>
                <a:latin typeface="Calibri" panose="020F0502020204030204" pitchFamily="34" charset="0"/>
                <a:ea typeface="Times New Roman" panose="02020603050405020304" pitchFamily="18" charset="0"/>
              </a:rPr>
              <a:t>                                                                                       </a:t>
            </a:r>
            <a:r>
              <a:rPr lang="en-US" sz="2000" b="1" dirty="0" smtClean="0">
                <a:solidFill>
                  <a:srgbClr val="000000"/>
                </a:solidFill>
                <a:effectLst/>
                <a:latin typeface="Calibri" panose="020F0502020204030204" pitchFamily="34" charset="0"/>
                <a:ea typeface="Times New Roman" panose="02020603050405020304" pitchFamily="18" charset="0"/>
              </a:rPr>
              <a:t>NETWORKS</a:t>
            </a:r>
          </a:p>
          <a:p>
            <a:pPr algn="just"/>
            <a:r>
              <a:rPr lang="en-US" sz="2000" b="1"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network is a set of devices (often referred to as </a:t>
            </a:r>
            <a:r>
              <a:rPr lang="en-US" i="1" dirty="0" smtClean="0">
                <a:solidFill>
                  <a:srgbClr val="000000"/>
                </a:solidFill>
                <a:effectLst/>
                <a:latin typeface="Calibri" panose="020F0502020204030204" pitchFamily="34" charset="0"/>
                <a:ea typeface="Times New Roman" panose="02020603050405020304" pitchFamily="18" charset="0"/>
              </a:rPr>
              <a:t>nodes) </a:t>
            </a:r>
            <a:r>
              <a:rPr lang="en-US" dirty="0" smtClean="0">
                <a:solidFill>
                  <a:srgbClr val="000000"/>
                </a:solidFill>
                <a:effectLst/>
                <a:latin typeface="Calibri" panose="020F0502020204030204" pitchFamily="34" charset="0"/>
                <a:ea typeface="Times New Roman" panose="02020603050405020304" pitchFamily="18" charset="0"/>
              </a:rPr>
              <a:t>connected by communication links. A node can be a computer, printer, or any other device capable of sending and/or receiving data generated by other nodes on the network.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Distributed Processing Most networks use distributed processing, in which a task is divided among multiple computers. Instead of one single large machine being responsible for all aspects of a process, separate computers (usually a personal computer or workstation) handle a subset.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Network Criteria:-</a:t>
            </a:r>
            <a:r>
              <a:rPr lang="en-US" dirty="0" smtClean="0">
                <a:solidFill>
                  <a:srgbClr val="000000"/>
                </a:solidFill>
                <a:effectLst/>
                <a:latin typeface="Calibri" panose="020F0502020204030204" pitchFamily="34" charset="0"/>
                <a:ea typeface="Times New Roman" panose="02020603050405020304" pitchFamily="18" charset="0"/>
              </a:rPr>
              <a:t>A network must be able to meet a certain number of criteria. The most important of these are performance, reliability, and security.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Performance:-</a:t>
            </a:r>
            <a:r>
              <a:rPr lang="en-US" dirty="0" smtClean="0">
                <a:solidFill>
                  <a:srgbClr val="000000"/>
                </a:solidFill>
                <a:effectLst/>
                <a:latin typeface="Calibri" panose="020F0502020204030204" pitchFamily="34" charset="0"/>
                <a:ea typeface="Times New Roman" panose="02020603050405020304" pitchFamily="18" charset="0"/>
              </a:rPr>
              <a:t>Performance is often evaluated by two networking metrics: throughput and delay. We often need more throughput and less delay. However, these two criteria are often contradictory. If we try to send more data to the network, we may increase throughput but we increase the delay because of traffic congestion in the network.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Reliability: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In addition to accuracy of delivery, network reliability is measured by the frequency of failure, the time it takes a link to recover from a failure, and the network's robustness in a catastrophe.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Security: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Network security issues include protecting data from unauthorized access, protecting data from damage and development, and implementing policies and procedures for recovery from breaches and data losses.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5208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381" y="993824"/>
            <a:ext cx="11374453" cy="4278094"/>
          </a:xfrm>
          <a:prstGeom prst="rect">
            <a:avLst/>
          </a:prstGeom>
        </p:spPr>
        <p:txBody>
          <a:bodyPr wrap="square">
            <a:spAutoFit/>
          </a:bodyPr>
          <a:lstStyle/>
          <a:p>
            <a:pPr algn="just"/>
            <a:r>
              <a:rPr lang="en-US" sz="2000" b="1" dirty="0" smtClean="0">
                <a:solidFill>
                  <a:srgbClr val="000000"/>
                </a:solidFill>
                <a:effectLst/>
                <a:latin typeface="Calibri" panose="020F0502020204030204" pitchFamily="34" charset="0"/>
                <a:ea typeface="Times New Roman" panose="02020603050405020304" pitchFamily="18" charset="0"/>
              </a:rPr>
              <a:t>Physical Structures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In physical structures, we need to define some network attributes.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1. Type of Connection</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2. Physical Topology</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i="1" dirty="0" smtClean="0">
                <a:solidFill>
                  <a:srgbClr val="000000"/>
                </a:solidFill>
                <a:effectLst/>
                <a:latin typeface="Calibri" panose="020F0502020204030204" pitchFamily="34" charset="0"/>
                <a:ea typeface="Times New Roman" panose="02020603050405020304" pitchFamily="18" charset="0"/>
              </a:rPr>
              <a:t>1. Type of Connection (Line Configuration):-</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There are two possible types of connections: point-to-point and multipoint.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Point-to-Point:-</a:t>
            </a:r>
            <a:r>
              <a:rPr lang="en-US" dirty="0" smtClean="0">
                <a:solidFill>
                  <a:srgbClr val="000000"/>
                </a:solidFill>
                <a:effectLst/>
                <a:latin typeface="Calibri" panose="020F0502020204030204" pitchFamily="34" charset="0"/>
                <a:ea typeface="Times New Roman" panose="02020603050405020304" pitchFamily="18" charset="0"/>
              </a:rPr>
              <a:t> A point-to-point connection provides a dedicated link between two devices. The entire capacity of the link is reserved for transmission between those two devices. Most point-to-point connections use an actual length of wire or cable to connect the two ends, but other options, such as microwave or satellite links, are also possible. When you change television channels by infrared remote control, you are establishing a point-to-point connection between the remote control and the television's control system.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Multipoint: -</a:t>
            </a:r>
            <a:r>
              <a:rPr lang="en-US" dirty="0" smtClean="0">
                <a:solidFill>
                  <a:srgbClr val="000000"/>
                </a:solidFill>
                <a:effectLst/>
                <a:latin typeface="Calibri" panose="020F0502020204030204" pitchFamily="34" charset="0"/>
                <a:ea typeface="Times New Roman" panose="02020603050405020304" pitchFamily="18" charset="0"/>
              </a:rPr>
              <a:t> A multipoint (multi drop) connection is one in which more than two specific devices share a single link. In a multipoint environment, the capacity of the channel is shared, either spatially or temporally. If several devices can use the link simultaneously, it is a </a:t>
            </a:r>
            <a:r>
              <a:rPr lang="en-US" i="1" dirty="0" smtClean="0">
                <a:solidFill>
                  <a:srgbClr val="000000"/>
                </a:solidFill>
                <a:effectLst/>
                <a:latin typeface="Calibri" panose="020F0502020204030204" pitchFamily="34" charset="0"/>
                <a:ea typeface="Times New Roman" panose="02020603050405020304" pitchFamily="18" charset="0"/>
              </a:rPr>
              <a:t>spatially shared </a:t>
            </a:r>
            <a:r>
              <a:rPr lang="en-US" dirty="0" smtClean="0">
                <a:solidFill>
                  <a:srgbClr val="000000"/>
                </a:solidFill>
                <a:effectLst/>
                <a:latin typeface="Calibri" panose="020F0502020204030204" pitchFamily="34" charset="0"/>
                <a:ea typeface="Times New Roman" panose="02020603050405020304" pitchFamily="18" charset="0"/>
              </a:rPr>
              <a:t>connection. If users must take turns, it is a </a:t>
            </a:r>
            <a:r>
              <a:rPr lang="en-US" i="1" dirty="0" smtClean="0">
                <a:solidFill>
                  <a:srgbClr val="000000"/>
                </a:solidFill>
                <a:effectLst/>
                <a:latin typeface="Calibri" panose="020F0502020204030204" pitchFamily="34" charset="0"/>
                <a:ea typeface="Times New Roman" panose="02020603050405020304" pitchFamily="18" charset="0"/>
              </a:rPr>
              <a:t>timeshared </a:t>
            </a:r>
            <a:r>
              <a:rPr lang="en-US" dirty="0" smtClean="0">
                <a:solidFill>
                  <a:srgbClr val="000000"/>
                </a:solidFill>
                <a:effectLst/>
                <a:latin typeface="Calibri" panose="020F0502020204030204" pitchFamily="34" charset="0"/>
                <a:ea typeface="Times New Roman" panose="02020603050405020304" pitchFamily="18" charset="0"/>
              </a:rPr>
              <a:t>connection.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82614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568" y="335846"/>
            <a:ext cx="11152262" cy="3693319"/>
          </a:xfrm>
          <a:prstGeom prst="rect">
            <a:avLst/>
          </a:prstGeom>
        </p:spPr>
        <p:txBody>
          <a:bodyPr wrap="square">
            <a:spAutoFit/>
          </a:bodyPr>
          <a:lstStyle/>
          <a:p>
            <a:pPr algn="just"/>
            <a:r>
              <a:rPr lang="en-US" b="1" i="1" dirty="0" smtClean="0">
                <a:solidFill>
                  <a:srgbClr val="000000"/>
                </a:solidFill>
                <a:effectLst/>
                <a:latin typeface="Calibri" panose="020F0502020204030204" pitchFamily="34" charset="0"/>
                <a:ea typeface="Times New Roman" panose="02020603050405020304" pitchFamily="18" charset="0"/>
              </a:rPr>
              <a:t>Physical Topology: -</a:t>
            </a:r>
            <a:r>
              <a:rPr lang="en-US" i="1" dirty="0" smtClean="0">
                <a:solidFill>
                  <a:srgbClr val="000000"/>
                </a:solidFill>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The term </a:t>
            </a:r>
            <a:r>
              <a:rPr lang="en-US" i="1" dirty="0" smtClean="0">
                <a:solidFill>
                  <a:srgbClr val="000000"/>
                </a:solidFill>
                <a:effectLst/>
                <a:latin typeface="Calibri" panose="020F0502020204030204" pitchFamily="34" charset="0"/>
                <a:ea typeface="Times New Roman" panose="02020603050405020304" pitchFamily="18" charset="0"/>
              </a:rPr>
              <a:t>physical topology </a:t>
            </a:r>
            <a:r>
              <a:rPr lang="en-US" dirty="0" smtClean="0">
                <a:solidFill>
                  <a:srgbClr val="000000"/>
                </a:solidFill>
                <a:effectLst/>
                <a:latin typeface="Calibri" panose="020F0502020204030204" pitchFamily="34" charset="0"/>
                <a:ea typeface="Times New Roman" panose="02020603050405020304" pitchFamily="18" charset="0"/>
              </a:rPr>
              <a:t>refers to the way in which a network is laid out physically</a:t>
            </a:r>
            <a:r>
              <a:rPr lang="en-US" dirty="0" smtClean="0">
                <a:effectLst/>
                <a:latin typeface="Calibri" panose="020F0502020204030204" pitchFamily="34" charset="0"/>
                <a:ea typeface="Times New Roman" panose="02020603050405020304" pitchFamily="18" charset="0"/>
              </a:rPr>
              <a:t> </a:t>
            </a:r>
            <a:r>
              <a:rPr lang="en-US" dirty="0" smtClean="0">
                <a:solidFill>
                  <a:srgbClr val="000000"/>
                </a:solidFill>
                <a:effectLst/>
                <a:latin typeface="Calibri" panose="020F0502020204030204" pitchFamily="34" charset="0"/>
                <a:ea typeface="Times New Roman" panose="02020603050405020304" pitchFamily="18" charset="0"/>
              </a:rPr>
              <a:t>two or more devices connect two or more links form a topology. The topology of a network is the geometric representation of the relationship of all the links and linking devices (usually called nodes) to one another. There are four basic topologies possible: mesh, star, bus, and ring.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 </a:t>
            </a:r>
            <a:r>
              <a:rPr lang="en-US" b="1" i="1" dirty="0" smtClean="0">
                <a:solidFill>
                  <a:srgbClr val="000000"/>
                </a:solidFill>
                <a:effectLst/>
                <a:latin typeface="Calibri" panose="020F0502020204030204" pitchFamily="34" charset="0"/>
                <a:ea typeface="Times New Roman" panose="02020603050405020304" pitchFamily="18" charset="0"/>
              </a:rPr>
              <a:t>Categories of topology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Mesh:-</a:t>
            </a:r>
            <a:r>
              <a:rPr lang="en-US" dirty="0" smtClean="0">
                <a:solidFill>
                  <a:srgbClr val="000000"/>
                </a:solidFill>
                <a:effectLst/>
                <a:latin typeface="Calibri" panose="020F0502020204030204" pitchFamily="34" charset="0"/>
                <a:ea typeface="Times New Roman" panose="02020603050405020304" pitchFamily="18" charset="0"/>
              </a:rPr>
              <a:t> In a mesh topology, every device has a dedicated point-to-point link to every other device. The term </a:t>
            </a:r>
            <a:r>
              <a:rPr lang="en-US" i="1" dirty="0" smtClean="0">
                <a:solidFill>
                  <a:srgbClr val="000000"/>
                </a:solidFill>
                <a:effectLst/>
                <a:latin typeface="Calibri" panose="020F0502020204030204" pitchFamily="34" charset="0"/>
                <a:ea typeface="Times New Roman" panose="02020603050405020304" pitchFamily="18" charset="0"/>
              </a:rPr>
              <a:t>dedicated </a:t>
            </a:r>
            <a:r>
              <a:rPr lang="en-US" dirty="0" smtClean="0">
                <a:solidFill>
                  <a:srgbClr val="000000"/>
                </a:solidFill>
                <a:effectLst/>
                <a:latin typeface="Calibri" panose="020F0502020204030204" pitchFamily="34" charset="0"/>
                <a:ea typeface="Times New Roman" panose="02020603050405020304" pitchFamily="18" charset="0"/>
              </a:rPr>
              <a:t>means that the link carries traffic only between the two devices it connects. To find the number of physical links in a fully connected mesh network with </a:t>
            </a:r>
            <a:r>
              <a:rPr lang="en-US" i="1" dirty="0" smtClean="0">
                <a:solidFill>
                  <a:srgbClr val="000000"/>
                </a:solidFill>
                <a:effectLst/>
                <a:latin typeface="Calibri" panose="020F0502020204030204" pitchFamily="34" charset="0"/>
                <a:ea typeface="Times New Roman" panose="02020603050405020304" pitchFamily="18" charset="0"/>
              </a:rPr>
              <a:t>n </a:t>
            </a:r>
            <a:r>
              <a:rPr lang="en-US" dirty="0" smtClean="0">
                <a:solidFill>
                  <a:srgbClr val="000000"/>
                </a:solidFill>
                <a:effectLst/>
                <a:latin typeface="Calibri" panose="020F0502020204030204" pitchFamily="34" charset="0"/>
                <a:ea typeface="Times New Roman" panose="02020603050405020304" pitchFamily="18" charset="0"/>
              </a:rPr>
              <a:t>nodes, we first consider that each node must be connected to every other node. Node 1 must be connected to </a:t>
            </a:r>
            <a:r>
              <a:rPr lang="en-US" i="1" dirty="0" smtClean="0">
                <a:solidFill>
                  <a:srgbClr val="000000"/>
                </a:solidFill>
                <a:effectLst/>
                <a:latin typeface="Calibri" panose="020F0502020204030204" pitchFamily="34" charset="0"/>
                <a:ea typeface="Times New Roman" panose="02020603050405020304" pitchFamily="18" charset="0"/>
              </a:rPr>
              <a:t>n </a:t>
            </a:r>
            <a:r>
              <a:rPr lang="en-US" dirty="0" smtClean="0">
                <a:solidFill>
                  <a:srgbClr val="000000"/>
                </a:solidFill>
                <a:effectLst/>
                <a:latin typeface="Calibri" panose="020F0502020204030204" pitchFamily="34" charset="0"/>
                <a:ea typeface="Times New Roman" panose="02020603050405020304" pitchFamily="18" charset="0"/>
              </a:rPr>
              <a:t>- 1 nodes, node 2 must be connected to </a:t>
            </a:r>
            <a:r>
              <a:rPr lang="en-US" i="1" dirty="0" smtClean="0">
                <a:solidFill>
                  <a:srgbClr val="000000"/>
                </a:solidFill>
                <a:effectLst/>
                <a:latin typeface="Calibri" panose="020F0502020204030204" pitchFamily="34" charset="0"/>
                <a:ea typeface="Times New Roman" panose="02020603050405020304" pitchFamily="18" charset="0"/>
              </a:rPr>
              <a:t>n </a:t>
            </a:r>
            <a:r>
              <a:rPr lang="en-US" dirty="0" smtClean="0">
                <a:solidFill>
                  <a:srgbClr val="000000"/>
                </a:solidFill>
                <a:effectLst/>
                <a:latin typeface="Calibri" panose="020F0502020204030204" pitchFamily="34" charset="0"/>
                <a:ea typeface="Times New Roman" panose="02020603050405020304" pitchFamily="18" charset="0"/>
              </a:rPr>
              <a:t>- 1 nodes, and finally node </a:t>
            </a:r>
            <a:r>
              <a:rPr lang="en-US" i="1" dirty="0" smtClean="0">
                <a:solidFill>
                  <a:srgbClr val="000000"/>
                </a:solidFill>
                <a:effectLst/>
                <a:latin typeface="Calibri" panose="020F0502020204030204" pitchFamily="34" charset="0"/>
                <a:ea typeface="Times New Roman" panose="02020603050405020304" pitchFamily="18" charset="0"/>
              </a:rPr>
              <a:t>n </a:t>
            </a:r>
            <a:r>
              <a:rPr lang="en-US" dirty="0" smtClean="0">
                <a:solidFill>
                  <a:srgbClr val="000000"/>
                </a:solidFill>
                <a:effectLst/>
                <a:latin typeface="Calibri" panose="020F0502020204030204" pitchFamily="34" charset="0"/>
                <a:ea typeface="Times New Roman" panose="02020603050405020304" pitchFamily="18" charset="0"/>
              </a:rPr>
              <a:t>must be connected to </a:t>
            </a:r>
            <a:r>
              <a:rPr lang="en-US" i="1" dirty="0" smtClean="0">
                <a:solidFill>
                  <a:srgbClr val="000000"/>
                </a:solidFill>
                <a:effectLst/>
                <a:latin typeface="Calibri" panose="020F0502020204030204" pitchFamily="34" charset="0"/>
                <a:ea typeface="Times New Roman" panose="02020603050405020304" pitchFamily="18" charset="0"/>
              </a:rPr>
              <a:t>n </a:t>
            </a:r>
            <a:r>
              <a:rPr lang="en-US" dirty="0" smtClean="0">
                <a:solidFill>
                  <a:srgbClr val="000000"/>
                </a:solidFill>
                <a:effectLst/>
                <a:latin typeface="Calibri" panose="020F0502020204030204" pitchFamily="34" charset="0"/>
                <a:ea typeface="Times New Roman" panose="02020603050405020304" pitchFamily="18" charset="0"/>
              </a:rPr>
              <a:t>- 1 nodes. We need </a:t>
            </a:r>
            <a:r>
              <a:rPr lang="en-US" i="1" dirty="0" smtClean="0">
                <a:solidFill>
                  <a:srgbClr val="000000"/>
                </a:solidFill>
                <a:effectLst/>
                <a:latin typeface="Calibri" panose="020F0502020204030204" pitchFamily="34" charset="0"/>
                <a:ea typeface="Times New Roman" panose="02020603050405020304" pitchFamily="18" charset="0"/>
              </a:rPr>
              <a:t>n(n </a:t>
            </a:r>
            <a:r>
              <a:rPr lang="en-US" dirty="0" smtClean="0">
                <a:solidFill>
                  <a:srgbClr val="000000"/>
                </a:solidFill>
                <a:effectLst/>
                <a:latin typeface="Calibri" panose="020F0502020204030204" pitchFamily="34" charset="0"/>
                <a:ea typeface="Times New Roman" panose="02020603050405020304" pitchFamily="18" charset="0"/>
              </a:rPr>
              <a:t>- 1) physical links. However, if each physical link allows communication in both directions (duplex mode), we can divide the number of links by 2. In other words, we can say that in a mesh topology, we need </a:t>
            </a:r>
            <a:r>
              <a:rPr lang="en-US" i="1" dirty="0" smtClean="0">
                <a:solidFill>
                  <a:srgbClr val="000000"/>
                </a:solidFill>
                <a:effectLst/>
                <a:latin typeface="Calibri" panose="020F0502020204030204" pitchFamily="34" charset="0"/>
                <a:ea typeface="Times New Roman" panose="02020603050405020304" pitchFamily="18" charset="0"/>
              </a:rPr>
              <a:t>n(n </a:t>
            </a:r>
            <a:r>
              <a:rPr lang="en-US" dirty="0" smtClean="0">
                <a:solidFill>
                  <a:srgbClr val="000000"/>
                </a:solidFill>
                <a:effectLst/>
                <a:latin typeface="Calibri" panose="020F0502020204030204" pitchFamily="34" charset="0"/>
                <a:ea typeface="Times New Roman" panose="02020603050405020304" pitchFamily="18" charset="0"/>
              </a:rPr>
              <a:t>-1) /2 duplex-mode links.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081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823" y="180879"/>
            <a:ext cx="11853017" cy="6463308"/>
          </a:xfrm>
          <a:prstGeom prst="rect">
            <a:avLst/>
          </a:prstGeom>
        </p:spPr>
        <p:txBody>
          <a:bodyPr wrap="square">
            <a:spAutoFit/>
          </a:bodyPr>
          <a:lstStyle/>
          <a:p>
            <a:pPr algn="just"/>
            <a:r>
              <a:rPr lang="en-US" b="1" dirty="0" smtClean="0">
                <a:solidFill>
                  <a:srgbClr val="000000"/>
                </a:solidFill>
                <a:effectLst/>
                <a:latin typeface="Calibri" panose="020F0502020204030204" pitchFamily="34" charset="0"/>
                <a:ea typeface="Times New Roman" panose="02020603050405020304" pitchFamily="18" charset="0"/>
              </a:rPr>
              <a:t>Star</a:t>
            </a:r>
            <a:r>
              <a:rPr lang="en-US" dirty="0" smtClean="0">
                <a:solidFill>
                  <a:srgbClr val="000000"/>
                </a:solidFill>
                <a:effectLst/>
                <a:latin typeface="Calibri" panose="020F0502020204030204" pitchFamily="34" charset="0"/>
                <a:ea typeface="Times New Roman" panose="02020603050405020304" pitchFamily="18" charset="0"/>
              </a:rPr>
              <a:t> </a:t>
            </a:r>
            <a:r>
              <a:rPr lang="en-US" b="1" dirty="0" smtClean="0">
                <a:solidFill>
                  <a:srgbClr val="000000"/>
                </a:solidFill>
                <a:effectLst/>
                <a:latin typeface="Calibri" panose="020F0502020204030204" pitchFamily="34" charset="0"/>
                <a:ea typeface="Times New Roman" panose="02020603050405020304" pitchFamily="18" charset="0"/>
              </a:rPr>
              <a:t>Topology</a:t>
            </a:r>
            <a:r>
              <a:rPr lang="en-US" dirty="0" smtClean="0">
                <a:solidFill>
                  <a:srgbClr val="000000"/>
                </a:solidFill>
                <a:effectLst/>
                <a:latin typeface="Calibri" panose="020F0502020204030204" pitchFamily="34" charset="0"/>
                <a:ea typeface="Times New Roman" panose="02020603050405020304" pitchFamily="18" charset="0"/>
              </a:rPr>
              <a:t>:- In a star topology, each device has a dedicated point-to-point link only to a central controller, usually called a hub. The devices are not directly linked to one another. Unlike a mesh topology, a star topology does not allow direct traffic between devices. The controller acts as an exchange: If one device wants to send data to another, it sends the data to the controller, which then relays the data to the other connected device.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star topology is less expensive than a mesh topology. In a star, each device needs only one link and one I/O port to connect it to any number of others. This factor also makes it easy to install and reconfigure. Far less cabling needs to be housed, and additions, moves, and deletions involve only one connection: between that device and the hub.</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 Other advantages include robustness. If one link fails, only that link is affected. All other links remain active. This factor also lends itself to easy fault identification and fault isolation. As long as the hub is working, it can be used to monitor link problems and bypass defective links.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One big disadvantage of a star topology is the dependency of the whole topology on one single point, the hub. If the hub goes down, the whole system is dead.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Although a star requires far less cable than a mesh, each node must be linked to a central hub. For this reason, often more cabling is required in a star than in some other topologies (such as ring or bus).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Bus Topology:-</a:t>
            </a:r>
            <a:r>
              <a:rPr lang="en-US" dirty="0" smtClean="0">
                <a:solidFill>
                  <a:srgbClr val="000000"/>
                </a:solidFill>
                <a:effectLst/>
                <a:latin typeface="Calibri" panose="020F0502020204030204" pitchFamily="34" charset="0"/>
                <a:ea typeface="Times New Roman" panose="02020603050405020304" pitchFamily="18" charset="0"/>
              </a:rPr>
              <a:t>The preceding examples all describe point-to-point connections. A </a:t>
            </a:r>
            <a:r>
              <a:rPr lang="en-US" b="1" dirty="0" smtClean="0">
                <a:solidFill>
                  <a:srgbClr val="000000"/>
                </a:solidFill>
                <a:effectLst/>
                <a:latin typeface="Calibri" panose="020F0502020204030204" pitchFamily="34" charset="0"/>
                <a:ea typeface="Times New Roman" panose="02020603050405020304" pitchFamily="18" charset="0"/>
              </a:rPr>
              <a:t>bus topology, </a:t>
            </a:r>
            <a:r>
              <a:rPr lang="en-US" dirty="0" smtClean="0">
                <a:solidFill>
                  <a:srgbClr val="000000"/>
                </a:solidFill>
                <a:effectLst/>
                <a:latin typeface="Calibri" panose="020F0502020204030204" pitchFamily="34" charset="0"/>
                <a:ea typeface="Times New Roman" panose="02020603050405020304" pitchFamily="18" charset="0"/>
              </a:rPr>
              <a:t>on the other hand, is multipoint. One long cable acts as a </a:t>
            </a:r>
            <a:r>
              <a:rPr lang="en-US" b="1" dirty="0" smtClean="0">
                <a:solidFill>
                  <a:srgbClr val="000000"/>
                </a:solidFill>
                <a:effectLst/>
                <a:latin typeface="Calibri" panose="020F0502020204030204" pitchFamily="34" charset="0"/>
                <a:ea typeface="Times New Roman" panose="02020603050405020304" pitchFamily="18" charset="0"/>
              </a:rPr>
              <a:t>backbone </a:t>
            </a:r>
            <a:r>
              <a:rPr lang="en-US" dirty="0" smtClean="0">
                <a:solidFill>
                  <a:srgbClr val="000000"/>
                </a:solidFill>
                <a:effectLst/>
                <a:latin typeface="Calibri" panose="020F0502020204030204" pitchFamily="34" charset="0"/>
                <a:ea typeface="Times New Roman" panose="02020603050405020304" pitchFamily="18" charset="0"/>
              </a:rPr>
              <a:t>to link all the devices in a network.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Nodes are connected to the bus cable by drop lines and taps. A drop line is a connection running between the device and the main cable. A tap is a connector that either splices into the main cable or punctures the sheathing of a cable to create a contact with the metallic core. As a signal travels along the backbone, some of its energy is transformed into heat. Therefore, it becomes weaker and weaker as it travels farther and farther. For this reason there is a limit on the number of taps a bus can support and on the distance between those taps.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1859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7110" y="737508"/>
            <a:ext cx="10639514" cy="3693319"/>
          </a:xfrm>
          <a:prstGeom prst="rect">
            <a:avLst/>
          </a:prstGeom>
        </p:spPr>
        <p:txBody>
          <a:bodyPr wrap="square">
            <a:spAutoFit/>
          </a:bodyPr>
          <a:lstStyle/>
          <a:p>
            <a:pPr algn="just"/>
            <a:r>
              <a:rPr lang="en-US" b="1" dirty="0" smtClean="0">
                <a:solidFill>
                  <a:srgbClr val="000000"/>
                </a:solidFill>
                <a:effectLst/>
                <a:latin typeface="Calibri" panose="020F0502020204030204" pitchFamily="34" charset="0"/>
                <a:ea typeface="Times New Roman" panose="02020603050405020304" pitchFamily="18" charset="0"/>
              </a:rPr>
              <a:t>Advantages</a:t>
            </a:r>
            <a:r>
              <a:rPr lang="en-US" dirty="0" smtClean="0">
                <a:solidFill>
                  <a:srgbClr val="000000"/>
                </a:solidFill>
                <a:effectLst/>
                <a:latin typeface="Calibri" panose="020F0502020204030204" pitchFamily="34" charset="0"/>
                <a:ea typeface="Times New Roman" panose="02020603050405020304" pitchFamily="18" charset="0"/>
              </a:rPr>
              <a:t> of a bus topology include ease of installation. Backbone cable can be laid along the most efficient path, then connected to the nodes by drop lines of various lengths. In this way, a bus uses less cabling than mesh or star topologies. In a star, for example, four network devices in the same room require four lengths of cable reaching all the way to the hub. In a bus, this redundancy is eliminated. Only the backbone cable stretches through the entire facility. Each drop line has to reach only as far as the nearest point on the backbone.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effectLst/>
                <a:latin typeface="Calibri" panose="020F0502020204030204" pitchFamily="34" charset="0"/>
                <a:ea typeface="Times New Roman" panose="02020603050405020304" pitchFamily="18" charset="0"/>
              </a:rPr>
              <a:t>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Disadvantages</a:t>
            </a:r>
            <a:r>
              <a:rPr lang="en-US" dirty="0" smtClean="0">
                <a:solidFill>
                  <a:srgbClr val="000000"/>
                </a:solidFill>
                <a:effectLst/>
                <a:latin typeface="Calibri" panose="020F0502020204030204" pitchFamily="34" charset="0"/>
                <a:ea typeface="Times New Roman" panose="02020603050405020304" pitchFamily="18" charset="0"/>
              </a:rPr>
              <a:t> include difficult reconnection and fault isolation. A bus is usually designed to be optimally efficient at installation. It can therefore be difficult to add new devices. Signal reflection at the taps can cause degradation in quality. This degradation can be controlled by limiting the number and spacing of devices connected to a given length of cable. Adding new devices may therefore require modification or replacement of the backbone. </a:t>
            </a:r>
            <a:endParaRPr lang="en-US" sz="2000" dirty="0" smtClean="0">
              <a:effectLst/>
              <a:latin typeface="Times New Roman" panose="02020603050405020304" pitchFamily="18" charset="0"/>
              <a:ea typeface="Times New Roman" panose="02020603050405020304" pitchFamily="18" charset="0"/>
            </a:endParaRPr>
          </a:p>
          <a:p>
            <a:r>
              <a:rPr lang="en-US" dirty="0" smtClean="0">
                <a:solidFill>
                  <a:srgbClr val="000000"/>
                </a:solidFill>
                <a:effectLst/>
                <a:latin typeface="Calibri" panose="020F0502020204030204" pitchFamily="34" charset="0"/>
                <a:ea typeface="Calibri" panose="020F0502020204030204" pitchFamily="34" charset="0"/>
              </a:rPr>
              <a:t>In addition, a fault or break in the bus cable stops all transmission, even between devices on the same side of the problem. The damaged area reflects signals back in the direction of origin, creating noise in both directions. </a:t>
            </a:r>
            <a:endParaRPr lang="en-US" dirty="0"/>
          </a:p>
        </p:txBody>
      </p:sp>
    </p:spTree>
    <p:extLst>
      <p:ext uri="{BB962C8B-B14F-4D97-AF65-F5344CB8AC3E}">
        <p14:creationId xmlns:p14="http://schemas.microsoft.com/office/powerpoint/2010/main" val="652757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2568" y="660323"/>
            <a:ext cx="11331724" cy="4524315"/>
          </a:xfrm>
          <a:prstGeom prst="rect">
            <a:avLst/>
          </a:prstGeom>
        </p:spPr>
        <p:txBody>
          <a:bodyPr wrap="square">
            <a:spAutoFit/>
          </a:bodyPr>
          <a:lstStyle/>
          <a:p>
            <a:pPr algn="just"/>
            <a:r>
              <a:rPr lang="en-US" b="1" dirty="0" smtClean="0">
                <a:solidFill>
                  <a:srgbClr val="000000"/>
                </a:solidFill>
                <a:effectLst/>
                <a:latin typeface="Calibri" panose="020F0502020204030204" pitchFamily="34" charset="0"/>
                <a:ea typeface="Times New Roman" panose="02020603050405020304" pitchFamily="18" charset="0"/>
              </a:rPr>
              <a:t>Ring</a:t>
            </a:r>
            <a:r>
              <a:rPr lang="en-US" dirty="0" smtClean="0">
                <a:solidFill>
                  <a:srgbClr val="000000"/>
                </a:solidFill>
                <a:effectLst/>
                <a:latin typeface="Calibri" panose="020F0502020204030204" pitchFamily="34" charset="0"/>
                <a:ea typeface="Times New Roman" panose="02020603050405020304" pitchFamily="18" charset="0"/>
              </a:rPr>
              <a:t> </a:t>
            </a:r>
            <a:r>
              <a:rPr lang="en-US" b="1" dirty="0" smtClean="0">
                <a:solidFill>
                  <a:srgbClr val="000000"/>
                </a:solidFill>
                <a:effectLst/>
                <a:latin typeface="Calibri" panose="020F0502020204030204" pitchFamily="34" charset="0"/>
                <a:ea typeface="Times New Roman" panose="02020603050405020304" pitchFamily="18" charset="0"/>
              </a:rPr>
              <a:t>Topology</a:t>
            </a:r>
            <a:r>
              <a:rPr lang="en-US" dirty="0" smtClean="0">
                <a:solidFill>
                  <a:srgbClr val="000000"/>
                </a:solidFill>
                <a:effectLst/>
                <a:latin typeface="Calibri" panose="020F0502020204030204" pitchFamily="34" charset="0"/>
                <a:ea typeface="Times New Roman" panose="02020603050405020304" pitchFamily="18" charset="0"/>
              </a:rPr>
              <a:t>:-In a ring topology, each device has a dedicated point-to-point connection with only the two devices on either side of it. A signal is passed along the ring in one direction, from device to device, until it reaches its destination. Each device in the ring incorporates a repeater. When a device receives a signal intended for another device, its repeater regenerates the bits and passes them along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A ring is relatively easy to install and reconfigure. Each device is linked to only its immediate neighbors (either physically or logically). To add or delete a device requires changing only two connections. The only constraints are media and traffic considerations (maximum ring length and number of devices). In addition, fault isolation is simplified. Generally in a ring, a signal is circulating at all times. If one device does not receive a signal within a specified period, it can issue an alarm. The alarm alerts the network operator to the problem and its location.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However, unidirectional traffic can be a disadvantage. In a simple ring, a break in the ring (such as a disabled station) can disable the entire network. This weakness can be solved by using a dual ring or a switch capable of closing off the break. </a:t>
            </a:r>
            <a:endParaRPr lang="en-US" sz="2000" dirty="0" smtClean="0">
              <a:effectLst/>
              <a:latin typeface="Times New Roman" panose="02020603050405020304" pitchFamily="18" charset="0"/>
              <a:ea typeface="Times New Roman" panose="02020603050405020304" pitchFamily="18" charset="0"/>
            </a:endParaRPr>
          </a:p>
          <a:p>
            <a:pPr algn="just"/>
            <a:r>
              <a:rPr lang="en-US" dirty="0" smtClean="0">
                <a:solidFill>
                  <a:srgbClr val="000000"/>
                </a:solidFill>
                <a:effectLst/>
                <a:latin typeface="Calibri" panose="020F0502020204030204" pitchFamily="34" charset="0"/>
                <a:ea typeface="Times New Roman" panose="02020603050405020304" pitchFamily="18" charset="0"/>
              </a:rPr>
              <a:t>Ring topology was prevalent when IBM introduced its local-area network Token Ring. Today, the need for higher-speed LANs has made this topology less popular. </a:t>
            </a:r>
            <a:endParaRPr lang="en-US" sz="2000" dirty="0" smtClean="0">
              <a:effectLst/>
              <a:latin typeface="Times New Roman" panose="02020603050405020304" pitchFamily="18" charset="0"/>
              <a:ea typeface="Times New Roman" panose="02020603050405020304" pitchFamily="18" charset="0"/>
            </a:endParaRPr>
          </a:p>
          <a:p>
            <a:pPr algn="just"/>
            <a:r>
              <a:rPr lang="en-US" b="1" dirty="0" smtClean="0">
                <a:solidFill>
                  <a:srgbClr val="000000"/>
                </a:solidFill>
                <a:effectLst/>
                <a:latin typeface="Calibri" panose="020F0502020204030204" pitchFamily="34" charset="0"/>
                <a:ea typeface="Times New Roman" panose="02020603050405020304" pitchFamily="18" charset="0"/>
              </a:rPr>
              <a:t>Hybrid</a:t>
            </a:r>
            <a:r>
              <a:rPr lang="en-US" dirty="0" smtClean="0">
                <a:solidFill>
                  <a:srgbClr val="000000"/>
                </a:solidFill>
                <a:effectLst/>
                <a:latin typeface="Calibri" panose="020F0502020204030204" pitchFamily="34" charset="0"/>
                <a:ea typeface="Times New Roman" panose="02020603050405020304" pitchFamily="18" charset="0"/>
              </a:rPr>
              <a:t> </a:t>
            </a:r>
            <a:r>
              <a:rPr lang="en-US" b="1" dirty="0" smtClean="0">
                <a:solidFill>
                  <a:srgbClr val="000000"/>
                </a:solidFill>
                <a:effectLst/>
                <a:latin typeface="Calibri" panose="020F0502020204030204" pitchFamily="34" charset="0"/>
                <a:ea typeface="Times New Roman" panose="02020603050405020304" pitchFamily="18" charset="0"/>
              </a:rPr>
              <a:t>Topology</a:t>
            </a:r>
            <a:r>
              <a:rPr lang="en-US" dirty="0" smtClean="0">
                <a:solidFill>
                  <a:srgbClr val="000000"/>
                </a:solidFill>
                <a:effectLst/>
                <a:latin typeface="Calibri" panose="020F0502020204030204" pitchFamily="34" charset="0"/>
                <a:ea typeface="Times New Roman" panose="02020603050405020304" pitchFamily="18" charset="0"/>
              </a:rPr>
              <a:t>:-A network can be hybrid. For example, we can have a main star topology with each branch connecting several stations in a bus topology.</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59620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379</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Shekhar Verma</dc:creator>
  <cp:lastModifiedBy>Shekhar Verma</cp:lastModifiedBy>
  <cp:revision>3</cp:revision>
  <dcterms:created xsi:type="dcterms:W3CDTF">2021-11-13T07:43:37Z</dcterms:created>
  <dcterms:modified xsi:type="dcterms:W3CDTF">2021-11-13T07:58:29Z</dcterms:modified>
</cp:coreProperties>
</file>