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2CB1CA-3AF2-40B9-B80E-F8E75C96D820}"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388742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B1CA-3AF2-40B9-B80E-F8E75C96D820}"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133663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B1CA-3AF2-40B9-B80E-F8E75C96D820}"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85807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B1CA-3AF2-40B9-B80E-F8E75C96D820}"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7330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CB1CA-3AF2-40B9-B80E-F8E75C96D820}"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204166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2CB1CA-3AF2-40B9-B80E-F8E75C96D820}"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67255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CB1CA-3AF2-40B9-B80E-F8E75C96D820}"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321935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CB1CA-3AF2-40B9-B80E-F8E75C96D820}"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50755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B1CA-3AF2-40B9-B80E-F8E75C96D820}"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1840689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CB1CA-3AF2-40B9-B80E-F8E75C96D820}"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375678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CB1CA-3AF2-40B9-B80E-F8E75C96D820}"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5CE67-5B00-4762-9DFA-4D25F319A65C}" type="slidenum">
              <a:rPr lang="en-US" smtClean="0"/>
              <a:t>‹#›</a:t>
            </a:fld>
            <a:endParaRPr lang="en-US"/>
          </a:p>
        </p:txBody>
      </p:sp>
    </p:spTree>
    <p:extLst>
      <p:ext uri="{BB962C8B-B14F-4D97-AF65-F5344CB8AC3E}">
        <p14:creationId xmlns:p14="http://schemas.microsoft.com/office/powerpoint/2010/main" val="259508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CB1CA-3AF2-40B9-B80E-F8E75C96D820}" type="datetimeFigureOut">
              <a:rPr lang="en-US" smtClean="0"/>
              <a:t>11/13/2021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5CE67-5B00-4762-9DFA-4D25F319A65C}" type="slidenum">
              <a:rPr lang="en-US" smtClean="0"/>
              <a:t>‹#›</a:t>
            </a:fld>
            <a:endParaRPr lang="en-US"/>
          </a:p>
        </p:txBody>
      </p:sp>
    </p:spTree>
    <p:extLst>
      <p:ext uri="{BB962C8B-B14F-4D97-AF65-F5344CB8AC3E}">
        <p14:creationId xmlns:p14="http://schemas.microsoft.com/office/powerpoint/2010/main" val="358977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465" y="301020"/>
            <a:ext cx="11562460" cy="6217087"/>
          </a:xfrm>
          <a:prstGeom prst="rect">
            <a:avLst/>
          </a:prstGeom>
        </p:spPr>
        <p:txBody>
          <a:bodyPr wrap="square">
            <a:spAutoFit/>
          </a:bodyPr>
          <a:lstStyle/>
          <a:p>
            <a:pPr algn="just"/>
            <a:r>
              <a:rPr lang="en-US" sz="2000" b="1" dirty="0" smtClean="0">
                <a:solidFill>
                  <a:srgbClr val="000000"/>
                </a:solidFill>
                <a:effectLst/>
                <a:latin typeface="Calibri" panose="020F0502020204030204" pitchFamily="34" charset="0"/>
                <a:ea typeface="Times New Roman" panose="02020603050405020304" pitchFamily="18" charset="0"/>
              </a:rPr>
              <a:t>Types/Categories of Networks: -</a:t>
            </a:r>
            <a:r>
              <a:rPr lang="en-US" dirty="0" smtClean="0">
                <a:solidFill>
                  <a:srgbClr val="000000"/>
                </a:solidFill>
                <a:effectLst/>
                <a:latin typeface="Calibri" panose="020F0502020204030204" pitchFamily="34" charset="0"/>
                <a:ea typeface="Times New Roman" panose="02020603050405020304" pitchFamily="18" charset="0"/>
              </a:rPr>
              <a:t> There are five types of Networks:</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dirty="0" smtClean="0">
                <a:solidFill>
                  <a:srgbClr val="000000"/>
                </a:solidFill>
                <a:effectLst/>
                <a:latin typeface="Calibri" panose="020F0502020204030204" pitchFamily="34" charset="0"/>
                <a:ea typeface="Times New Roman" panose="02020603050405020304" pitchFamily="18" charset="0"/>
              </a:rPr>
              <a:t>Local Area Network</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dirty="0" smtClean="0">
                <a:solidFill>
                  <a:srgbClr val="000000"/>
                </a:solidFill>
                <a:effectLst/>
                <a:latin typeface="Calibri" panose="020F0502020204030204" pitchFamily="34" charset="0"/>
                <a:ea typeface="Times New Roman" panose="02020603050405020304" pitchFamily="18" charset="0"/>
              </a:rPr>
              <a:t>Wide Area Network</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dirty="0" smtClean="0">
                <a:solidFill>
                  <a:srgbClr val="000000"/>
                </a:solidFill>
                <a:effectLst/>
                <a:latin typeface="Calibri" panose="020F0502020204030204" pitchFamily="34" charset="0"/>
                <a:ea typeface="Times New Roman" panose="02020603050405020304" pitchFamily="18" charset="0"/>
              </a:rPr>
              <a:t>Metropolitan Area Networks</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dirty="0" smtClean="0">
                <a:solidFill>
                  <a:srgbClr val="000000"/>
                </a:solidFill>
                <a:effectLst/>
                <a:latin typeface="Calibri" panose="020F0502020204030204" pitchFamily="34" charset="0"/>
                <a:ea typeface="Times New Roman" panose="02020603050405020304" pitchFamily="18" charset="0"/>
              </a:rPr>
              <a:t>Wireless Network</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dirty="0" smtClean="0">
                <a:solidFill>
                  <a:srgbClr val="000000"/>
                </a:solidFill>
                <a:effectLst/>
                <a:latin typeface="Calibri" panose="020F0502020204030204" pitchFamily="34" charset="0"/>
                <a:ea typeface="Times New Roman" panose="02020603050405020304" pitchFamily="18" charset="0"/>
              </a:rPr>
              <a:t>Internetwork</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Local Area Network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 local area network (LAN) is usually privately owned and links the devices in a single office, building, or campus. Depending on the needs of an organization and the type of technology used, a LAN can be as simple as two PCs and a printer in someone's home office; or it can extend throughout a company and include audio and video peripherals. Currently, LAN size is limited to a few kilometers.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Wide Area Network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 wide area network (WAN) provides long-distance transmission of data, image, audio, and video information over large geographic areas that may comprise a country, a continent, or even the whole world. A WAN can be as complex as the backbones that connect the Internet or as simple as a dial-up line that connects a home computer to the Internet. We normally refer to the first as a switched WAN and to the second as a point-to-point WAN. The switched WAN connects the end systems, which usually comprise a router (internet- working connecting device) that connects to another LAN or WAN. The point-to-point WAN is normally a line leased from a telephone or cable TV provider that connects a home computer or a small LAN to an Internet service provider (</a:t>
            </a:r>
            <a:r>
              <a:rPr lang="en-US" dirty="0" err="1" smtClean="0">
                <a:solidFill>
                  <a:srgbClr val="000000"/>
                </a:solidFill>
                <a:effectLst/>
                <a:latin typeface="Calibri" panose="020F0502020204030204" pitchFamily="34" charset="0"/>
                <a:ea typeface="Times New Roman" panose="02020603050405020304" pitchFamily="18" charset="0"/>
              </a:rPr>
              <a:t>lSP</a:t>
            </a:r>
            <a:r>
              <a:rPr lang="en-US" dirty="0" smtClean="0">
                <a:solidFill>
                  <a:srgbClr val="000000"/>
                </a:solidFill>
                <a:effectLst/>
                <a:latin typeface="Calibri" panose="020F0502020204030204" pitchFamily="34" charset="0"/>
                <a:ea typeface="Times New Roman" panose="02020603050405020304" pitchFamily="18" charset="0"/>
              </a:rPr>
              <a:t>). This type of WAN is often used to provide Internet access.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734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473" y="718354"/>
            <a:ext cx="10947163" cy="4801314"/>
          </a:xfrm>
          <a:prstGeom prst="rect">
            <a:avLst/>
          </a:prstGeom>
        </p:spPr>
        <p:txBody>
          <a:bodyPr wrap="square">
            <a:spAutoFit/>
          </a:bodyPr>
          <a:lstStyle/>
          <a:p>
            <a:pPr algn="just"/>
            <a:r>
              <a:rPr lang="en-US" b="1" i="1" dirty="0" smtClean="0">
                <a:solidFill>
                  <a:srgbClr val="000000"/>
                </a:solidFill>
                <a:effectLst/>
                <a:latin typeface="Calibri" panose="020F0502020204030204" pitchFamily="34" charset="0"/>
                <a:ea typeface="Times New Roman" panose="02020603050405020304" pitchFamily="18" charset="0"/>
              </a:rPr>
              <a:t>Metropolitan Area Networks</a:t>
            </a:r>
            <a:endParaRPr lang="en-US" sz="2000" dirty="0" smtClean="0">
              <a:effectLst/>
              <a:latin typeface="Times New Roman" panose="02020603050405020304" pitchFamily="18" charset="0"/>
              <a:ea typeface="Times New Roman" panose="02020603050405020304" pitchFamily="18" charset="0"/>
            </a:endParaRPr>
          </a:p>
          <a:p>
            <a:pPr algn="just"/>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A metropolitan area network (MAN) is a network with a size between a LAN and a WAN. It normally covers the area inside a town or a city. It is designed for customers who need a high-speed connectivity, normally to the Internet, and have endpoints spread over a city or part of city. A good example of a MAN is the part of the telephone company network that can provide a high-speed DSL line to the customer. Another example is the cable TV network that originally was designed for cable TV, but today can also be used for high-speed data connection to the Internet.</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Wireless Networks</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 The fastest growing segment of the computer industry is the mobile computers such as notebook computers and personal digital Assistant (PDA). The wireless networks are becoming increasingly important because the wired connection is not possible in cars or aero planes. Wireless networks can exits on trucks, </a:t>
            </a:r>
            <a:r>
              <a:rPr lang="en-US" dirty="0" err="1" smtClean="0">
                <a:solidFill>
                  <a:srgbClr val="000000"/>
                </a:solidFill>
                <a:effectLst/>
                <a:latin typeface="Calibri" panose="020F0502020204030204" pitchFamily="34" charset="0"/>
                <a:ea typeface="Times New Roman" panose="02020603050405020304" pitchFamily="18" charset="0"/>
              </a:rPr>
              <a:t>buses,taxies</a:t>
            </a:r>
            <a:r>
              <a:rPr lang="en-US" dirty="0" smtClean="0">
                <a:solidFill>
                  <a:srgbClr val="000000"/>
                </a:solidFill>
                <a:effectLst/>
                <a:latin typeface="Calibri" panose="020F0502020204030204" pitchFamily="34" charset="0"/>
                <a:ea typeface="Times New Roman" panose="02020603050405020304" pitchFamily="18" charset="0"/>
              </a:rPr>
              <a:t> etc. They are used where the telephone systems are destroyed in the event of disasters such as fires, floods and earthquake etc. wireless LAN is another example of wireless networks.</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 Internetwork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Today, it is very rare to see a LAN, a MAN, or a LAN in isolation; they are connected to one another. When two or more networks are connected, they become an internetwork, or internet.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299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706" y="302702"/>
            <a:ext cx="11904294" cy="1312795"/>
          </a:xfrm>
          <a:prstGeom prst="rect">
            <a:avLst/>
          </a:prstGeom>
        </p:spPr>
        <p:txBody>
          <a:bodyPr wrap="square">
            <a:spAutoFit/>
          </a:bodyPr>
          <a:lstStyle/>
          <a:p>
            <a:pPr>
              <a:lnSpc>
                <a:spcPct val="107000"/>
              </a:lnSpc>
              <a:spcAft>
                <a:spcPts val="80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Transmission Mode</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marR="701675" algn="just">
              <a:lnSpc>
                <a:spcPct val="107000"/>
              </a:lnSpc>
              <a:spcBef>
                <a:spcPts val="450"/>
              </a:spcBef>
              <a:spcAft>
                <a:spcPts val="0"/>
              </a:spcAft>
            </a:pP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9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transmission</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mode</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decides</a:t>
            </a:r>
            <a:r>
              <a:rPr lang="en-US" spc="-6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how</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is</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transmitted</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between</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two</a:t>
            </a:r>
            <a:r>
              <a:rPr lang="en-US" spc="-7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computers.</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 binary</a:t>
            </a:r>
            <a:r>
              <a:rPr lang="en-US" spc="-2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1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in</a:t>
            </a:r>
            <a:r>
              <a:rPr lang="en-US" spc="-3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3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form</a:t>
            </a:r>
            <a:r>
              <a:rPr lang="en-US" spc="-3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of</a:t>
            </a:r>
            <a:r>
              <a:rPr lang="en-US" spc="-1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1s</a:t>
            </a:r>
            <a:r>
              <a:rPr lang="en-US" spc="-1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and</a:t>
            </a:r>
            <a:r>
              <a:rPr lang="en-US" spc="-1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0s</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can</a:t>
            </a:r>
            <a:r>
              <a:rPr lang="en-US" spc="-1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be</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sent</a:t>
            </a:r>
            <a:r>
              <a:rPr lang="en-US" spc="-2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in</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two</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different modes:</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Parallel</a:t>
            </a:r>
            <a:r>
              <a:rPr lang="en-US" spc="-1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and Serial.</a:t>
            </a:r>
            <a:endParaRPr lang="en-US"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5" name="Rectangle 5"/>
          <p:cNvSpPr>
            <a:spLocks noChangeArrowheads="1"/>
          </p:cNvSpPr>
          <p:nvPr/>
        </p:nvSpPr>
        <p:spPr bwMode="auto">
          <a:xfrm>
            <a:off x="0" y="1683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 rIns="0" bIns="0" numCol="1" anchor="ctr" anchorCtr="0" compatLnSpc="1">
            <a:prstTxWarp prst="textNoShape">
              <a:avLst/>
            </a:prstTxWarp>
            <a:spAutoFit/>
          </a:bodyPr>
          <a:lstStyle/>
          <a:p>
            <a:endParaRPr lang="en-US"/>
          </a:p>
        </p:txBody>
      </p:sp>
      <p:pic>
        <p:nvPicPr>
          <p:cNvPr id="2052" name="image36.jpeg" descr="Parallel Transmi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909" y="2706283"/>
            <a:ext cx="5715000" cy="350361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5127485" y="1894471"/>
            <a:ext cx="2254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kumimoji="0" lang="en-US" b="0" i="1" u="none" strike="noStrike" cap="none" normalizeH="0" baseline="0" dirty="0" smtClean="0">
                <a:ln>
                  <a:noFill/>
                </a:ln>
                <a:solidFill>
                  <a:srgbClr val="2E74B5"/>
                </a:solidFill>
                <a:effectLst/>
                <a:latin typeface="Calibri" panose="020F0502020204030204" pitchFamily="34" charset="0"/>
                <a:ea typeface="Times New Roman" panose="02020603050405020304" pitchFamily="18" charset="0"/>
                <a:cs typeface="Calibri" panose="020F0502020204030204" pitchFamily="34" charset="0"/>
              </a:rPr>
              <a:t>Parallel Transmission</a:t>
            </a:r>
            <a:endParaRPr kumimoji="0" lang="en-US" b="0" i="1" u="none" strike="noStrike" cap="none" normalizeH="0" baseline="0" dirty="0" smtClean="0">
              <a:ln>
                <a:noFill/>
              </a:ln>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48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190" y="319875"/>
            <a:ext cx="11750467" cy="1870512"/>
          </a:xfrm>
          <a:prstGeom prst="rect">
            <a:avLst/>
          </a:prstGeom>
        </p:spPr>
        <p:txBody>
          <a:bodyPr wrap="square">
            <a:spAutoFit/>
          </a:bodyPr>
          <a:lstStyle/>
          <a:p>
            <a:pPr marL="914400" marR="701040" algn="just">
              <a:lnSpc>
                <a:spcPct val="107000"/>
              </a:lnSpc>
              <a:spcBef>
                <a:spcPts val="820"/>
              </a:spcBef>
              <a:spcAft>
                <a:spcPts val="0"/>
              </a:spcAft>
            </a:pP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 binary bits are organized into groups of fixed length. Both sender and receiver are connected in parallel with the equal number of data lines. Both computers distinguish</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between</a:t>
            </a:r>
            <a:r>
              <a:rPr lang="en-US" spc="-6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high</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order</a:t>
            </a:r>
            <a:r>
              <a:rPr lang="en-US" spc="-5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and</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low</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order</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lines.</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sender</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sends</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all</a:t>
            </a:r>
            <a:r>
              <a:rPr lang="en-US" spc="-7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7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bits at</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once</a:t>
            </a:r>
            <a:r>
              <a:rPr lang="en-US" spc="-5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on</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all</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lines.</a:t>
            </a:r>
            <a:r>
              <a:rPr lang="en-US" spc="-2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Because</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lines</a:t>
            </a:r>
            <a:r>
              <a:rPr lang="en-US" spc="-3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are</a:t>
            </a:r>
            <a:r>
              <a:rPr lang="en-US" spc="-4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equal</a:t>
            </a:r>
            <a:r>
              <a:rPr lang="en-US" spc="-3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to</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number</a:t>
            </a:r>
            <a:r>
              <a:rPr lang="en-US" spc="-6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of</a:t>
            </a:r>
            <a:r>
              <a:rPr lang="en-US" spc="-3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bits</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in</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group or</a:t>
            </a:r>
            <a:r>
              <a:rPr lang="en-US" spc="-3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frame,</a:t>
            </a:r>
            <a:r>
              <a:rPr lang="en-US" spc="-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a:t>
            </a:r>
            <a:r>
              <a:rPr lang="en-US" spc="-3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complete</a:t>
            </a:r>
            <a:r>
              <a:rPr lang="en-US" spc="-3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group</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of</a:t>
            </a:r>
            <a:r>
              <a:rPr lang="en-US" spc="-2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bits</a:t>
            </a:r>
            <a:r>
              <a:rPr lang="en-US" spc="-2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frame)</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is</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sent</a:t>
            </a:r>
            <a:r>
              <a:rPr lang="en-US" spc="-1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in</a:t>
            </a:r>
            <a:r>
              <a:rPr lang="en-US" spc="-2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one</a:t>
            </a:r>
            <a:r>
              <a:rPr lang="en-US" spc="-3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go.</a:t>
            </a:r>
            <a:r>
              <a:rPr lang="en-US" spc="-1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Advantage</a:t>
            </a:r>
            <a:r>
              <a:rPr lang="en-US" spc="-2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of Parallel</a:t>
            </a:r>
            <a:r>
              <a:rPr lang="en-US" spc="-9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transmission</a:t>
            </a:r>
            <a:r>
              <a:rPr lang="en-US" spc="-9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is</a:t>
            </a:r>
            <a:r>
              <a:rPr lang="en-US" spc="-4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high</a:t>
            </a:r>
            <a:r>
              <a:rPr lang="en-US" spc="-9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speed</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and</a:t>
            </a:r>
            <a:r>
              <a:rPr lang="en-US" spc="-9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disadvantage</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is</a:t>
            </a:r>
            <a:r>
              <a:rPr lang="en-US" spc="-9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the</a:t>
            </a:r>
            <a:r>
              <a:rPr lang="en-US" spc="-9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cost</a:t>
            </a:r>
            <a:r>
              <a:rPr lang="en-US" spc="-8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of</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wires,</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as</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it</a:t>
            </a:r>
            <a:r>
              <a:rPr lang="en-US" spc="-9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is</a:t>
            </a:r>
            <a:r>
              <a:rPr lang="en-US" spc="-8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equal to the number of bits sent in</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parallel.</a:t>
            </a:r>
            <a:endParaRPr lang="en-US"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3" name="Rectangle 2"/>
          <p:cNvSpPr/>
          <p:nvPr/>
        </p:nvSpPr>
        <p:spPr>
          <a:xfrm>
            <a:off x="376015" y="2628204"/>
            <a:ext cx="11596642" cy="1014380"/>
          </a:xfrm>
          <a:prstGeom prst="rect">
            <a:avLst/>
          </a:prstGeom>
        </p:spPr>
        <p:txBody>
          <a:bodyPr wrap="square">
            <a:spAutoFit/>
          </a:bodyPr>
          <a:lstStyle/>
          <a:p>
            <a:pPr algn="just">
              <a:lnSpc>
                <a:spcPct val="107000"/>
              </a:lnSpc>
              <a:spcBef>
                <a:spcPts val="200"/>
              </a:spcBef>
            </a:pPr>
            <a:r>
              <a:rPr lang="en-US" b="1" i="1" dirty="0" smtClean="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Serial Transmission</a:t>
            </a:r>
            <a:endParaRPr lang="en-US" b="1"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914400" marR="708660" algn="just">
              <a:lnSpc>
                <a:spcPct val="106000"/>
              </a:lnSpc>
              <a:spcBef>
                <a:spcPts val="270"/>
              </a:spcBef>
              <a:spcAft>
                <a:spcPts val="0"/>
              </a:spcAft>
            </a:pPr>
            <a:r>
              <a:rPr lang="en-US" dirty="0" smtClean="0">
                <a:effectLst/>
                <a:latin typeface="Calibri" panose="020F0502020204030204" pitchFamily="34" charset="0"/>
                <a:ea typeface="Trebuchet MS" panose="020B0603020202020204" pitchFamily="34" charset="0"/>
                <a:cs typeface="Trebuchet MS" panose="020B0603020202020204" pitchFamily="34" charset="0"/>
              </a:rPr>
              <a:t>In serial transmission, bits are sent one after another in a queue manner. Serial transmission requires only one communication channel.</a:t>
            </a:r>
            <a:endParaRPr lang="en-US"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37.jpeg" descr="Serial Transmission"/>
          <p:cNvPicPr/>
          <p:nvPr/>
        </p:nvPicPr>
        <p:blipFill>
          <a:blip r:embed="rId2" cstate="print"/>
          <a:stretch>
            <a:fillRect/>
          </a:stretch>
        </p:blipFill>
        <p:spPr>
          <a:xfrm>
            <a:off x="3075940" y="4194822"/>
            <a:ext cx="6040120" cy="1510665"/>
          </a:xfrm>
          <a:prstGeom prst="rect">
            <a:avLst/>
          </a:prstGeom>
        </p:spPr>
      </p:pic>
    </p:spTree>
    <p:extLst>
      <p:ext uri="{BB962C8B-B14F-4D97-AF65-F5344CB8AC3E}">
        <p14:creationId xmlns:p14="http://schemas.microsoft.com/office/powerpoint/2010/main" val="278152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381" y="584576"/>
            <a:ext cx="11203537" cy="4431854"/>
          </a:xfrm>
          <a:prstGeom prst="rect">
            <a:avLst/>
          </a:prstGeom>
        </p:spPr>
        <p:txBody>
          <a:bodyPr wrap="square">
            <a:spAutoFit/>
          </a:bodyPr>
          <a:lstStyle/>
          <a:p>
            <a:pPr marL="914400" marR="0" algn="just">
              <a:spcBef>
                <a:spcPts val="895"/>
              </a:spcBef>
              <a:spcAft>
                <a:spcPts val="0"/>
              </a:spcAft>
            </a:pPr>
            <a:r>
              <a:rPr lang="en-US" dirty="0" smtClean="0">
                <a:solidFill>
                  <a:srgbClr val="FF0000"/>
                </a:solidFill>
                <a:effectLst/>
                <a:latin typeface="Calibri" panose="020F0502020204030204" pitchFamily="34" charset="0"/>
                <a:ea typeface="Trebuchet MS" panose="020B0603020202020204" pitchFamily="34" charset="0"/>
                <a:cs typeface="Trebuchet MS" panose="020B0603020202020204" pitchFamily="34" charset="0"/>
              </a:rPr>
              <a:t>                      Serial transmission can be either asynchronous or synchronous.</a:t>
            </a:r>
            <a:endParaRPr lang="en-US" dirty="0" smtClean="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endParaRPr>
          </a:p>
          <a:p>
            <a:pPr algn="just">
              <a:lnSpc>
                <a:spcPct val="107000"/>
              </a:lnSpc>
              <a:spcBef>
                <a:spcPts val="895"/>
              </a:spcBef>
            </a:pPr>
            <a:r>
              <a:rPr lang="en-US" b="1" dirty="0" smtClean="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Asynchronous Serial Transmission</a:t>
            </a:r>
            <a:endParaRPr lang="en-US"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914400" marR="698500" algn="just">
              <a:lnSpc>
                <a:spcPct val="107000"/>
              </a:lnSpc>
              <a:spcBef>
                <a:spcPts val="930"/>
              </a:spcBef>
              <a:spcAft>
                <a:spcPts val="0"/>
              </a:spcAft>
            </a:pPr>
            <a:r>
              <a:rPr lang="en-US" dirty="0" smtClean="0">
                <a:effectLst/>
                <a:latin typeface="Calibri" panose="020F0502020204030204" pitchFamily="34" charset="0"/>
                <a:ea typeface="Trebuchet MS" panose="020B0603020202020204" pitchFamily="34" charset="0"/>
                <a:cs typeface="Trebuchet MS" panose="020B0603020202020204" pitchFamily="34" charset="0"/>
              </a:rPr>
              <a:t>It is named so because there is no importance of timing. Data-bits have specific pattern and they help receiver recognize the start and end data bits. For example, a 0 is prefixed on every data byte and one or more 1s are added at the end.</a:t>
            </a:r>
            <a:endParaRPr lang="en-US" dirty="0" smtClean="0">
              <a:effectLst/>
              <a:latin typeface="Trebuchet MS" panose="020B0603020202020204" pitchFamily="34" charset="0"/>
              <a:ea typeface="Trebuchet MS" panose="020B0603020202020204" pitchFamily="34" charset="0"/>
              <a:cs typeface="Trebuchet MS" panose="020B0603020202020204" pitchFamily="34" charset="0"/>
            </a:endParaRPr>
          </a:p>
          <a:p>
            <a:pPr marL="914400" marR="0" algn="just">
              <a:spcBef>
                <a:spcPts val="780"/>
              </a:spcBef>
              <a:spcAft>
                <a:spcPts val="0"/>
              </a:spcAft>
            </a:pPr>
            <a:r>
              <a:rPr lang="en-US" dirty="0" smtClean="0">
                <a:effectLst/>
                <a:latin typeface="Calibri" panose="020F0502020204030204" pitchFamily="34" charset="0"/>
                <a:ea typeface="Trebuchet MS" panose="020B0603020202020204" pitchFamily="34" charset="0"/>
                <a:cs typeface="Trebuchet MS" panose="020B0603020202020204" pitchFamily="34" charset="0"/>
              </a:rPr>
              <a:t>Two continuous data-frames (bytes) may have a gap between them.</a:t>
            </a:r>
            <a:endParaRPr lang="en-US" dirty="0" smtClean="0">
              <a:effectLst/>
              <a:latin typeface="Trebuchet MS" panose="020B0603020202020204" pitchFamily="34" charset="0"/>
              <a:ea typeface="Trebuchet MS" panose="020B0603020202020204" pitchFamily="34" charset="0"/>
              <a:cs typeface="Trebuchet MS" panose="020B0603020202020204" pitchFamily="34" charset="0"/>
            </a:endParaRPr>
          </a:p>
          <a:p>
            <a:pPr algn="just">
              <a:lnSpc>
                <a:spcPct val="107000"/>
              </a:lnSpc>
              <a:spcBef>
                <a:spcPts val="895"/>
              </a:spcBef>
            </a:pPr>
            <a:r>
              <a:rPr lang="en-US" b="1" dirty="0" smtClean="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Synchronous Serial Transmission</a:t>
            </a:r>
            <a:endParaRPr lang="en-US"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914400" marR="698500" algn="just">
              <a:lnSpc>
                <a:spcPct val="107000"/>
              </a:lnSpc>
              <a:spcBef>
                <a:spcPts val="935"/>
              </a:spcBef>
              <a:spcAft>
                <a:spcPts val="0"/>
              </a:spcAft>
            </a:pPr>
            <a:r>
              <a:rPr lang="en-US" dirty="0" smtClean="0">
                <a:effectLst/>
                <a:latin typeface="Calibri" panose="020F0502020204030204" pitchFamily="34" charset="0"/>
                <a:ea typeface="Trebuchet MS" panose="020B0603020202020204" pitchFamily="34" charset="0"/>
                <a:cs typeface="Trebuchet MS" panose="020B0603020202020204" pitchFamily="34" charset="0"/>
              </a:rPr>
              <a:t>Timing in synchronous transmission has importance as there is no mechanism followed to recognize start and end data bits. There is no pattern or prefix/suffix method.</a:t>
            </a:r>
            <a:r>
              <a:rPr lang="en-US" spc="-5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Data</a:t>
            </a:r>
            <a:r>
              <a:rPr lang="en-US" spc="-7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bits</a:t>
            </a:r>
            <a:r>
              <a:rPr lang="en-US" spc="-5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are</a:t>
            </a:r>
            <a:r>
              <a:rPr lang="en-US" spc="-5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sent</a:t>
            </a:r>
            <a:r>
              <a:rPr lang="en-US" spc="-5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in</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burst</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mode</a:t>
            </a:r>
            <a:r>
              <a:rPr lang="en-US" spc="-4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without</a:t>
            </a:r>
            <a:r>
              <a:rPr lang="en-US" spc="-6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maintaining</a:t>
            </a:r>
            <a:r>
              <a:rPr lang="en-US" spc="-7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gap</a:t>
            </a:r>
            <a:r>
              <a:rPr lang="en-US" spc="-5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between</a:t>
            </a:r>
            <a:r>
              <a:rPr lang="en-US" spc="-4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bytes</a:t>
            </a:r>
            <a:r>
              <a:rPr lang="en-US" spc="-45"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spc="15" dirty="0" smtClean="0">
                <a:effectLst/>
                <a:latin typeface="Calibri" panose="020F0502020204030204" pitchFamily="34" charset="0"/>
                <a:ea typeface="Trebuchet MS" panose="020B0603020202020204" pitchFamily="34" charset="0"/>
                <a:cs typeface="Trebuchet MS" panose="020B0603020202020204" pitchFamily="34" charset="0"/>
              </a:rPr>
              <a:t>(8-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bits). Single burst of data bits may contain a number of bytes. Therefore, timing becomes very</a:t>
            </a:r>
            <a:r>
              <a:rPr lang="en-US" spc="-10" dirty="0" smtClean="0">
                <a:effectLst/>
                <a:latin typeface="Calibri" panose="020F0502020204030204" pitchFamily="34" charset="0"/>
                <a:ea typeface="Trebuchet MS" panose="020B0603020202020204" pitchFamily="34" charset="0"/>
                <a:cs typeface="Trebuchet MS" panose="020B0603020202020204" pitchFamily="34" charset="0"/>
              </a:rPr>
              <a:t> </a:t>
            </a:r>
            <a:r>
              <a:rPr lang="en-US" dirty="0" smtClean="0">
                <a:effectLst/>
                <a:latin typeface="Calibri" panose="020F0502020204030204" pitchFamily="34" charset="0"/>
                <a:ea typeface="Trebuchet MS" panose="020B0603020202020204" pitchFamily="34" charset="0"/>
                <a:cs typeface="Trebuchet MS" panose="020B0603020202020204" pitchFamily="34" charset="0"/>
              </a:rPr>
              <a:t>important.</a:t>
            </a:r>
            <a:endParaRPr lang="en-US" dirty="0" smtClean="0">
              <a:effectLst/>
              <a:latin typeface="Trebuchet MS" panose="020B0603020202020204" pitchFamily="34" charset="0"/>
              <a:ea typeface="Trebuchet MS" panose="020B0603020202020204" pitchFamily="34" charset="0"/>
              <a:cs typeface="Trebuchet MS" panose="020B0603020202020204" pitchFamily="34" charset="0"/>
            </a:endParaRPr>
          </a:p>
          <a:p>
            <a:r>
              <a:rPr lang="en-US" dirty="0" smtClean="0">
                <a:effectLst/>
                <a:latin typeface="Calibri" panose="020F0502020204030204" pitchFamily="34" charset="0"/>
                <a:ea typeface="Calibri" panose="020F0502020204030204" pitchFamily="34" charset="0"/>
              </a:rPr>
              <a:t>It is up to the receiver to recognize and separate bits into bytes. The advantage of synchronous transmission is high speed, and it has no overhead of extra header</a:t>
            </a:r>
            <a:r>
              <a:rPr lang="en-US" spc="-235" dirty="0" smtClean="0">
                <a:effectLst/>
                <a:latin typeface="Calibri" panose="020F0502020204030204" pitchFamily="34" charset="0"/>
                <a:ea typeface="Calibri" panose="020F0502020204030204" pitchFamily="34" charset="0"/>
              </a:rPr>
              <a:t> </a:t>
            </a:r>
            <a:r>
              <a:rPr lang="en-US" dirty="0" smtClean="0">
                <a:effectLst/>
                <a:latin typeface="Calibri" panose="020F0502020204030204" pitchFamily="34" charset="0"/>
                <a:ea typeface="Calibri" panose="020F0502020204030204" pitchFamily="34" charset="0"/>
              </a:rPr>
              <a:t>and footer bits as in asynchronous</a:t>
            </a:r>
            <a:r>
              <a:rPr lang="en-US" spc="-40" dirty="0" smtClean="0">
                <a:effectLst/>
                <a:latin typeface="Calibri" panose="020F0502020204030204" pitchFamily="34" charset="0"/>
                <a:ea typeface="Calibri" panose="020F0502020204030204" pitchFamily="34" charset="0"/>
              </a:rPr>
              <a:t> </a:t>
            </a:r>
            <a:r>
              <a:rPr lang="en-US" dirty="0" smtClean="0">
                <a:effectLst/>
                <a:latin typeface="Calibri" panose="020F0502020204030204" pitchFamily="34" charset="0"/>
                <a:ea typeface="Calibri" panose="020F0502020204030204" pitchFamily="34" charset="0"/>
              </a:rPr>
              <a:t>transmission.</a:t>
            </a:r>
            <a:endParaRPr lang="en-US" dirty="0"/>
          </a:p>
        </p:txBody>
      </p:sp>
    </p:spTree>
    <p:extLst>
      <p:ext uri="{BB962C8B-B14F-4D97-AF65-F5344CB8AC3E}">
        <p14:creationId xmlns:p14="http://schemas.microsoft.com/office/powerpoint/2010/main" val="1444532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480</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Symbol</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Shekhar Verma</dc:creator>
  <cp:lastModifiedBy>Shekhar Verma</cp:lastModifiedBy>
  <cp:revision>6</cp:revision>
  <dcterms:created xsi:type="dcterms:W3CDTF">2021-11-13T07:59:57Z</dcterms:created>
  <dcterms:modified xsi:type="dcterms:W3CDTF">2021-11-13T08:23:31Z</dcterms:modified>
</cp:coreProperties>
</file>