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84B6-0E74-4E0C-9BF3-B0E332DAD4AA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8090-648C-49A5-A5D3-AD82CEBC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9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84B6-0E74-4E0C-9BF3-B0E332DAD4AA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8090-648C-49A5-A5D3-AD82CEBC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2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84B6-0E74-4E0C-9BF3-B0E332DAD4AA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8090-648C-49A5-A5D3-AD82CEBC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6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84B6-0E74-4E0C-9BF3-B0E332DAD4AA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8090-648C-49A5-A5D3-AD82CEBC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8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84B6-0E74-4E0C-9BF3-B0E332DAD4AA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8090-648C-49A5-A5D3-AD82CEBC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4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84B6-0E74-4E0C-9BF3-B0E332DAD4AA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8090-648C-49A5-A5D3-AD82CEBC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0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84B6-0E74-4E0C-9BF3-B0E332DAD4AA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8090-648C-49A5-A5D3-AD82CEBC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2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84B6-0E74-4E0C-9BF3-B0E332DAD4AA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8090-648C-49A5-A5D3-AD82CEBC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2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84B6-0E74-4E0C-9BF3-B0E332DAD4AA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8090-648C-49A5-A5D3-AD82CEBC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84B6-0E74-4E0C-9BF3-B0E332DAD4AA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8090-648C-49A5-A5D3-AD82CEBC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84B6-0E74-4E0C-9BF3-B0E332DAD4AA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8090-648C-49A5-A5D3-AD82CEBC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7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684B6-0E74-4E0C-9BF3-B0E332DAD4AA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68090-648C-49A5-A5D3-AD82CEBC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2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2260" y="366399"/>
            <a:ext cx="10864561" cy="1833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0" algn="just">
              <a:spcBef>
                <a:spcPts val="455"/>
              </a:spcBef>
              <a:spcAft>
                <a:spcPts val="0"/>
              </a:spcAft>
            </a:pPr>
            <a:r>
              <a:rPr lang="en-US" b="1" kern="0" dirty="0" smtClean="0">
                <a:effectLst/>
                <a:latin typeface="Calibri" panose="020F0502020204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                                                                   </a:t>
            </a:r>
            <a:r>
              <a:rPr lang="en-US" b="1" kern="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Introduction to OSI Reference Model</a:t>
            </a:r>
            <a:endParaRPr lang="en-US" sz="3600" b="1" kern="0" dirty="0" smtClean="0">
              <a:solidFill>
                <a:srgbClr val="FF0000"/>
              </a:solidFill>
              <a:effectLst/>
              <a:latin typeface="Georgia" panose="02040502050405020303" pitchFamily="18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76200" marR="252730" algn="just">
              <a:lnSpc>
                <a:spcPct val="102000"/>
              </a:lnSpc>
              <a:spcBef>
                <a:spcPts val="410"/>
              </a:spcBef>
              <a:spcAft>
                <a:spcPts val="0"/>
              </a:spcAft>
            </a:pPr>
            <a:r>
              <a:rPr lang="en-US" spc="-1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 </a:t>
            </a:r>
            <a:r>
              <a:rPr lang="en-US" spc="-18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Open </a:t>
            </a:r>
            <a:r>
              <a:rPr lang="en-US" spc="-18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Systems </a:t>
            </a:r>
            <a:r>
              <a:rPr lang="en-US" spc="-18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Interconnection</a:t>
            </a:r>
            <a:r>
              <a:rPr lang="en-US" spc="-17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(OSI)</a:t>
            </a:r>
            <a:r>
              <a:rPr lang="en-US" spc="-18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model </a:t>
            </a:r>
            <a:r>
              <a:rPr lang="en-US" spc="-18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is</a:t>
            </a:r>
            <a:r>
              <a:rPr lang="en-US" spc="-17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18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reference</a:t>
            </a:r>
            <a:r>
              <a:rPr lang="en-US" spc="-18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tool</a:t>
            </a:r>
            <a:r>
              <a:rPr lang="en-US" spc="-18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</a:t>
            </a:r>
            <a:r>
              <a:rPr lang="en-US" spc="-17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 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understanding </a:t>
            </a:r>
            <a:r>
              <a:rPr lang="en-US" spc="-18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data </a:t>
            </a:r>
            <a:r>
              <a:rPr lang="en-US" spc="-18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communications between</a:t>
            </a:r>
            <a:r>
              <a:rPr lang="en-US" spc="-20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any </a:t>
            </a:r>
            <a:r>
              <a:rPr lang="en-US" spc="-20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two </a:t>
            </a:r>
            <a:r>
              <a:rPr lang="en-US" spc="-20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networked </a:t>
            </a:r>
            <a:r>
              <a:rPr lang="en-US" spc="-20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systems.</a:t>
            </a:r>
            <a:r>
              <a:rPr lang="en-US" spc="-21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It </a:t>
            </a:r>
            <a:r>
              <a:rPr lang="en-US" spc="-20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divides </a:t>
            </a:r>
            <a:r>
              <a:rPr lang="en-US" spc="-20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20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communications </a:t>
            </a:r>
            <a:r>
              <a:rPr lang="en-US" spc="-20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processes </a:t>
            </a:r>
            <a:r>
              <a:rPr lang="en-US" spc="-20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into </a:t>
            </a:r>
            <a:r>
              <a:rPr lang="en-US" spc="-20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seven </a:t>
            </a:r>
            <a:r>
              <a:rPr lang="en-US" spc="-20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layers.</a:t>
            </a:r>
            <a:r>
              <a:rPr lang="en-US" spc="-11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Each </a:t>
            </a:r>
            <a:r>
              <a:rPr lang="en-US" spc="-20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 both </a:t>
            </a:r>
            <a:r>
              <a:rPr lang="en-US" spc="-19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performs </a:t>
            </a:r>
            <a:r>
              <a:rPr lang="en-US" spc="-18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specific</a:t>
            </a:r>
            <a:r>
              <a:rPr lang="en-US" spc="-18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functions </a:t>
            </a:r>
            <a:r>
              <a:rPr lang="en-US" spc="-18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 </a:t>
            </a:r>
            <a:r>
              <a:rPr lang="en-US" spc="-18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support </a:t>
            </a:r>
            <a:r>
              <a:rPr lang="en-US" spc="-19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8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layers </a:t>
            </a:r>
            <a:r>
              <a:rPr lang="en-US" spc="-18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above </a:t>
            </a:r>
            <a:r>
              <a:rPr lang="en-US" spc="-18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it</a:t>
            </a:r>
            <a:r>
              <a:rPr lang="en-US" spc="-18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pc="-18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offers </a:t>
            </a:r>
            <a:r>
              <a:rPr lang="en-US" spc="-19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services</a:t>
            </a:r>
            <a:r>
              <a:rPr lang="en-US" spc="-18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  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 </a:t>
            </a:r>
            <a:r>
              <a:rPr lang="en-US" spc="-18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 </a:t>
            </a:r>
            <a:r>
              <a:rPr lang="en-US" spc="-18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layers </a:t>
            </a:r>
            <a:r>
              <a:rPr lang="en-US" spc="-18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below </a:t>
            </a:r>
            <a:r>
              <a:rPr lang="en-US" spc="-19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it.</a:t>
            </a:r>
            <a:r>
              <a:rPr lang="en-US" spc="-22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three </a:t>
            </a:r>
            <a:r>
              <a:rPr lang="en-US" spc="-16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lowest</a:t>
            </a:r>
            <a:r>
              <a:rPr lang="en-US" spc="-16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layers</a:t>
            </a:r>
            <a:r>
              <a:rPr lang="en-US" spc="-16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focus</a:t>
            </a:r>
            <a:r>
              <a:rPr lang="en-US" spc="-16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on</a:t>
            </a:r>
            <a:r>
              <a:rPr lang="en-US" spc="-16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passing</a:t>
            </a:r>
            <a:r>
              <a:rPr lang="en-US" spc="-16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traffic</a:t>
            </a:r>
            <a:r>
              <a:rPr lang="en-US" spc="-16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through</a:t>
            </a:r>
            <a:r>
              <a:rPr lang="en-US" spc="-16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6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</a:t>
            </a:r>
            <a:r>
              <a:rPr lang="en-US" spc="-16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16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</a:t>
            </a:r>
            <a:r>
              <a:rPr lang="en-US" spc="-16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end</a:t>
            </a:r>
            <a:r>
              <a:rPr lang="en-US" spc="-16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system.</a:t>
            </a:r>
            <a:r>
              <a:rPr lang="en-US" spc="-21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6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top</a:t>
            </a:r>
            <a:r>
              <a:rPr lang="en-US" spc="-16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four</a:t>
            </a:r>
            <a:r>
              <a:rPr lang="en-US" spc="-16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layers</a:t>
            </a:r>
            <a:r>
              <a:rPr lang="en-US" spc="-16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come into</a:t>
            </a:r>
            <a:r>
              <a:rPr lang="en-US" spc="-6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play</a:t>
            </a:r>
            <a:r>
              <a:rPr lang="en-US" spc="-6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</a:t>
            </a:r>
            <a:r>
              <a:rPr lang="en-US" spc="-5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6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end</a:t>
            </a:r>
            <a:r>
              <a:rPr lang="en-US" spc="-6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system</a:t>
            </a:r>
            <a:r>
              <a:rPr lang="en-US" spc="-5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6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complete</a:t>
            </a:r>
            <a:r>
              <a:rPr lang="en-US" spc="-55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60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process.</a:t>
            </a:r>
            <a:endParaRPr lang="en-US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40794" y="2555732"/>
            <a:ext cx="9246550" cy="62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3308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An Overview of the OSI Model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image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292" y="3153054"/>
            <a:ext cx="4342760" cy="3298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40794" y="2833317"/>
            <a:ext cx="924655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681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7487" y="391095"/>
            <a:ext cx="10442961" cy="5988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157480" algn="just">
              <a:lnSpc>
                <a:spcPct val="102000"/>
              </a:lnSpc>
              <a:spcBef>
                <a:spcPts val="39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18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networking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model</a:t>
            </a:r>
            <a:r>
              <a:rPr lang="en-US" spc="-18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offers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18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generic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means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18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separate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computer</a:t>
            </a:r>
            <a:r>
              <a:rPr lang="en-US" spc="-18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networking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functions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into</a:t>
            </a:r>
            <a:r>
              <a:rPr lang="en-US" spc="-18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multiple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layers. Each</a:t>
            </a:r>
            <a:r>
              <a:rPr lang="en-US" spc="-15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these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layers</a:t>
            </a:r>
            <a:r>
              <a:rPr lang="en-US" spc="-15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relies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on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layers</a:t>
            </a:r>
            <a:r>
              <a:rPr lang="en-US" spc="-15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below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it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15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provide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supporting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capabilities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pc="-15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performs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support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 the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layers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above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it.</a:t>
            </a:r>
            <a:r>
              <a:rPr lang="en-US" spc="-19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Such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17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model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layered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functionality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is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also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called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19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“protocol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stack”</a:t>
            </a:r>
            <a:r>
              <a:rPr lang="en-US" spc="-19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or</a:t>
            </a:r>
            <a:r>
              <a:rPr lang="en-US" spc="-19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“protocol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suite”.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algn="just"/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 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76200" marR="107950" algn="just">
              <a:lnSpc>
                <a:spcPct val="10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Protocols,</a:t>
            </a:r>
            <a:r>
              <a:rPr lang="en-US" spc="-19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or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rules,</a:t>
            </a:r>
            <a:r>
              <a:rPr lang="en-US" spc="-19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can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do</a:t>
            </a:r>
            <a:r>
              <a:rPr lang="en-US" spc="-17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their</a:t>
            </a:r>
            <a:r>
              <a:rPr lang="en-US" spc="-17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work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</a:t>
            </a:r>
            <a:r>
              <a:rPr lang="en-US" spc="-17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either</a:t>
            </a:r>
            <a:r>
              <a:rPr lang="en-US" spc="-17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hardware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or</a:t>
            </a:r>
            <a:r>
              <a:rPr lang="en-US" spc="-17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software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3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or,</a:t>
            </a:r>
            <a:r>
              <a:rPr lang="en-US" spc="-19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as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with</a:t>
            </a:r>
            <a:r>
              <a:rPr lang="en-US" spc="-17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most</a:t>
            </a:r>
            <a:r>
              <a:rPr lang="en-US" spc="-17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protocol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stacks,</a:t>
            </a:r>
            <a:r>
              <a:rPr lang="en-US" spc="-19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17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combination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two.</a:t>
            </a:r>
            <a:r>
              <a:rPr lang="en-US" spc="-19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nature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these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stacks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is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that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lower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layers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do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their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work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hardware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or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firmware (software</a:t>
            </a:r>
            <a:r>
              <a:rPr lang="en-US" spc="-12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that</a:t>
            </a:r>
            <a:r>
              <a:rPr lang="en-US" spc="-12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runs</a:t>
            </a:r>
            <a:r>
              <a:rPr lang="en-US" spc="-12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on</a:t>
            </a:r>
            <a:r>
              <a:rPr lang="en-US" spc="-12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specific</a:t>
            </a:r>
            <a:r>
              <a:rPr lang="en-US" spc="-12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hardware</a:t>
            </a:r>
            <a:r>
              <a:rPr lang="en-US" spc="-12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chips)</a:t>
            </a:r>
            <a:r>
              <a:rPr lang="en-US" spc="-12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while</a:t>
            </a:r>
            <a:r>
              <a:rPr lang="en-US" spc="-12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2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higher</a:t>
            </a:r>
            <a:r>
              <a:rPr lang="en-US" spc="-12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layers</a:t>
            </a:r>
            <a:r>
              <a:rPr lang="en-US" spc="-12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work</a:t>
            </a:r>
            <a:r>
              <a:rPr lang="en-US" spc="-12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</a:t>
            </a:r>
            <a:r>
              <a:rPr lang="en-US" spc="-12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software.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algn="just">
              <a:spcBef>
                <a:spcPts val="55"/>
              </a:spcBef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 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76200" marR="161290" algn="just">
              <a:lnSpc>
                <a:spcPct val="10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pc="-1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Open</a:t>
            </a:r>
            <a:r>
              <a:rPr lang="en-US" spc="-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System</a:t>
            </a:r>
            <a:r>
              <a:rPr lang="en-US" spc="-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Interconnection</a:t>
            </a:r>
            <a:r>
              <a:rPr lang="en-US" spc="-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model</a:t>
            </a:r>
            <a:r>
              <a:rPr lang="en-US" spc="-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is</a:t>
            </a:r>
            <a:r>
              <a:rPr lang="en-US" spc="-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seven-layer</a:t>
            </a:r>
            <a:r>
              <a:rPr lang="en-US" spc="-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structure</a:t>
            </a:r>
            <a:r>
              <a:rPr lang="en-US" spc="-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that</a:t>
            </a:r>
            <a:r>
              <a:rPr lang="en-US" spc="-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specifies</a:t>
            </a:r>
            <a:r>
              <a:rPr lang="en-US" spc="-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requirements</a:t>
            </a:r>
            <a:r>
              <a:rPr lang="en-US" spc="-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</a:t>
            </a:r>
            <a:r>
              <a:rPr lang="en-US" spc="-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communications</a:t>
            </a:r>
            <a:r>
              <a:rPr lang="en-US" spc="-2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between</a:t>
            </a:r>
            <a:r>
              <a:rPr lang="en-US" spc="-2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two</a:t>
            </a:r>
            <a:r>
              <a:rPr lang="en-US" spc="-20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computers.</a:t>
            </a:r>
            <a:r>
              <a:rPr lang="en-US" spc="-23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2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ISO</a:t>
            </a:r>
            <a:r>
              <a:rPr lang="en-US" spc="-20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(International</a:t>
            </a:r>
            <a:r>
              <a:rPr lang="en-US" spc="-2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Organization</a:t>
            </a:r>
            <a:r>
              <a:rPr lang="en-US" spc="-20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</a:t>
            </a:r>
            <a:r>
              <a:rPr lang="en-US" spc="-2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Standardization)</a:t>
            </a:r>
            <a:r>
              <a:rPr lang="en-US" spc="-20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standard</a:t>
            </a:r>
            <a:r>
              <a:rPr lang="en-US" spc="-2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7498-1 defined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this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model.</a:t>
            </a:r>
            <a:r>
              <a:rPr lang="en-US" spc="-21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This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model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allows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all</a:t>
            </a:r>
            <a:r>
              <a:rPr lang="en-US" spc="-1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elements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operate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together,</a:t>
            </a:r>
            <a:r>
              <a:rPr lang="en-US" spc="-18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no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matter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who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created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 protocols</a:t>
            </a:r>
            <a:r>
              <a:rPr lang="en-US" spc="-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pc="-5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what</a:t>
            </a:r>
            <a:r>
              <a:rPr lang="en-US" spc="-5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computer</a:t>
            </a:r>
            <a:r>
              <a:rPr lang="en-US" spc="-5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vendor</a:t>
            </a:r>
            <a:r>
              <a:rPr lang="en-US" spc="-5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supports</a:t>
            </a:r>
            <a:r>
              <a:rPr lang="en-US" spc="-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them.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algn="just"/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 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7620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 main benefits of the OSI model include the following: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Helps</a:t>
            </a:r>
            <a:r>
              <a:rPr lang="en-US" spc="-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users</a:t>
            </a:r>
            <a:r>
              <a:rPr lang="en-US" spc="-5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understand</a:t>
            </a:r>
            <a:r>
              <a:rPr lang="en-US" spc="-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5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big</a:t>
            </a:r>
            <a:r>
              <a:rPr lang="en-US" spc="-5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picture</a:t>
            </a:r>
            <a:r>
              <a:rPr lang="en-US" spc="-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5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networking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Helps</a:t>
            </a:r>
            <a:r>
              <a:rPr lang="en-US" spc="-1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users</a:t>
            </a:r>
            <a:r>
              <a:rPr lang="en-US" spc="-1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understand</a:t>
            </a:r>
            <a:r>
              <a:rPr lang="en-US" spc="-1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how</a:t>
            </a:r>
            <a:r>
              <a:rPr lang="en-US" spc="-1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hardware</a:t>
            </a:r>
            <a:r>
              <a:rPr lang="en-US" spc="-1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pc="-1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software</a:t>
            </a:r>
            <a:r>
              <a:rPr lang="en-US" spc="-1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elements</a:t>
            </a:r>
            <a:r>
              <a:rPr lang="en-US" spc="-1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function</a:t>
            </a:r>
            <a:r>
              <a:rPr lang="en-US" spc="-1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together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Makes</a:t>
            </a:r>
            <a:r>
              <a:rPr lang="en-US" spc="-9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troubleshooting</a:t>
            </a:r>
            <a:r>
              <a:rPr lang="en-US" spc="-9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easier</a:t>
            </a:r>
            <a:r>
              <a:rPr lang="en-US" spc="-9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by</a:t>
            </a:r>
            <a:r>
              <a:rPr lang="en-US" spc="-9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separating</a:t>
            </a:r>
            <a:r>
              <a:rPr lang="en-US" spc="-9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networks</a:t>
            </a:r>
            <a:r>
              <a:rPr lang="en-US" spc="-9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into</a:t>
            </a:r>
            <a:r>
              <a:rPr lang="en-US" spc="-9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manageable</a:t>
            </a:r>
            <a:r>
              <a:rPr lang="en-US" spc="-9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pieces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126365" lvl="0" indent="-342900" algn="just">
              <a:lnSpc>
                <a:spcPct val="102000"/>
              </a:lnSpc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1480" algn="l"/>
              </a:tabLs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Defines terms that networking professionals can use to compare basic functional relationships on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different</a:t>
            </a:r>
            <a:r>
              <a:rPr lang="en-US" spc="-3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networks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Helps</a:t>
            </a:r>
            <a:r>
              <a:rPr lang="en-US" spc="-19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users</a:t>
            </a:r>
            <a:r>
              <a:rPr lang="en-US" spc="-19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understand</a:t>
            </a:r>
            <a:r>
              <a:rPr lang="en-US" spc="-19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new</a:t>
            </a:r>
            <a:r>
              <a:rPr lang="en-US" spc="-19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technologies</a:t>
            </a:r>
            <a:r>
              <a:rPr lang="en-US" spc="-19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as</a:t>
            </a:r>
            <a:r>
              <a:rPr lang="en-US" spc="-19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they</a:t>
            </a:r>
            <a:r>
              <a:rPr lang="en-US" spc="-19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are</a:t>
            </a:r>
            <a:r>
              <a:rPr lang="en-US" spc="-19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developed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03860" algn="l"/>
              </a:tabLs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Aids</a:t>
            </a:r>
            <a:r>
              <a:rPr lang="en-US" spc="-3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</a:t>
            </a:r>
            <a:r>
              <a:rPr lang="en-US" spc="-3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interpreting</a:t>
            </a:r>
            <a:r>
              <a:rPr lang="en-US" spc="-3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vendor</a:t>
            </a:r>
            <a:r>
              <a:rPr lang="en-US" spc="-3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explanations</a:t>
            </a:r>
            <a:r>
              <a:rPr lang="en-US" spc="-3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3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product</a:t>
            </a:r>
            <a:r>
              <a:rPr lang="en-US" spc="-3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functionality</a:t>
            </a:r>
            <a:endParaRPr lang="en-US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45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084752" y="180096"/>
            <a:ext cx="1581242" cy="661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6176" tIns="13648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The Physical Layer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505350" y="1087146"/>
            <a:ext cx="4572000" cy="2362200"/>
            <a:chOff x="2075" y="356"/>
            <a:chExt cx="7200" cy="3720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5" y="356"/>
              <a:ext cx="7200" cy="3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5" y="448"/>
              <a:ext cx="7200" cy="3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635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59679" y="4228354"/>
            <a:ext cx="10767701" cy="1493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158115" algn="just">
              <a:lnSpc>
                <a:spcPct val="102000"/>
              </a:lnSpc>
              <a:spcBef>
                <a:spcPts val="5"/>
              </a:spcBef>
              <a:spcAft>
                <a:spcPts val="0"/>
              </a:spcAft>
            </a:pPr>
            <a:r>
              <a:rPr lang="en-US" spc="-1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physical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OSI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model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defines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connector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interface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specifications,</a:t>
            </a:r>
            <a:r>
              <a:rPr lang="en-US" spc="-1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as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well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as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medium (cable)</a:t>
            </a:r>
            <a:r>
              <a:rPr lang="en-US" spc="-1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requirements.</a:t>
            </a:r>
            <a:r>
              <a:rPr lang="en-US" spc="-12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Electrical,</a:t>
            </a:r>
            <a:r>
              <a:rPr lang="en-US" spc="-13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mechanical,</a:t>
            </a:r>
            <a:r>
              <a:rPr lang="en-US" spc="-12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functional,</a:t>
            </a:r>
            <a:r>
              <a:rPr lang="en-US" spc="-12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pc="-1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procedural</a:t>
            </a:r>
            <a:r>
              <a:rPr lang="en-US" spc="-10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specifications</a:t>
            </a:r>
            <a:r>
              <a:rPr lang="en-US" spc="-1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are</a:t>
            </a:r>
            <a:r>
              <a:rPr lang="en-US" spc="-10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provided</a:t>
            </a:r>
            <a:r>
              <a:rPr lang="en-US" spc="-10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</a:t>
            </a:r>
            <a:r>
              <a:rPr lang="en-US" spc="-1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sending a</a:t>
            </a:r>
            <a:r>
              <a:rPr lang="en-US" spc="-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bit</a:t>
            </a:r>
            <a:r>
              <a:rPr lang="en-US" spc="-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stream</a:t>
            </a:r>
            <a:r>
              <a:rPr lang="en-US" spc="-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on</a:t>
            </a:r>
            <a:r>
              <a:rPr lang="en-US" spc="-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computer</a:t>
            </a:r>
            <a:r>
              <a:rPr lang="en-US" spc="-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network.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04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0576" y="1288799"/>
            <a:ext cx="11049712" cy="3432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0" algn="just">
              <a:spcBef>
                <a:spcPts val="39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Components of the physical layer</a:t>
            </a:r>
            <a:r>
              <a:rPr lang="en-US" spc="-18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include: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Cabling system</a:t>
            </a:r>
            <a:r>
              <a:rPr lang="en-US" spc="13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components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03860" algn="l"/>
              </a:tabLs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Adapters</a:t>
            </a:r>
            <a:r>
              <a:rPr lang="en-US" spc="-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that</a:t>
            </a:r>
            <a:r>
              <a:rPr lang="en-US" spc="-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connect</a:t>
            </a:r>
            <a:r>
              <a:rPr lang="en-US" spc="-5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media</a:t>
            </a:r>
            <a:r>
              <a:rPr lang="en-US" spc="-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physical</a:t>
            </a:r>
            <a:r>
              <a:rPr lang="en-US" spc="-5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interfaces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Connector design and pin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assignments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spc="-1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Hub,</a:t>
            </a:r>
            <a:r>
              <a:rPr lang="en-US" spc="-9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repeater,</a:t>
            </a:r>
            <a:r>
              <a:rPr lang="en-US" spc="-9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pc="-5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patch</a:t>
            </a:r>
            <a:r>
              <a:rPr lang="en-US" spc="-5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panel</a:t>
            </a:r>
            <a:r>
              <a:rPr lang="en-US" spc="-5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specifications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03860" algn="l"/>
              </a:tabLs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Wireless system</a:t>
            </a:r>
            <a:r>
              <a:rPr lang="en-US" spc="-8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components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Parallel</a:t>
            </a:r>
            <a:r>
              <a:rPr lang="en-US" spc="-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SCSI</a:t>
            </a:r>
            <a:r>
              <a:rPr lang="en-US" spc="-5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(Small</a:t>
            </a:r>
            <a:r>
              <a:rPr lang="en-US" spc="-5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Computer</a:t>
            </a:r>
            <a:r>
              <a:rPr lang="en-US" spc="-5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System</a:t>
            </a:r>
            <a:r>
              <a:rPr lang="en-US" spc="-5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Interface)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 Interface Card</a:t>
            </a:r>
            <a:r>
              <a:rPr lang="en-US" spc="-12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(NIC)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algn="just">
              <a:spcBef>
                <a:spcPts val="25"/>
              </a:spcBef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 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75565" marR="120015" algn="just">
              <a:lnSpc>
                <a:spcPct val="10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LAN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environment,</a:t>
            </a:r>
            <a:r>
              <a:rPr lang="en-US" spc="-19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Category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5e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UTP</a:t>
            </a:r>
            <a:r>
              <a:rPr lang="en-US" spc="-17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(Unshielded</a:t>
            </a:r>
            <a:r>
              <a:rPr lang="en-US" spc="-20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Twisted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Pair)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cable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is</a:t>
            </a:r>
            <a:r>
              <a:rPr lang="en-US" spc="-17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generally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used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physical</a:t>
            </a:r>
            <a:r>
              <a:rPr lang="en-US" spc="-17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 for</a:t>
            </a:r>
            <a:r>
              <a:rPr lang="en-US" spc="-1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individual</a:t>
            </a:r>
            <a:r>
              <a:rPr lang="en-US" spc="-1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device</a:t>
            </a:r>
            <a:r>
              <a:rPr lang="en-US" spc="-1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connections.</a:t>
            </a:r>
            <a:r>
              <a:rPr lang="en-US" spc="-1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Fiber</a:t>
            </a:r>
            <a:r>
              <a:rPr lang="en-US" spc="-1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optic</a:t>
            </a:r>
            <a:r>
              <a:rPr lang="en-US" spc="-1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cabling</a:t>
            </a:r>
            <a:r>
              <a:rPr lang="en-US" spc="-1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is</a:t>
            </a:r>
            <a:r>
              <a:rPr lang="en-US" spc="-15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often</a:t>
            </a:r>
            <a:r>
              <a:rPr lang="en-US" spc="-1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used</a:t>
            </a:r>
            <a:r>
              <a:rPr lang="en-US" spc="-1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</a:t>
            </a:r>
            <a:r>
              <a:rPr lang="en-US" spc="-1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5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physical</a:t>
            </a:r>
            <a:r>
              <a:rPr lang="en-US" spc="-1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</a:t>
            </a:r>
            <a:r>
              <a:rPr lang="en-US" spc="-1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</a:t>
            </a:r>
            <a:r>
              <a:rPr lang="en-US" spc="-1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15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vertical</a:t>
            </a:r>
            <a:r>
              <a:rPr lang="en-US" spc="-1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or</a:t>
            </a:r>
            <a:r>
              <a:rPr lang="en-US" spc="-16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riser backbone</a:t>
            </a:r>
            <a:r>
              <a:rPr lang="en-US" spc="-18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link.</a:t>
            </a:r>
            <a:r>
              <a:rPr lang="en-US" spc="-22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8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IEEE,</a:t>
            </a:r>
            <a:r>
              <a:rPr lang="en-US" spc="-20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EIA/TIA,</a:t>
            </a:r>
            <a:r>
              <a:rPr lang="en-US" spc="-22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ANSI,</a:t>
            </a:r>
            <a:r>
              <a:rPr lang="en-US" spc="-20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pc="-18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other</a:t>
            </a:r>
            <a:r>
              <a:rPr lang="en-US" spc="-18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similar</a:t>
            </a:r>
            <a:r>
              <a:rPr lang="en-US" spc="-18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standards</a:t>
            </a:r>
            <a:r>
              <a:rPr lang="en-US" spc="-18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bodies</a:t>
            </a:r>
            <a:r>
              <a:rPr lang="en-US" spc="-18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developed</a:t>
            </a:r>
            <a:r>
              <a:rPr lang="en-US" spc="-18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standards</a:t>
            </a:r>
            <a:r>
              <a:rPr lang="en-US" spc="-18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</a:t>
            </a:r>
            <a:r>
              <a:rPr lang="en-US" spc="-18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this</a:t>
            </a:r>
            <a:r>
              <a:rPr lang="en-US" spc="-18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2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layer.</a:t>
            </a:r>
            <a:endParaRPr lang="en-US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664" y="5088464"/>
            <a:ext cx="8460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Note: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 Physical Layer of the OSI model is only part of a LAN (Local Area Network).</a:t>
            </a:r>
            <a:endParaRPr lang="en-US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952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170351" y="333121"/>
            <a:ext cx="1905709" cy="66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176" tIns="138069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The Data Link Layer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7" name="image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339" y="1131912"/>
            <a:ext cx="3650893" cy="1758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8978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6390" y="3588845"/>
            <a:ext cx="1115226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</a:t>
            </a:r>
            <a:r>
              <a:rPr lang="en-US" spc="-17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2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OSI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model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provides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17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following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functions: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03860" algn="l"/>
              </a:tabLs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Allows</a:t>
            </a:r>
            <a:r>
              <a:rPr lang="en-US" spc="-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device</a:t>
            </a:r>
            <a:r>
              <a:rPr lang="en-US" spc="-7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access</a:t>
            </a:r>
            <a:r>
              <a:rPr lang="en-US" spc="-7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</a:t>
            </a:r>
            <a:r>
              <a:rPr lang="en-US" spc="-7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send</a:t>
            </a:r>
            <a:r>
              <a:rPr lang="en-US" spc="-7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pc="-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receive</a:t>
            </a:r>
            <a:r>
              <a:rPr lang="en-US" spc="-7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messages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Offers</a:t>
            </a:r>
            <a:r>
              <a:rPr lang="en-US" spc="-8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8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physical</a:t>
            </a:r>
            <a:r>
              <a:rPr lang="en-US" spc="-8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address</a:t>
            </a:r>
            <a:r>
              <a:rPr lang="en-US" spc="-8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so</a:t>
            </a:r>
            <a:r>
              <a:rPr lang="en-US" spc="-8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device’s</a:t>
            </a:r>
            <a:r>
              <a:rPr lang="en-US" spc="-8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data</a:t>
            </a:r>
            <a:r>
              <a:rPr lang="en-US" spc="-8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can</a:t>
            </a:r>
            <a:r>
              <a:rPr lang="en-US" spc="-8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be</a:t>
            </a:r>
            <a:r>
              <a:rPr lang="en-US" spc="-8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sent</a:t>
            </a:r>
            <a:r>
              <a:rPr lang="en-US" spc="-8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on</a:t>
            </a:r>
            <a:r>
              <a:rPr lang="en-US" spc="-7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</a:t>
            </a:r>
            <a:r>
              <a:rPr lang="en-US" spc="-8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03860" algn="l"/>
              </a:tabLs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Works</a:t>
            </a:r>
            <a:r>
              <a:rPr lang="en-US" spc="-1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with</a:t>
            </a:r>
            <a:r>
              <a:rPr lang="en-US" spc="-10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1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device’s</a:t>
            </a:r>
            <a:r>
              <a:rPr lang="en-US" spc="-10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networking</a:t>
            </a:r>
            <a:r>
              <a:rPr lang="en-US" spc="-1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software</a:t>
            </a:r>
            <a:r>
              <a:rPr lang="en-US" spc="-10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when</a:t>
            </a:r>
            <a:r>
              <a:rPr lang="en-US" spc="-1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sending</a:t>
            </a:r>
            <a:r>
              <a:rPr lang="en-US" spc="-10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pc="-10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receiving</a:t>
            </a:r>
            <a:r>
              <a:rPr lang="en-US" spc="-10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messages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Provides error-detection</a:t>
            </a:r>
            <a:r>
              <a:rPr lang="en-US" spc="-10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capability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algn="just">
              <a:spcBef>
                <a:spcPts val="25"/>
              </a:spcBef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 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75565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Common networking components that function at layer 2 include: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 interface</a:t>
            </a:r>
            <a:r>
              <a:rPr lang="en-US" spc="-8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cards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Ethernet and </a:t>
            </a:r>
            <a:r>
              <a:rPr lang="en-US" spc="-3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Token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Ring</a:t>
            </a:r>
            <a:r>
              <a:rPr lang="en-US" spc="-20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switches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0" lvl="0" indent="-342900" algn="just">
              <a:spcBef>
                <a:spcPts val="4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Trebuchet MS" panose="020B0603020202020204" pitchFamily="34" charset="0"/>
              <a:buChar char="•"/>
              <a:tabLst>
                <a:tab pos="412115" algn="l"/>
              </a:tabLs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Bridges</a:t>
            </a:r>
            <a:endParaRPr lang="en-US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668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075" y="774342"/>
            <a:ext cx="11266209" cy="1556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5565" marR="320040" algn="just">
              <a:lnSpc>
                <a:spcPct val="102000"/>
              </a:lnSpc>
              <a:spcBef>
                <a:spcPts val="5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NICs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have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layer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2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or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MAC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address.</a:t>
            </a:r>
            <a:r>
              <a:rPr lang="en-US" spc="-19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switch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uses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this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address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to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filter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forward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traffic,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helping</a:t>
            </a:r>
            <a:r>
              <a:rPr lang="en-US" spc="-14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relieve congestion</a:t>
            </a:r>
            <a:r>
              <a:rPr lang="en-US" spc="-5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pc="-5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collisions</a:t>
            </a:r>
            <a:r>
              <a:rPr lang="en-US" spc="-5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on</a:t>
            </a:r>
            <a:r>
              <a:rPr lang="en-US" spc="-5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5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network</a:t>
            </a:r>
            <a:r>
              <a:rPr lang="en-US" spc="-5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segment.</a:t>
            </a:r>
            <a:endParaRPr lang="en-US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76200" marR="79375" algn="just">
              <a:lnSpc>
                <a:spcPct val="102000"/>
              </a:lnSpc>
              <a:spcBef>
                <a:spcPts val="39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Bridges</a:t>
            </a:r>
            <a:r>
              <a:rPr lang="en-US" spc="-15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pc="-15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switches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function</a:t>
            </a:r>
            <a:r>
              <a:rPr lang="en-US" spc="-15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in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15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similar</a:t>
            </a:r>
            <a:r>
              <a:rPr lang="en-US" spc="-15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fashion;</a:t>
            </a:r>
            <a:r>
              <a:rPr lang="en-US" spc="-16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however,</a:t>
            </a:r>
            <a:r>
              <a:rPr lang="en-US" spc="-17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bridging</a:t>
            </a:r>
            <a:r>
              <a:rPr lang="en-US" spc="-15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is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normally</a:t>
            </a:r>
            <a:r>
              <a:rPr lang="en-US" spc="-15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software</a:t>
            </a:r>
            <a:r>
              <a:rPr lang="en-US" spc="-15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program</a:t>
            </a:r>
            <a:r>
              <a:rPr lang="en-US" spc="-15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on</a:t>
            </a:r>
            <a:r>
              <a:rPr lang="en-US" spc="-14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r>
              <a:rPr lang="en-US" spc="-15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2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CPU, </a:t>
            </a:r>
            <a:r>
              <a:rPr lang="en-US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while switches use Application-Specific Integrated Circuits (ASICs) to perform the task in dedicated hardware, which is much</a:t>
            </a:r>
            <a:r>
              <a:rPr lang="en-US" spc="-11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pc="-15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faster.</a:t>
            </a:r>
            <a:endParaRPr lang="en-US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616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396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 Verma</dc:creator>
  <cp:lastModifiedBy>Shekhar Verma</cp:lastModifiedBy>
  <cp:revision>5</cp:revision>
  <dcterms:created xsi:type="dcterms:W3CDTF">2021-11-13T08:42:51Z</dcterms:created>
  <dcterms:modified xsi:type="dcterms:W3CDTF">2021-11-13T09:20:48Z</dcterms:modified>
</cp:coreProperties>
</file>