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57131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6176" tIns="133308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571528" y="807274"/>
            <a:ext cx="4559300" cy="2321560"/>
            <a:chOff x="2408" y="798"/>
            <a:chExt cx="7180" cy="3656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7" y="797"/>
              <a:ext cx="7180" cy="3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7" y="797"/>
              <a:ext cx="7180" cy="3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957131" y="-19853"/>
            <a:ext cx="284250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Georgia" panose="02040502050405020303" pitchFamily="18" charset="0"/>
                <a:cs typeface="Georgia" panose="02040502050405020303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Layer 3 – The Network Layer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Georgia" panose="02040502050405020303" pitchFamily="18" charset="0"/>
              <a:cs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6373" y="3582410"/>
            <a:ext cx="9605473" cy="939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marR="86995" algn="just">
              <a:lnSpc>
                <a:spcPct val="102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pc="-185" dirty="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OSI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model,</a:t>
            </a:r>
            <a:r>
              <a:rPr lang="en-US" spc="-18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provides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end-to-end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logical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addressing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system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so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that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packet of</a:t>
            </a:r>
            <a:r>
              <a:rPr lang="en-US" spc="-18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data</a:t>
            </a:r>
            <a:r>
              <a:rPr lang="en-US" spc="-18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can</a:t>
            </a:r>
            <a:r>
              <a:rPr lang="en-US" spc="-18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be</a:t>
            </a:r>
            <a:r>
              <a:rPr lang="en-US" spc="-18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routed</a:t>
            </a:r>
            <a:r>
              <a:rPr lang="en-US" spc="-18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across</a:t>
            </a:r>
            <a:r>
              <a:rPr lang="en-US" spc="-18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several</a:t>
            </a:r>
            <a:r>
              <a:rPr lang="en-US" spc="-18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185" dirty="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data link </a:t>
            </a:r>
            <a:r>
              <a:rPr lang="en-US" dirty="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</a:t>
            </a:r>
            <a:r>
              <a:rPr lang="en-US" spc="-180" dirty="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185" dirty="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networks</a:t>
            </a:r>
            <a:r>
              <a:rPr lang="en-US" spc="-18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(Ethernet,</a:t>
            </a:r>
            <a:r>
              <a:rPr lang="en-US" spc="-22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3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Token</a:t>
            </a:r>
            <a:r>
              <a:rPr lang="en-US" spc="-18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Ring,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Frame</a:t>
            </a:r>
            <a:r>
              <a:rPr lang="en-US" spc="-18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1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Relay,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etc.).</a:t>
            </a:r>
            <a:r>
              <a:rPr lang="en-US" spc="-19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Note</a:t>
            </a:r>
            <a:r>
              <a:rPr lang="en-US" spc="-18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that</a:t>
            </a:r>
            <a:r>
              <a:rPr lang="en-US" spc="-18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net- work</a:t>
            </a:r>
            <a:r>
              <a:rPr lang="en-US" spc="-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</a:t>
            </a:r>
            <a:r>
              <a:rPr lang="en-US" spc="-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addresses</a:t>
            </a:r>
            <a:r>
              <a:rPr lang="en-US" spc="-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can</a:t>
            </a:r>
            <a:r>
              <a:rPr lang="en-US" spc="-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also</a:t>
            </a:r>
            <a:r>
              <a:rPr lang="en-US" spc="-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be</a:t>
            </a:r>
            <a:r>
              <a:rPr lang="en-US" spc="-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referred</a:t>
            </a:r>
            <a:r>
              <a:rPr lang="en-US" spc="-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</a:t>
            </a:r>
            <a:r>
              <a:rPr lang="en-US" spc="-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as</a:t>
            </a:r>
            <a:r>
              <a:rPr lang="en-US" spc="-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logical</a:t>
            </a:r>
            <a:r>
              <a:rPr lang="en-US" spc="-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addresses.</a:t>
            </a:r>
            <a:endParaRPr lang="en-US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4561" y="4718501"/>
            <a:ext cx="9477285" cy="1504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5565" marR="215900" algn="just">
              <a:lnSpc>
                <a:spcPct val="102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Initially,</a:t>
            </a:r>
            <a:r>
              <a:rPr lang="en-US" spc="-9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software</a:t>
            </a:r>
            <a:r>
              <a:rPr lang="en-US" spc="-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manufacturers,</a:t>
            </a:r>
            <a:r>
              <a:rPr lang="en-US" spc="-9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such</a:t>
            </a:r>
            <a:r>
              <a:rPr lang="en-US" spc="-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as</a:t>
            </a:r>
            <a:r>
              <a:rPr lang="en-US" spc="-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Novell,</a:t>
            </a:r>
            <a:r>
              <a:rPr lang="en-US" spc="-9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developed</a:t>
            </a:r>
            <a:r>
              <a:rPr lang="en-US" spc="-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proprietary</a:t>
            </a:r>
            <a:r>
              <a:rPr lang="en-US" spc="-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65" dirty="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 </a:t>
            </a:r>
            <a:r>
              <a:rPr lang="en-US" dirty="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 addressing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.</a:t>
            </a:r>
            <a:r>
              <a:rPr lang="en-US" spc="-9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1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However,</a:t>
            </a:r>
            <a:r>
              <a:rPr lang="en-US" spc="-9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networking</a:t>
            </a:r>
            <a:r>
              <a:rPr lang="en-US" spc="-160" dirty="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industry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has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evolved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point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that</a:t>
            </a:r>
            <a:r>
              <a:rPr lang="en-US" spc="-1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it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requires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common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 </a:t>
            </a:r>
            <a:r>
              <a:rPr lang="en-US" dirty="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</a:t>
            </a:r>
            <a:r>
              <a:rPr lang="en-US" spc="-160" dirty="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addressing</a:t>
            </a:r>
            <a:r>
              <a:rPr lang="en-US" spc="-1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system.</a:t>
            </a:r>
            <a:r>
              <a:rPr lang="en-US" spc="-21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1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Internet Protocol</a:t>
            </a:r>
            <a:r>
              <a:rPr lang="en-US" spc="-17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(IP)</a:t>
            </a:r>
            <a:r>
              <a:rPr lang="en-US" spc="-1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addresses</a:t>
            </a:r>
            <a:r>
              <a:rPr lang="en-US" spc="-1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1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make</a:t>
            </a:r>
            <a:r>
              <a:rPr lang="en-US" spc="-1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networks</a:t>
            </a:r>
            <a:r>
              <a:rPr lang="en-US" spc="-1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easier</a:t>
            </a:r>
            <a:r>
              <a:rPr lang="en-US" spc="-1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</a:t>
            </a:r>
            <a:r>
              <a:rPr lang="en-US" spc="-1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both</a:t>
            </a:r>
            <a:r>
              <a:rPr lang="en-US" spc="-1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set</a:t>
            </a:r>
            <a:r>
              <a:rPr lang="en-US" spc="-1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up</a:t>
            </a:r>
            <a:r>
              <a:rPr lang="en-US" spc="-1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and</a:t>
            </a:r>
            <a:r>
              <a:rPr lang="en-US" spc="-1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connect</a:t>
            </a:r>
            <a:r>
              <a:rPr lang="en-US" spc="-1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with</a:t>
            </a:r>
            <a:r>
              <a:rPr lang="en-US" spc="-1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one</a:t>
            </a:r>
            <a:r>
              <a:rPr lang="en-US" spc="-1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1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another.</a:t>
            </a:r>
            <a:r>
              <a:rPr lang="en-US" spc="-21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1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Internet</a:t>
            </a:r>
            <a:r>
              <a:rPr lang="en-US" spc="-1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uses IP</a:t>
            </a:r>
            <a:r>
              <a:rPr lang="en-US" spc="-1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addressing</a:t>
            </a:r>
            <a:r>
              <a:rPr lang="en-US" spc="-9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</a:t>
            </a:r>
            <a:r>
              <a:rPr lang="en-US" spc="-9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provide</a:t>
            </a:r>
            <a:r>
              <a:rPr lang="en-US" spc="-9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connectivity</a:t>
            </a:r>
            <a:r>
              <a:rPr lang="en-US" spc="-1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</a:t>
            </a:r>
            <a:r>
              <a:rPr lang="en-US" spc="-9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millions</a:t>
            </a:r>
            <a:r>
              <a:rPr lang="en-US" spc="-9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</a:t>
            </a:r>
            <a:r>
              <a:rPr lang="en-US" spc="-9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networks</a:t>
            </a:r>
            <a:r>
              <a:rPr lang="en-US" spc="-9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around</a:t>
            </a:r>
            <a:r>
              <a:rPr lang="en-US" spc="-1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9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world.</a:t>
            </a:r>
            <a:endParaRPr lang="en-US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274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011" y="360130"/>
            <a:ext cx="9186729" cy="1504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5565" marR="203835" algn="just">
              <a:lnSpc>
                <a:spcPct val="102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pc="-45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</a:t>
            </a:r>
            <a:r>
              <a:rPr lang="en-US" spc="-16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15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make</a:t>
            </a:r>
            <a:r>
              <a:rPr lang="en-US" spc="-155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it</a:t>
            </a:r>
            <a:r>
              <a:rPr lang="en-US" spc="-155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easier</a:t>
            </a:r>
            <a:r>
              <a:rPr lang="en-US" spc="-155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</a:t>
            </a:r>
            <a:r>
              <a:rPr lang="en-US" spc="-16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manage</a:t>
            </a:r>
            <a:r>
              <a:rPr lang="en-US" spc="-155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55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</a:t>
            </a:r>
            <a:r>
              <a:rPr lang="en-US" spc="-155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and</a:t>
            </a:r>
            <a:r>
              <a:rPr lang="en-US" spc="-16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control</a:t>
            </a:r>
            <a:r>
              <a:rPr lang="en-US" spc="-155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55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flow</a:t>
            </a:r>
            <a:r>
              <a:rPr lang="en-US" spc="-155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</a:t>
            </a:r>
            <a:r>
              <a:rPr lang="en-US" spc="-155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15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packets,</a:t>
            </a:r>
            <a:r>
              <a:rPr lang="en-US" spc="-18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many</a:t>
            </a:r>
            <a:r>
              <a:rPr lang="en-US" spc="-155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organizations</a:t>
            </a:r>
            <a:r>
              <a:rPr lang="en-US" spc="-155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separate</a:t>
            </a:r>
            <a:r>
              <a:rPr lang="en-US" spc="-155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their network</a:t>
            </a:r>
            <a:r>
              <a:rPr lang="en-US" spc="-155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</a:t>
            </a:r>
            <a:r>
              <a:rPr lang="en-US" spc="-155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addressing</a:t>
            </a:r>
            <a:r>
              <a:rPr lang="en-US" spc="-15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into</a:t>
            </a:r>
            <a:r>
              <a:rPr lang="en-US" spc="-155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smaller</a:t>
            </a:r>
            <a:r>
              <a:rPr lang="en-US" spc="-155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parts</a:t>
            </a:r>
            <a:r>
              <a:rPr lang="en-US" spc="-15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known</a:t>
            </a:r>
            <a:r>
              <a:rPr lang="en-US" spc="-155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as</a:t>
            </a:r>
            <a:r>
              <a:rPr lang="en-US" spc="-155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subnets.</a:t>
            </a:r>
            <a:r>
              <a:rPr lang="en-US" spc="-25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Routers</a:t>
            </a:r>
            <a:r>
              <a:rPr lang="en-US" spc="-155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use</a:t>
            </a:r>
            <a:r>
              <a:rPr lang="en-US" spc="-15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55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</a:t>
            </a:r>
            <a:r>
              <a:rPr lang="en-US" spc="-15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or</a:t>
            </a:r>
            <a:r>
              <a:rPr lang="en-US" spc="-155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subnet</a:t>
            </a:r>
            <a:r>
              <a:rPr lang="en-US" spc="-155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portion</a:t>
            </a:r>
            <a:r>
              <a:rPr lang="en-US" spc="-15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 the</a:t>
            </a:r>
            <a:r>
              <a:rPr lang="en-US" spc="-5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IP</a:t>
            </a:r>
            <a:r>
              <a:rPr lang="en-US" spc="-5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addressing</a:t>
            </a:r>
            <a:r>
              <a:rPr lang="en-US" spc="-5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</a:t>
            </a:r>
            <a:r>
              <a:rPr lang="en-US" spc="-5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route</a:t>
            </a:r>
            <a:r>
              <a:rPr lang="en-US" spc="-45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traffic</a:t>
            </a:r>
            <a:r>
              <a:rPr lang="en-US" spc="-5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between</a:t>
            </a:r>
            <a:r>
              <a:rPr lang="en-US" spc="-5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different</a:t>
            </a:r>
            <a:r>
              <a:rPr lang="en-US" spc="-5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networks.</a:t>
            </a:r>
            <a:r>
              <a:rPr lang="en-US" spc="-8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Each</a:t>
            </a:r>
            <a:r>
              <a:rPr lang="en-US" spc="-5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router</a:t>
            </a:r>
            <a:r>
              <a:rPr lang="en-US" spc="-45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must</a:t>
            </a:r>
            <a:r>
              <a:rPr lang="en-US" spc="-5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be</a:t>
            </a:r>
            <a:r>
              <a:rPr lang="en-US" spc="-5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configured</a:t>
            </a:r>
            <a:r>
              <a:rPr lang="en-US" spc="-5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specifically</a:t>
            </a:r>
            <a:r>
              <a:rPr lang="en-US" spc="-45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for the</a:t>
            </a:r>
            <a:r>
              <a:rPr lang="en-US" spc="-75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networks</a:t>
            </a:r>
            <a:r>
              <a:rPr lang="en-US" spc="-7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or</a:t>
            </a:r>
            <a:r>
              <a:rPr lang="en-US" spc="-75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subnets</a:t>
            </a:r>
            <a:r>
              <a:rPr lang="en-US" spc="-7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that</a:t>
            </a:r>
            <a:r>
              <a:rPr lang="en-US" spc="-75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will</a:t>
            </a:r>
            <a:r>
              <a:rPr lang="en-US" spc="-7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be</a:t>
            </a:r>
            <a:r>
              <a:rPr lang="en-US" spc="-75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connected</a:t>
            </a:r>
            <a:r>
              <a:rPr lang="en-US" spc="-7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</a:t>
            </a:r>
            <a:r>
              <a:rPr lang="en-US" spc="-75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its</a:t>
            </a:r>
            <a:r>
              <a:rPr lang="en-US" spc="-7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interfaces.</a:t>
            </a:r>
            <a:endParaRPr lang="en-US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2011" y="2027553"/>
            <a:ext cx="9186729" cy="1499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5565" marR="88265" algn="just">
              <a:lnSpc>
                <a:spcPct val="102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Routers</a:t>
            </a:r>
            <a:r>
              <a:rPr lang="en-US" spc="-14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communicate</a:t>
            </a:r>
            <a:r>
              <a:rPr lang="en-US" spc="-14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with</a:t>
            </a:r>
            <a:r>
              <a:rPr lang="en-US" spc="-14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one</a:t>
            </a:r>
            <a:r>
              <a:rPr lang="en-US" spc="-14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another</a:t>
            </a:r>
            <a:r>
              <a:rPr lang="en-US" spc="-13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using</a:t>
            </a:r>
            <a:r>
              <a:rPr lang="en-US" spc="-14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routing</a:t>
            </a:r>
            <a:r>
              <a:rPr lang="en-US" spc="-14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protocols,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such</a:t>
            </a:r>
            <a:r>
              <a:rPr lang="en-US" spc="-14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as</a:t>
            </a:r>
            <a:r>
              <a:rPr lang="en-US" spc="-13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Routing</a:t>
            </a:r>
            <a:r>
              <a:rPr lang="en-US" spc="-14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Information</a:t>
            </a:r>
            <a:r>
              <a:rPr lang="en-US" spc="-14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Protocol</a:t>
            </a:r>
            <a:r>
              <a:rPr lang="en-US" spc="-14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(RIP) and</a:t>
            </a:r>
            <a:r>
              <a:rPr lang="en-US" spc="-1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Open</a:t>
            </a:r>
            <a:r>
              <a:rPr lang="en-US" spc="-1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version</a:t>
            </a:r>
            <a:r>
              <a:rPr lang="en-US" spc="-1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</a:t>
            </a:r>
            <a:r>
              <a:rPr lang="en-US" spc="-1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Shortest</a:t>
            </a:r>
            <a:r>
              <a:rPr lang="en-US" spc="-1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2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Path</a:t>
            </a:r>
            <a:r>
              <a:rPr lang="en-US" spc="-1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First</a:t>
            </a:r>
            <a:r>
              <a:rPr lang="en-US" spc="-1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(OSPF),</a:t>
            </a:r>
            <a:r>
              <a:rPr lang="en-US" spc="-19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</a:t>
            </a:r>
            <a:r>
              <a:rPr lang="en-US" spc="-1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learn</a:t>
            </a:r>
            <a:r>
              <a:rPr lang="en-US" spc="-1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</a:t>
            </a:r>
            <a:r>
              <a:rPr lang="en-US" spc="-1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other</a:t>
            </a:r>
            <a:r>
              <a:rPr lang="en-US" spc="-1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networks</a:t>
            </a:r>
            <a:r>
              <a:rPr lang="en-US" spc="-1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that</a:t>
            </a:r>
            <a:r>
              <a:rPr lang="en-US" spc="-1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are</a:t>
            </a:r>
            <a:r>
              <a:rPr lang="en-US" spc="-1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present</a:t>
            </a:r>
            <a:r>
              <a:rPr lang="en-US" spc="-1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and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</a:t>
            </a:r>
            <a:r>
              <a:rPr lang="en-US" spc="-1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calculate</a:t>
            </a:r>
            <a:r>
              <a:rPr lang="en-US" spc="-1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 best</a:t>
            </a:r>
            <a:r>
              <a:rPr lang="en-US" spc="-21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way</a:t>
            </a:r>
            <a:r>
              <a:rPr lang="en-US" spc="-21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</a:t>
            </a:r>
            <a:r>
              <a:rPr lang="en-US" spc="-20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reach</a:t>
            </a:r>
            <a:r>
              <a:rPr lang="en-US" spc="-21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each</a:t>
            </a:r>
            <a:r>
              <a:rPr lang="en-US" spc="-21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</a:t>
            </a:r>
            <a:r>
              <a:rPr lang="en-US" spc="-20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based</a:t>
            </a:r>
            <a:r>
              <a:rPr lang="en-US" spc="-21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on</a:t>
            </a:r>
            <a:r>
              <a:rPr lang="en-US" spc="-21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</a:t>
            </a:r>
            <a:r>
              <a:rPr lang="en-US" spc="-20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variety</a:t>
            </a:r>
            <a:r>
              <a:rPr lang="en-US" spc="-21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</a:t>
            </a:r>
            <a:r>
              <a:rPr lang="en-US" spc="-20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criteria</a:t>
            </a:r>
            <a:r>
              <a:rPr lang="en-US" spc="-21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(such</a:t>
            </a:r>
            <a:r>
              <a:rPr lang="en-US" spc="-21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as</a:t>
            </a:r>
            <a:r>
              <a:rPr lang="en-US" spc="-20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21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path</a:t>
            </a:r>
            <a:r>
              <a:rPr lang="en-US" spc="-21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with</a:t>
            </a:r>
            <a:r>
              <a:rPr lang="en-US" spc="-20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21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fewest</a:t>
            </a:r>
            <a:r>
              <a:rPr lang="en-US" spc="-20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routers).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75565" marR="0" algn="just">
              <a:spcBef>
                <a:spcPts val="1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Routers and other networked systems make these routing decisions at the network layer.</a:t>
            </a:r>
            <a:endParaRPr lang="en-US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2011" y="3642217"/>
            <a:ext cx="9186729" cy="2058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5565" marR="201930" algn="just">
              <a:lnSpc>
                <a:spcPct val="102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When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passing</a:t>
            </a:r>
            <a:r>
              <a:rPr lang="en-US" spc="-19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packets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between</a:t>
            </a:r>
            <a:r>
              <a:rPr lang="en-US" spc="-19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different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networks,</a:t>
            </a:r>
            <a:r>
              <a:rPr lang="en-US" spc="-21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it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may</a:t>
            </a:r>
            <a:r>
              <a:rPr lang="en-US" spc="-19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become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necessary</a:t>
            </a:r>
            <a:r>
              <a:rPr lang="en-US" spc="-19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adjust</a:t>
            </a:r>
            <a:r>
              <a:rPr lang="en-US" spc="-19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their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outbound</a:t>
            </a:r>
            <a:r>
              <a:rPr lang="en-US" spc="-19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size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 one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that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is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compatible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with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 data link</a:t>
            </a:r>
            <a:r>
              <a:rPr lang="en-US" spc="-160" dirty="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</a:t>
            </a:r>
            <a:r>
              <a:rPr lang="en-US" spc="-160" dirty="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protocol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that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is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being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used.</a:t>
            </a:r>
            <a:r>
              <a:rPr lang="en-US" spc="-20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1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accomplishes</a:t>
            </a:r>
            <a:r>
              <a:rPr lang="en-US" spc="-1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this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via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 process</a:t>
            </a:r>
            <a:r>
              <a:rPr lang="en-US" spc="-20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known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as</a:t>
            </a:r>
            <a:r>
              <a:rPr lang="en-US" spc="-20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fragmentation.</a:t>
            </a:r>
            <a:r>
              <a:rPr lang="en-US" spc="-23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router’s</a:t>
            </a:r>
            <a:r>
              <a:rPr lang="en-US" spc="-20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</a:t>
            </a:r>
            <a:r>
              <a:rPr lang="en-US" spc="-20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is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usually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responsible</a:t>
            </a:r>
            <a:r>
              <a:rPr lang="en-US" spc="-20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for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doing</a:t>
            </a:r>
            <a:r>
              <a:rPr lang="en-US" spc="-20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fragmentation. All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reassembly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fragmented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packets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happens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at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final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destination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system.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777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3285" y="403702"/>
            <a:ext cx="9109817" cy="3473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marR="120015" algn="just">
              <a:lnSpc>
                <a:spcPct val="102000"/>
              </a:lnSpc>
              <a:spcBef>
                <a:spcPts val="390"/>
              </a:spcBef>
              <a:spcAft>
                <a:spcPts val="0"/>
              </a:spcAft>
            </a:pPr>
            <a:r>
              <a:rPr lang="en-US" spc="-2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Two</a:t>
            </a:r>
            <a:r>
              <a:rPr lang="en-US" spc="-1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</a:t>
            </a:r>
            <a:r>
              <a:rPr lang="en-US" spc="-1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additional</a:t>
            </a:r>
            <a:r>
              <a:rPr lang="en-US" spc="-1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functions</a:t>
            </a:r>
            <a:r>
              <a:rPr lang="en-US" spc="-1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</a:t>
            </a:r>
            <a:r>
              <a:rPr lang="en-US" spc="-1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</a:t>
            </a:r>
            <a:r>
              <a:rPr lang="en-US" spc="-1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</a:t>
            </a:r>
            <a:r>
              <a:rPr lang="en-US" spc="-14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are</a:t>
            </a:r>
            <a:r>
              <a:rPr lang="en-US" spc="-1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diagnostics</a:t>
            </a:r>
            <a:r>
              <a:rPr lang="en-US" spc="-1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and</a:t>
            </a:r>
            <a:r>
              <a:rPr lang="en-US" spc="-1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reporting</a:t>
            </a:r>
            <a:r>
              <a:rPr lang="en-US" spc="-1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</a:t>
            </a:r>
            <a:r>
              <a:rPr lang="en-US" spc="-1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logical</a:t>
            </a:r>
            <a:r>
              <a:rPr lang="en-US" spc="-1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variations</a:t>
            </a:r>
            <a:r>
              <a:rPr lang="en-US" spc="-14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 normal</a:t>
            </a:r>
            <a:r>
              <a:rPr lang="en-US" spc="-2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</a:t>
            </a:r>
            <a:r>
              <a:rPr lang="en-US" spc="-2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operation.</a:t>
            </a:r>
            <a:r>
              <a:rPr lang="en-US" spc="-11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While</a:t>
            </a:r>
            <a:r>
              <a:rPr lang="en-US" spc="-2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2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</a:t>
            </a:r>
            <a:r>
              <a:rPr lang="en-US" spc="-2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</a:t>
            </a:r>
            <a:r>
              <a:rPr lang="en-US" spc="-2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diagnostics</a:t>
            </a:r>
            <a:r>
              <a:rPr lang="en-US" spc="-2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may</a:t>
            </a:r>
            <a:r>
              <a:rPr lang="en-US" spc="-2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be</a:t>
            </a:r>
            <a:r>
              <a:rPr lang="en-US" spc="-2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initiated</a:t>
            </a:r>
            <a:r>
              <a:rPr lang="en-US" spc="-2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by</a:t>
            </a:r>
            <a:r>
              <a:rPr lang="en-US" spc="-2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any</a:t>
            </a:r>
            <a:r>
              <a:rPr lang="en-US" spc="-2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networked</a:t>
            </a:r>
            <a:r>
              <a:rPr lang="en-US" spc="-2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system,</a:t>
            </a:r>
            <a:r>
              <a:rPr lang="en-US" spc="-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 system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discovering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variation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reports</a:t>
            </a:r>
            <a:r>
              <a:rPr lang="en-US" spc="-1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it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</a:t>
            </a:r>
            <a:r>
              <a:rPr lang="en-US" spc="-1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original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sender</a:t>
            </a:r>
            <a:r>
              <a:rPr lang="en-US" spc="-1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packet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that</a:t>
            </a:r>
            <a:r>
              <a:rPr lang="en-US" spc="-1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is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found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</a:t>
            </a:r>
            <a:r>
              <a:rPr lang="en-US" spc="-1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be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outside</a:t>
            </a:r>
            <a:r>
              <a:rPr lang="en-US" spc="-1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normal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</a:t>
            </a:r>
            <a:r>
              <a:rPr lang="en-US" spc="-8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operation.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algn="just"/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 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76200" marR="87630" algn="just">
              <a:lnSpc>
                <a:spcPct val="102000"/>
              </a:lnSpc>
              <a:spcBef>
                <a:spcPts val="5"/>
              </a:spcBef>
              <a:spcAft>
                <a:spcPts val="0"/>
              </a:spcAft>
            </a:pPr>
            <a:r>
              <a:rPr lang="en-US" spc="-1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variation</a:t>
            </a:r>
            <a:r>
              <a:rPr lang="en-US" spc="-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reporting</a:t>
            </a:r>
            <a:r>
              <a:rPr lang="en-US" spc="-4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exception</a:t>
            </a:r>
            <a:r>
              <a:rPr lang="en-US" spc="-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is</a:t>
            </a:r>
            <a:r>
              <a:rPr lang="en-US" spc="-4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content</a:t>
            </a:r>
            <a:r>
              <a:rPr lang="en-US" spc="-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validation</a:t>
            </a:r>
            <a:r>
              <a:rPr lang="en-US" spc="-4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calculations.</a:t>
            </a:r>
            <a:r>
              <a:rPr lang="en-US" spc="-8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If</a:t>
            </a:r>
            <a:r>
              <a:rPr lang="en-US" spc="-4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calculation</a:t>
            </a:r>
            <a:r>
              <a:rPr lang="en-US" spc="-4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done</a:t>
            </a:r>
            <a:r>
              <a:rPr lang="en-US" spc="-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by</a:t>
            </a:r>
            <a:r>
              <a:rPr lang="en-US" spc="-4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receiving</a:t>
            </a:r>
            <a:r>
              <a:rPr lang="en-US" spc="-4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system</a:t>
            </a:r>
            <a:r>
              <a:rPr lang="en-US" spc="-165" dirty="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does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not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match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value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sent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by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originating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system,</a:t>
            </a:r>
            <a:r>
              <a:rPr lang="en-US" spc="-18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receiver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discards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related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packet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with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no report</a:t>
            </a:r>
            <a:r>
              <a:rPr lang="en-US" spc="-8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</a:t>
            </a:r>
            <a:r>
              <a:rPr lang="en-US" spc="-8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8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1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sender.</a:t>
            </a:r>
            <a:r>
              <a:rPr lang="en-US" spc="-11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Retransmission</a:t>
            </a:r>
            <a:r>
              <a:rPr lang="en-US" spc="-8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is</a:t>
            </a:r>
            <a:r>
              <a:rPr lang="en-US" spc="-8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left</a:t>
            </a:r>
            <a:r>
              <a:rPr lang="en-US" spc="-8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</a:t>
            </a:r>
            <a:r>
              <a:rPr lang="en-US" spc="-8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</a:t>
            </a:r>
            <a:r>
              <a:rPr lang="en-US" spc="-8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higher</a:t>
            </a:r>
            <a:r>
              <a:rPr lang="en-US" spc="-8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layer’s</a:t>
            </a:r>
            <a:r>
              <a:rPr lang="en-US" spc="-8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protocol.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algn="just">
              <a:spcBef>
                <a:spcPts val="55"/>
              </a:spcBef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 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Some</a:t>
            </a:r>
            <a:r>
              <a:rPr lang="en-US" spc="-17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basic</a:t>
            </a:r>
            <a:r>
              <a:rPr lang="en-US" spc="-1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security</a:t>
            </a:r>
            <a:r>
              <a:rPr lang="en-US" spc="-1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functionality</a:t>
            </a:r>
            <a:r>
              <a:rPr lang="en-US" spc="-1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can</a:t>
            </a:r>
            <a:r>
              <a:rPr lang="en-US" spc="-1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also</a:t>
            </a:r>
            <a:r>
              <a:rPr lang="en-US" spc="-1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be</a:t>
            </a:r>
            <a:r>
              <a:rPr lang="en-US" spc="-1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set</a:t>
            </a:r>
            <a:r>
              <a:rPr lang="en-US" spc="-1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up</a:t>
            </a:r>
            <a:r>
              <a:rPr lang="en-US" spc="-1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by</a:t>
            </a:r>
            <a:r>
              <a:rPr lang="en-US" spc="-1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filtering</a:t>
            </a:r>
            <a:r>
              <a:rPr lang="en-US" spc="-1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traffic</a:t>
            </a:r>
            <a:r>
              <a:rPr lang="en-US" spc="-1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using</a:t>
            </a:r>
            <a:r>
              <a:rPr lang="en-US" spc="-1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pc="-165" dirty="0" smtClean="0">
                <a:latin typeface="Calibri" panose="020F0502020204030204" pitchFamily="34" charset="0"/>
                <a:ea typeface="Calibri" panose="020F0502020204030204" pitchFamily="34" charset="0"/>
              </a:rPr>
              <a:t>network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layer</a:t>
            </a:r>
            <a:r>
              <a:rPr lang="en-US" spc="-17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addressing</a:t>
            </a:r>
            <a:r>
              <a:rPr lang="en-US" spc="-165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on</a:t>
            </a:r>
            <a:r>
              <a:rPr lang="en-US" spc="-1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routers</a:t>
            </a:r>
            <a:r>
              <a:rPr lang="en-US" spc="-1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or other similar</a:t>
            </a:r>
            <a:r>
              <a:rPr lang="en-US" spc="-8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devices.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913" y="4094548"/>
            <a:ext cx="2821646" cy="688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6176" tIns="133308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Layer 4 – The Transport Layer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Georgia" panose="02040502050405020303" pitchFamily="18" charset="0"/>
              <a:cs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761913" y="5034962"/>
            <a:ext cx="6693865" cy="1028700"/>
            <a:chOff x="2588" y="166"/>
            <a:chExt cx="7200" cy="1620"/>
          </a:xfrm>
        </p:grpSpPr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7" y="165"/>
              <a:ext cx="7200" cy="1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7" y="165"/>
              <a:ext cx="7200" cy="1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6913" y="433574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165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9103" y="472000"/>
            <a:ext cx="9152546" cy="4841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5565" marR="78740" algn="just">
              <a:lnSpc>
                <a:spcPct val="102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pc="-210" dirty="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transport</a:t>
            </a:r>
            <a:r>
              <a:rPr lang="en-US" spc="-19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9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OSI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model,</a:t>
            </a:r>
            <a:r>
              <a:rPr lang="en-US" spc="-21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offers</a:t>
            </a:r>
            <a:r>
              <a:rPr lang="en-US" spc="-19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end-to-end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communication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between</a:t>
            </a:r>
            <a:r>
              <a:rPr lang="en-US" spc="-19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end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devices</a:t>
            </a:r>
            <a:r>
              <a:rPr lang="en-US" spc="-19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through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 network. Depending on the application, the transport layer either offers reliable, connection-oriented or connectionless, best-effort</a:t>
            </a:r>
            <a:r>
              <a:rPr lang="en-US" spc="-14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communications.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algn="just">
              <a:spcBef>
                <a:spcPts val="55"/>
              </a:spcBef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 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75565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Some of the functions offered by the transport layer include: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5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03860" algn="l"/>
              </a:tabLst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Application</a:t>
            </a:r>
            <a:r>
              <a:rPr lang="en-US" spc="-4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identification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0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2115" algn="l"/>
              </a:tabLst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Client-side entity</a:t>
            </a:r>
            <a:r>
              <a:rPr lang="en-US" spc="-4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identification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5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2115" algn="l"/>
              </a:tabLst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Confirmation</a:t>
            </a:r>
            <a:r>
              <a:rPr lang="en-US" spc="-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that</a:t>
            </a:r>
            <a:r>
              <a:rPr lang="en-US" spc="-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entire</a:t>
            </a:r>
            <a:r>
              <a:rPr lang="en-US" spc="-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message</a:t>
            </a:r>
            <a:r>
              <a:rPr lang="en-US" spc="-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arrived</a:t>
            </a:r>
            <a:r>
              <a:rPr lang="en-US" spc="-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intact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0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2115" algn="l"/>
              </a:tabLst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Segmentation</a:t>
            </a:r>
            <a:r>
              <a:rPr lang="en-US" spc="-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</a:t>
            </a:r>
            <a:r>
              <a:rPr lang="en-US" spc="-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data</a:t>
            </a:r>
            <a:r>
              <a:rPr lang="en-US" spc="-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for</a:t>
            </a:r>
            <a:r>
              <a:rPr lang="en-US" spc="-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</a:t>
            </a:r>
            <a:r>
              <a:rPr lang="en-US" spc="-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transport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5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2115" algn="l"/>
              </a:tabLst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Control</a:t>
            </a:r>
            <a:r>
              <a:rPr lang="en-US" spc="-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</a:t>
            </a:r>
            <a:r>
              <a:rPr lang="en-US" spc="-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data</a:t>
            </a:r>
            <a:r>
              <a:rPr lang="en-US" spc="-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flow</a:t>
            </a:r>
            <a:r>
              <a:rPr lang="en-US" spc="-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</a:t>
            </a:r>
            <a:r>
              <a:rPr lang="en-US" spc="-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prevent</a:t>
            </a:r>
            <a:r>
              <a:rPr lang="en-US" spc="-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memory</a:t>
            </a:r>
            <a:r>
              <a:rPr lang="en-US" spc="-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over runs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0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2115" algn="l"/>
              </a:tabLst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Establishment</a:t>
            </a:r>
            <a:r>
              <a:rPr lang="en-US" spc="-7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and</a:t>
            </a:r>
            <a:r>
              <a:rPr lang="en-US" spc="-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maintenance</a:t>
            </a:r>
            <a:r>
              <a:rPr lang="en-US" spc="-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</a:t>
            </a:r>
            <a:r>
              <a:rPr lang="en-US" spc="-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both</a:t>
            </a:r>
            <a:r>
              <a:rPr lang="en-US" spc="-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ends</a:t>
            </a:r>
            <a:r>
              <a:rPr lang="en-US" spc="-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</a:t>
            </a:r>
            <a:r>
              <a:rPr lang="en-US" spc="-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virtual</a:t>
            </a:r>
            <a:r>
              <a:rPr lang="en-US" spc="-7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circuits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5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03860" algn="l"/>
              </a:tabLst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Transmission-error</a:t>
            </a:r>
            <a:r>
              <a:rPr lang="en-US" spc="-4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detection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0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2115" algn="l"/>
              </a:tabLst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Realignment</a:t>
            </a:r>
            <a:r>
              <a:rPr lang="en-US" spc="-9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</a:t>
            </a:r>
            <a:r>
              <a:rPr lang="en-US" spc="-9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segmented</a:t>
            </a:r>
            <a:r>
              <a:rPr lang="en-US" spc="-9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data</a:t>
            </a:r>
            <a:r>
              <a:rPr lang="en-US" spc="-9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</a:t>
            </a:r>
            <a:r>
              <a:rPr lang="en-US" spc="-8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9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correct</a:t>
            </a:r>
            <a:r>
              <a:rPr lang="en-US" spc="-9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order</a:t>
            </a:r>
            <a:r>
              <a:rPr lang="en-US" spc="-9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on</a:t>
            </a:r>
            <a:r>
              <a:rPr lang="en-US" spc="-9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8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receiving</a:t>
            </a:r>
            <a:r>
              <a:rPr lang="en-US" spc="-9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side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5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2115" algn="l"/>
              </a:tabLst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Multiplexing</a:t>
            </a:r>
            <a:r>
              <a:rPr lang="en-US" spc="-7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or</a:t>
            </a:r>
            <a:r>
              <a:rPr lang="en-US" spc="-7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sharing</a:t>
            </a:r>
            <a:r>
              <a:rPr lang="en-US" spc="-7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</a:t>
            </a:r>
            <a:r>
              <a:rPr lang="en-US" spc="-7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multiple</a:t>
            </a:r>
            <a:r>
              <a:rPr lang="en-US" spc="-7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sessions</a:t>
            </a:r>
            <a:r>
              <a:rPr lang="en-US" spc="-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over</a:t>
            </a:r>
            <a:r>
              <a:rPr lang="en-US" spc="-7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</a:t>
            </a:r>
            <a:r>
              <a:rPr lang="en-US" spc="-7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single</a:t>
            </a:r>
            <a:r>
              <a:rPr lang="en-US" spc="-7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physical</a:t>
            </a:r>
            <a:r>
              <a:rPr lang="en-US" spc="-7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link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algn="just">
              <a:spcBef>
                <a:spcPts val="25"/>
              </a:spcBef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 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75565" marR="329565" algn="just">
              <a:lnSpc>
                <a:spcPct val="102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pc="-1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4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most</a:t>
            </a:r>
            <a:r>
              <a:rPr lang="en-US" spc="-3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common</a:t>
            </a:r>
            <a:r>
              <a:rPr lang="en-US" spc="-3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transport</a:t>
            </a:r>
            <a:r>
              <a:rPr lang="en-US" spc="-3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</a:t>
            </a:r>
            <a:r>
              <a:rPr lang="en-US" spc="-3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protocols</a:t>
            </a:r>
            <a:r>
              <a:rPr lang="en-US" spc="-4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are</a:t>
            </a:r>
            <a:r>
              <a:rPr lang="en-US" spc="-3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3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connection-oriented</a:t>
            </a:r>
            <a:r>
              <a:rPr lang="en-US" spc="-8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TCP</a:t>
            </a:r>
            <a:r>
              <a:rPr lang="en-US" spc="-9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Transmission</a:t>
            </a:r>
            <a:r>
              <a:rPr lang="en-US" spc="-3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Control</a:t>
            </a:r>
            <a:r>
              <a:rPr lang="en-US" spc="-3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Protocol (TCP)</a:t>
            </a:r>
            <a:r>
              <a:rPr lang="en-US" spc="-7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and</a:t>
            </a:r>
            <a:r>
              <a:rPr lang="en-US" spc="-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7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connectionless</a:t>
            </a:r>
            <a:r>
              <a:rPr lang="en-US" spc="-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UDP</a:t>
            </a:r>
            <a:r>
              <a:rPr lang="en-US" spc="-7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User</a:t>
            </a:r>
            <a:r>
              <a:rPr lang="en-US" spc="-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Datagram</a:t>
            </a:r>
            <a:r>
              <a:rPr lang="en-US" spc="-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Protocol</a:t>
            </a:r>
            <a:r>
              <a:rPr lang="en-US" spc="-7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(UDP).</a:t>
            </a:r>
            <a:endParaRPr lang="en-US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571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341768"/>
            <a:ext cx="2622681" cy="594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6176" tIns="39675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Layer 5 – The Session Layer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Georgia" panose="02040502050405020303" pitchFamily="18" charset="0"/>
              <a:cs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7" name="image1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223" y="726346"/>
            <a:ext cx="6089558" cy="298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87057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7289" y="3551967"/>
            <a:ext cx="9981487" cy="3161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5565" marR="243840" algn="just">
              <a:lnSpc>
                <a:spcPct val="102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pc="-200" dirty="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8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session</a:t>
            </a:r>
            <a:r>
              <a:rPr lang="en-US" spc="-18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2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layer,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provides</a:t>
            </a:r>
            <a:r>
              <a:rPr lang="en-US" spc="-18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various</a:t>
            </a:r>
            <a:r>
              <a:rPr lang="en-US" spc="-18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services,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including</a:t>
            </a:r>
            <a:r>
              <a:rPr lang="en-US" spc="-18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tracking</a:t>
            </a:r>
            <a:r>
              <a:rPr lang="en-US" spc="-18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8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number</a:t>
            </a:r>
            <a:r>
              <a:rPr lang="en-US" spc="-18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</a:t>
            </a:r>
            <a:r>
              <a:rPr lang="en-US" spc="-18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bytes</a:t>
            </a:r>
            <a:r>
              <a:rPr lang="en-US" spc="-18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that</a:t>
            </a:r>
            <a:r>
              <a:rPr lang="en-US" spc="-18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each</a:t>
            </a:r>
            <a:r>
              <a:rPr lang="en-US" spc="-18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end</a:t>
            </a:r>
            <a:r>
              <a:rPr lang="en-US" spc="-18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 the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session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has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acknowledged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receiving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from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other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end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session.</a:t>
            </a:r>
            <a:r>
              <a:rPr lang="en-US" spc="-21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1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This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session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allows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applications</a:t>
            </a:r>
            <a:r>
              <a:rPr lang="en-US" spc="-165" dirty="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functioning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on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devices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establish,</a:t>
            </a:r>
            <a:r>
              <a:rPr lang="en-US" spc="-18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manage,</a:t>
            </a:r>
            <a:r>
              <a:rPr lang="en-US" spc="-18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and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terminate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dialog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through</a:t>
            </a:r>
            <a:r>
              <a:rPr lang="en-US" spc="-1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network.</a:t>
            </a:r>
            <a:r>
              <a:rPr lang="en-US" spc="-18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Session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 functionality</a:t>
            </a:r>
            <a:r>
              <a:rPr lang="en-US" spc="-4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includes: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20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03860" algn="l"/>
              </a:tabLst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Virtual connection between application</a:t>
            </a:r>
            <a:r>
              <a:rPr lang="en-US" spc="-23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entities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0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2115" algn="l"/>
              </a:tabLst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Synchronization of data</a:t>
            </a:r>
            <a:r>
              <a:rPr lang="en-US" spc="-12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flow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5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2115" algn="l"/>
              </a:tabLst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Creation of dialog</a:t>
            </a:r>
            <a:r>
              <a:rPr lang="en-US" spc="-11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units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0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2115" algn="l"/>
              </a:tabLst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Connection parameter</a:t>
            </a:r>
            <a:r>
              <a:rPr lang="en-US" spc="-9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negotiations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5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2115" algn="l"/>
              </a:tabLst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Partitioning</a:t>
            </a:r>
            <a:r>
              <a:rPr lang="en-US" spc="-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</a:t>
            </a:r>
            <a:r>
              <a:rPr lang="en-US" spc="-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services</a:t>
            </a:r>
            <a:r>
              <a:rPr lang="en-US" spc="-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into</a:t>
            </a:r>
            <a:r>
              <a:rPr lang="en-US" spc="-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functional</a:t>
            </a:r>
            <a:r>
              <a:rPr lang="en-US" spc="-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groups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0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03860" algn="l"/>
              </a:tabLst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Acknowledgements</a:t>
            </a:r>
            <a:r>
              <a:rPr lang="en-US" spc="-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</a:t>
            </a:r>
            <a:r>
              <a:rPr lang="en-US" spc="-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data</a:t>
            </a:r>
            <a:r>
              <a:rPr lang="en-US" spc="-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received</a:t>
            </a:r>
            <a:r>
              <a:rPr lang="en-US" spc="-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during</a:t>
            </a:r>
            <a:r>
              <a:rPr lang="en-US" spc="-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</a:t>
            </a:r>
            <a:r>
              <a:rPr lang="en-US" spc="-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session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5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2115" algn="l"/>
              </a:tabLst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Retransmission</a:t>
            </a:r>
            <a:r>
              <a:rPr lang="en-US" spc="-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</a:t>
            </a:r>
            <a:r>
              <a:rPr lang="en-US" spc="-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data</a:t>
            </a:r>
            <a:r>
              <a:rPr lang="en-US" spc="-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if</a:t>
            </a:r>
            <a:r>
              <a:rPr lang="en-US" spc="-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it</a:t>
            </a:r>
            <a:r>
              <a:rPr lang="en-US" spc="-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is</a:t>
            </a:r>
            <a:r>
              <a:rPr lang="en-US" spc="-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not</a:t>
            </a:r>
            <a:r>
              <a:rPr lang="en-US" spc="-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received</a:t>
            </a:r>
            <a:r>
              <a:rPr lang="en-US" spc="-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by</a:t>
            </a:r>
            <a:r>
              <a:rPr lang="en-US" spc="-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</a:t>
            </a:r>
            <a:r>
              <a:rPr lang="en-US" spc="-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device</a:t>
            </a:r>
            <a:endParaRPr lang="en-US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207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82011" y="-215354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6176" tIns="136482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Layer 6 – The Presentation Layer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Georgia" panose="02040502050405020303" pitchFamily="18" charset="0"/>
              <a:cs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2011" y="-16963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</a:b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0795" y="96338"/>
            <a:ext cx="3117560" cy="69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6176" tIns="136482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Layer 6 – The Presentation Layer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Georgia" panose="02040502050405020303" pitchFamily="18" charset="0"/>
              <a:cs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908232" y="702693"/>
            <a:ext cx="8099577" cy="2321560"/>
            <a:chOff x="2418" y="253"/>
            <a:chExt cx="7200" cy="3656"/>
          </a:xfrm>
        </p:grpSpPr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7" y="252"/>
              <a:ext cx="7200" cy="3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7" y="252"/>
              <a:ext cx="7200" cy="3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16536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</a:b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444" y="3515558"/>
            <a:ext cx="9539955" cy="2319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marR="168910" algn="just">
              <a:lnSpc>
                <a:spcPct val="102000"/>
              </a:lnSpc>
              <a:spcBef>
                <a:spcPts val="390"/>
              </a:spcBef>
              <a:spcAft>
                <a:spcPts val="0"/>
              </a:spcAft>
            </a:pPr>
            <a:r>
              <a:rPr lang="en-US" spc="-180" dirty="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presentation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2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layer,</a:t>
            </a:r>
            <a:r>
              <a:rPr lang="en-US" spc="-18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is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responsible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for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how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application</a:t>
            </a:r>
            <a:r>
              <a:rPr lang="en-US" spc="-17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formats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data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be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sent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out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onto</a:t>
            </a:r>
            <a:r>
              <a:rPr lang="en-US" spc="-16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 network.</a:t>
            </a:r>
            <a:r>
              <a:rPr lang="en-US" spc="-18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1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1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presentation</a:t>
            </a:r>
            <a:r>
              <a:rPr lang="en-US" spc="-11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</a:t>
            </a:r>
            <a:r>
              <a:rPr lang="en-US" spc="-12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basically</a:t>
            </a:r>
            <a:r>
              <a:rPr lang="en-US" spc="-11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allows</a:t>
            </a:r>
            <a:r>
              <a:rPr lang="en-US" spc="-11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</a:t>
            </a:r>
            <a:r>
              <a:rPr lang="en-US" spc="-12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application</a:t>
            </a:r>
            <a:r>
              <a:rPr lang="en-US" spc="-11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</a:t>
            </a:r>
            <a:r>
              <a:rPr lang="en-US" spc="-11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read</a:t>
            </a:r>
            <a:r>
              <a:rPr lang="en-US" spc="-12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(or</a:t>
            </a:r>
            <a:r>
              <a:rPr lang="en-US" spc="-11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understand)</a:t>
            </a:r>
            <a:r>
              <a:rPr lang="en-US" spc="-12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1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message.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76200" marR="0" algn="just">
              <a:spcBef>
                <a:spcPts val="1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Examples of presentation layer functionality include: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0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2115" algn="l"/>
              </a:tabLst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Encryption</a:t>
            </a:r>
            <a:r>
              <a:rPr lang="en-US" spc="-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and</a:t>
            </a:r>
            <a:r>
              <a:rPr lang="en-US" spc="-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decryption</a:t>
            </a:r>
            <a:r>
              <a:rPr lang="en-US" spc="-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</a:t>
            </a:r>
            <a:r>
              <a:rPr lang="en-US" spc="-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</a:t>
            </a:r>
            <a:r>
              <a:rPr lang="en-US" spc="-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message</a:t>
            </a:r>
            <a:r>
              <a:rPr lang="en-US" spc="-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for</a:t>
            </a:r>
            <a:r>
              <a:rPr lang="en-US" spc="-6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security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5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2115" algn="l"/>
              </a:tabLst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Compression</a:t>
            </a:r>
            <a:r>
              <a:rPr lang="en-US" spc="-8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and</a:t>
            </a:r>
            <a:r>
              <a:rPr lang="en-US" spc="-7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expansion</a:t>
            </a:r>
            <a:r>
              <a:rPr lang="en-US" spc="-8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</a:t>
            </a:r>
            <a:r>
              <a:rPr lang="en-US" spc="-7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</a:t>
            </a:r>
            <a:r>
              <a:rPr lang="en-US" spc="-8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message</a:t>
            </a:r>
            <a:r>
              <a:rPr lang="en-US" spc="-7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so</a:t>
            </a:r>
            <a:r>
              <a:rPr lang="en-US" spc="-8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that</a:t>
            </a:r>
            <a:r>
              <a:rPr lang="en-US" spc="-7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it</a:t>
            </a:r>
            <a:r>
              <a:rPr lang="en-US" spc="-8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travels</a:t>
            </a:r>
            <a:r>
              <a:rPr lang="en-US" spc="-7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efficiently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5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2115" algn="l"/>
              </a:tabLst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Graphics</a:t>
            </a:r>
            <a:r>
              <a:rPr lang="en-US" spc="-4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formatting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0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2115" algn="l"/>
              </a:tabLst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Content</a:t>
            </a:r>
            <a:r>
              <a:rPr lang="en-US" spc="-4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translation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5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2115" algn="l"/>
              </a:tabLst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System-specific</a:t>
            </a:r>
            <a:r>
              <a:rPr lang="en-US" spc="-4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translation</a:t>
            </a:r>
            <a:endParaRPr lang="en-US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457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6176" tIns="136482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07347" y="744065"/>
            <a:ext cx="8099577" cy="1868170"/>
            <a:chOff x="2325" y="745"/>
            <a:chExt cx="7200" cy="2942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5" y="745"/>
              <a:ext cx="7200" cy="2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5" y="745"/>
              <a:ext cx="7200" cy="2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8186" y="-19853"/>
            <a:ext cx="309347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Georgia" panose="02040502050405020303" pitchFamily="18" charset="0"/>
                <a:cs typeface="Georgia" panose="02040502050405020303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Layer 7 – The Application Layer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Georgia" panose="02040502050405020303" pitchFamily="18" charset="0"/>
              <a:cs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7346" y="3255610"/>
            <a:ext cx="9397229" cy="2601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marR="125095" algn="just">
              <a:lnSpc>
                <a:spcPct val="102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pc="-170" dirty="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application</a:t>
            </a:r>
            <a:r>
              <a:rPr lang="en-US" spc="-1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2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layer,</a:t>
            </a:r>
            <a:r>
              <a:rPr lang="en-US" spc="-17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provides</a:t>
            </a:r>
            <a:r>
              <a:rPr lang="en-US" spc="-1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</a:t>
            </a:r>
            <a:r>
              <a:rPr lang="en-US" spc="-1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interface</a:t>
            </a:r>
            <a:r>
              <a:rPr lang="en-US" spc="-1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for</a:t>
            </a:r>
            <a:r>
              <a:rPr lang="en-US" spc="-1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end</a:t>
            </a:r>
            <a:r>
              <a:rPr lang="en-US" spc="-1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user</a:t>
            </a:r>
            <a:r>
              <a:rPr lang="en-US" spc="-1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operating</a:t>
            </a:r>
            <a:r>
              <a:rPr lang="en-US" spc="-1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</a:t>
            </a:r>
            <a:r>
              <a:rPr lang="en-US" spc="-1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device</a:t>
            </a:r>
            <a:r>
              <a:rPr lang="en-US" spc="-1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connected</a:t>
            </a:r>
            <a:r>
              <a:rPr lang="en-US" spc="-1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</a:t>
            </a:r>
            <a:r>
              <a:rPr lang="en-US" spc="-1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</a:t>
            </a:r>
            <a:r>
              <a:rPr lang="en-US" spc="-1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net- work.</a:t>
            </a:r>
            <a:r>
              <a:rPr lang="en-US" spc="-20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1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This</a:t>
            </a:r>
            <a:r>
              <a:rPr lang="en-US" spc="-1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</a:t>
            </a:r>
            <a:r>
              <a:rPr lang="en-US" spc="-1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is</a:t>
            </a:r>
            <a:r>
              <a:rPr lang="en-US" spc="-1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what</a:t>
            </a:r>
            <a:r>
              <a:rPr lang="en-US" spc="-1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user</a:t>
            </a:r>
            <a:r>
              <a:rPr lang="en-US" spc="-1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sees,</a:t>
            </a:r>
            <a:r>
              <a:rPr lang="en-US" spc="-17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</a:t>
            </a:r>
            <a:r>
              <a:rPr lang="en-US" spc="-1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terms</a:t>
            </a:r>
            <a:r>
              <a:rPr lang="en-US" spc="-1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</a:t>
            </a:r>
            <a:r>
              <a:rPr lang="en-US" spc="-1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loading</a:t>
            </a:r>
            <a:r>
              <a:rPr lang="en-US" spc="-1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</a:t>
            </a:r>
            <a:r>
              <a:rPr lang="en-US" spc="-1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application</a:t>
            </a:r>
            <a:r>
              <a:rPr lang="en-US" spc="-1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(such</a:t>
            </a:r>
            <a:r>
              <a:rPr lang="en-US" spc="-1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as</a:t>
            </a:r>
            <a:r>
              <a:rPr lang="en-US" spc="-18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Web</a:t>
            </a:r>
            <a:r>
              <a:rPr lang="en-US" spc="-1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browser</a:t>
            </a:r>
            <a:r>
              <a:rPr lang="en-US" spc="-15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or</a:t>
            </a:r>
            <a:r>
              <a:rPr lang="en-US" spc="-1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e-mail);</a:t>
            </a:r>
            <a:r>
              <a:rPr lang="en-US" spc="-17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that </a:t>
            </a:r>
            <a:r>
              <a:rPr lang="en-US" spc="-1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is,</a:t>
            </a:r>
            <a:r>
              <a:rPr lang="en-US" spc="-13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this</a:t>
            </a:r>
            <a:r>
              <a:rPr lang="en-US" spc="-10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application</a:t>
            </a:r>
            <a:r>
              <a:rPr lang="en-US" spc="-1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</a:t>
            </a:r>
            <a:r>
              <a:rPr lang="en-US" spc="-1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is</a:t>
            </a:r>
            <a:r>
              <a:rPr lang="en-US" spc="-1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data</a:t>
            </a:r>
            <a:r>
              <a:rPr lang="en-US" spc="-1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user</a:t>
            </a:r>
            <a:r>
              <a:rPr lang="en-US" spc="-1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views</a:t>
            </a:r>
            <a:r>
              <a:rPr lang="en-US" spc="-1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while</a:t>
            </a:r>
            <a:r>
              <a:rPr lang="en-US" spc="-1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using</a:t>
            </a:r>
            <a:r>
              <a:rPr lang="en-US" spc="-1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these</a:t>
            </a:r>
            <a:r>
              <a:rPr lang="en-US" spc="-1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applications.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76200" marR="0" algn="just">
              <a:spcBef>
                <a:spcPts val="15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Examples of application layer functionality include: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5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2115" algn="l"/>
              </a:tabLst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Support for file</a:t>
            </a:r>
            <a:r>
              <a:rPr lang="en-US" spc="-5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transfers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0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03860" algn="l"/>
              </a:tabLst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Ability to print on a</a:t>
            </a:r>
            <a:r>
              <a:rPr lang="en-US" spc="-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5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2115" algn="l"/>
              </a:tabLst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Electronic</a:t>
            </a:r>
            <a:r>
              <a:rPr lang="en-US" spc="-4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mail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0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2115" algn="l"/>
              </a:tabLst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Electronic</a:t>
            </a:r>
            <a:r>
              <a:rPr lang="en-US" spc="-4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messaging</a:t>
            </a:r>
            <a:endParaRPr lang="en-US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5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2115" algn="l"/>
              </a:tabLst>
            </a:pP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Browsing</a:t>
            </a:r>
            <a:r>
              <a:rPr lang="en-US" spc="-4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9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World</a:t>
            </a:r>
            <a:r>
              <a:rPr lang="en-US" spc="-1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Wide</a:t>
            </a:r>
            <a:r>
              <a:rPr lang="en-US" spc="-95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Web</a:t>
            </a:r>
            <a:endParaRPr lang="en-US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79629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</TotalTime>
  <Words>715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Georgia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Shekhar Verma</dc:creator>
  <cp:lastModifiedBy>Shekhar Verma</cp:lastModifiedBy>
  <cp:revision>10</cp:revision>
  <dcterms:created xsi:type="dcterms:W3CDTF">2021-11-14T05:18:52Z</dcterms:created>
  <dcterms:modified xsi:type="dcterms:W3CDTF">2021-11-14T06:12:35Z</dcterms:modified>
</cp:coreProperties>
</file>