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12/7/2021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a:latin typeface="Verdana" panose="020B0604030504040204" pitchFamily="34" charset="0"/>
                <a:ea typeface="Verdana" panose="020B0604030504040204" pitchFamily="34" charset="0"/>
                <a:cs typeface="Verdana" panose="020B0604030504040204" pitchFamily="34" charset="0"/>
              </a:rPr>
              <a:t>Transmission Media</a:t>
            </a:r>
            <a:endParaRPr lang="en-US" dirty="0"/>
          </a:p>
        </p:txBody>
      </p:sp>
      <p:sp>
        <p:nvSpPr>
          <p:cNvPr id="3" name="Subtitle 2"/>
          <p:cNvSpPr>
            <a:spLocks noGrp="1"/>
          </p:cNvSpPr>
          <p:nvPr>
            <p:ph type="subTitle" idx="1"/>
          </p:nvPr>
        </p:nvSpPr>
        <p:spPr/>
        <p:txBody>
          <a:bodyPr/>
          <a:lstStyle/>
          <a:p>
            <a:pPr algn="ctr"/>
            <a:r>
              <a:rPr lang="en-US" dirty="0" smtClean="0">
                <a:solidFill>
                  <a:srgbClr val="FF0000"/>
                </a:solidFill>
              </a:rPr>
              <a:t>Unit2</a:t>
            </a:r>
            <a:endParaRPr lang="en-US" dirty="0">
              <a:solidFill>
                <a:srgbClr val="FF0000"/>
              </a:solidFill>
            </a:endParaRPr>
          </a:p>
        </p:txBody>
      </p:sp>
    </p:spTree>
    <p:extLst>
      <p:ext uri="{BB962C8B-B14F-4D97-AF65-F5344CB8AC3E}">
        <p14:creationId xmlns:p14="http://schemas.microsoft.com/office/powerpoint/2010/main" val="3199218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650" y="522889"/>
            <a:ext cx="9032904" cy="1723549"/>
          </a:xfrm>
          <a:prstGeom prst="rect">
            <a:avLst/>
          </a:prstGeom>
        </p:spPr>
        <p:txBody>
          <a:bodyPr wrap="square">
            <a:spAutoFit/>
          </a:bodyPr>
          <a:lstStyle/>
          <a:p>
            <a:r>
              <a:rPr lang="en-US" sz="2800" b="1" dirty="0">
                <a:latin typeface="Verdana" panose="020B0604030504040204" pitchFamily="34" charset="0"/>
                <a:ea typeface="Verdana" panose="020B0604030504040204" pitchFamily="34" charset="0"/>
                <a:cs typeface="Verdana" panose="020B0604030504040204" pitchFamily="34" charset="0"/>
              </a:rPr>
              <a:t>Transmission </a:t>
            </a:r>
            <a:r>
              <a:rPr lang="en-US" sz="2800" b="1" dirty="0" smtClean="0">
                <a:latin typeface="Verdana" panose="020B0604030504040204" pitchFamily="34" charset="0"/>
                <a:ea typeface="Verdana" panose="020B0604030504040204" pitchFamily="34" charset="0"/>
                <a:cs typeface="Verdana" panose="020B0604030504040204" pitchFamily="34" charset="0"/>
              </a:rPr>
              <a:t>Media</a:t>
            </a:r>
          </a:p>
          <a:p>
            <a:endParaRPr lang="en-US" dirty="0" smtClean="0">
              <a:latin typeface="Verdana" panose="020B0604030504040204" pitchFamily="34" charset="0"/>
              <a:ea typeface="Verdana" panose="020B0604030504040204" pitchFamily="34" charset="0"/>
              <a:cs typeface="Verdana" panose="020B0604030504040204" pitchFamily="34" charset="0"/>
            </a:endParaRPr>
          </a:p>
          <a:p>
            <a:r>
              <a:rPr lang="en-US" dirty="0" smtClean="0">
                <a:latin typeface="Verdana" panose="020B0604030504040204" pitchFamily="34" charset="0"/>
                <a:ea typeface="Verdana" panose="020B0604030504040204" pitchFamily="34" charset="0"/>
                <a:cs typeface="Verdana" panose="020B0604030504040204" pitchFamily="34" charset="0"/>
              </a:rPr>
              <a:t>The</a:t>
            </a:r>
            <a:r>
              <a:rPr lang="en-US" spc="-65" dirty="0" smtClean="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transmission</a:t>
            </a:r>
            <a:r>
              <a:rPr lang="en-US" spc="-5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media</a:t>
            </a:r>
            <a:r>
              <a:rPr lang="en-US" spc="-5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is</a:t>
            </a:r>
            <a:r>
              <a:rPr lang="en-US" spc="-5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nothing</a:t>
            </a:r>
            <a:r>
              <a:rPr lang="en-US" spc="-4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but</a:t>
            </a:r>
            <a:r>
              <a:rPr lang="en-US" spc="-4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the</a:t>
            </a:r>
            <a:r>
              <a:rPr lang="en-US" spc="-4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physical</a:t>
            </a:r>
            <a:r>
              <a:rPr lang="en-US" spc="-4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media</a:t>
            </a:r>
            <a:r>
              <a:rPr lang="en-US" spc="-6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over</a:t>
            </a:r>
            <a:r>
              <a:rPr lang="en-US" spc="-45" dirty="0">
                <a:latin typeface="Verdana" panose="020B0604030504040204" pitchFamily="34" charset="0"/>
                <a:ea typeface="Verdana" panose="020B0604030504040204" pitchFamily="34" charset="0"/>
                <a:cs typeface="Verdana" panose="020B0604030504040204" pitchFamily="34" charset="0"/>
              </a:rPr>
              <a:t> </a:t>
            </a:r>
            <a:r>
              <a:rPr lang="en-US" dirty="0" smtClean="0">
                <a:latin typeface="Verdana" panose="020B0604030504040204" pitchFamily="34" charset="0"/>
                <a:ea typeface="Verdana" panose="020B0604030504040204" pitchFamily="34" charset="0"/>
                <a:cs typeface="Verdana" panose="020B0604030504040204" pitchFamily="34" charset="0"/>
              </a:rPr>
              <a:t>which</a:t>
            </a:r>
            <a:r>
              <a:rPr lang="en-US" spc="-60" dirty="0" smtClean="0">
                <a:latin typeface="Verdana" panose="020B0604030504040204" pitchFamily="34" charset="0"/>
                <a:ea typeface="Verdana" panose="020B0604030504040204" pitchFamily="34" charset="0"/>
                <a:cs typeface="Verdana" panose="020B0604030504040204" pitchFamily="34" charset="0"/>
              </a:rPr>
              <a:t> </a:t>
            </a:r>
            <a:r>
              <a:rPr lang="en-US" dirty="0" smtClean="0">
                <a:latin typeface="Verdana" panose="020B0604030504040204" pitchFamily="34" charset="0"/>
                <a:ea typeface="Verdana" panose="020B0604030504040204" pitchFamily="34" charset="0"/>
                <a:cs typeface="Verdana" panose="020B0604030504040204" pitchFamily="34" charset="0"/>
              </a:rPr>
              <a:t>communication </a:t>
            </a:r>
            <a:r>
              <a:rPr lang="en-US" dirty="0">
                <a:latin typeface="Verdana" panose="020B0604030504040204" pitchFamily="34" charset="0"/>
                <a:ea typeface="Verdana" panose="020B0604030504040204" pitchFamily="34" charset="0"/>
                <a:cs typeface="Verdana" panose="020B0604030504040204" pitchFamily="34" charset="0"/>
              </a:rPr>
              <a:t>takes place in computer</a:t>
            </a:r>
            <a:r>
              <a:rPr lang="en-US" spc="-6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networks.</a:t>
            </a:r>
          </a:p>
          <a:p>
            <a:r>
              <a:rPr lang="en-US" sz="2400" dirty="0">
                <a:latin typeface="Verdana" panose="020B0604030504040204" pitchFamily="34" charset="0"/>
                <a:ea typeface="Verdana" panose="020B0604030504040204" pitchFamily="34" charset="0"/>
                <a:cs typeface="Verdana" panose="020B0604030504040204" pitchFamily="34" charset="0"/>
              </a:rPr>
              <a:t> </a:t>
            </a:r>
            <a:endParaRPr lang="en-US"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12" tIns="104742" rIns="0" bIns="0" numCol="1" anchor="ctr" anchorCtr="0" compatLnSpc="1">
            <a:prstTxWarp prst="textNoShape">
              <a:avLst/>
            </a:prstTxWarp>
            <a:spAutoFit/>
          </a:bodyPr>
          <a:lstStyle/>
          <a:p>
            <a:endParaRPr lang="en-US"/>
          </a:p>
        </p:txBody>
      </p:sp>
      <p:sp>
        <p:nvSpPr>
          <p:cNvPr id="5" name="Rectangle 3"/>
          <p:cNvSpPr>
            <a:spLocks noChangeArrowheads="1"/>
          </p:cNvSpPr>
          <p:nvPr/>
        </p:nvSpPr>
        <p:spPr bwMode="auto">
          <a:xfrm>
            <a:off x="393106" y="1784965"/>
            <a:ext cx="8947447"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
            </a:r>
            <a:br>
              <a:rPr kumimoji="0" lang="en-US" sz="2800" b="1"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br>
            <a:r>
              <a:rPr kumimoji="0" lang="en-US" sz="2800" b="1" i="0" u="none" strike="noStrike" cap="none" normalizeH="0" baseline="0" dirty="0" smtClean="0">
                <a:ln>
                  <a:noFill/>
                </a:ln>
                <a:solidFill>
                  <a:schemeClr val="tx1"/>
                </a:solidFill>
                <a:effectLst/>
                <a:latin typeface="Arial" panose="020B0604020202020204" pitchFamily="34" charset="0"/>
                <a:ea typeface="Arial" panose="020B0604020202020204" pitchFamily="34" charset="0"/>
              </a:rPr>
              <a:t>Magnetic Media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One of the most convenient way to transfer data from one computer to another, even before the birth of networking, was to save it on some storage media and transfer physical from one station to another. Though it may seem old-fashion way in today’s world of high speed internet, but when the size of data is huge, the magnetic media comes into play.</a:t>
            </a:r>
            <a:endParaRPr kumimoji="0" lang="en-US"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For example, a bank has to handle and transfer huge data of its customer, which stores a backup of it at some geographically far-away place for security reasons and to keep it from uncertain calamities. If the bank needs to store its huge backup data, then its transfer through internet is not feasible. The WAN links may not support such high speed. Even if they do; the cost is too high to afford.</a:t>
            </a:r>
            <a:endParaRPr kumimoji="0" lang="en-US"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In </a:t>
            </a:r>
            <a:r>
              <a:rPr kumimoji="0" lang="en-US" b="0" i="0"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these cases, data backup is stored onto magnetic tapes or m</a:t>
            </a:r>
            <a:r>
              <a:rPr kumimoji="0" lang="en-US"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agnetic discs, and then shifted physically at remote places.</a:t>
            </a:r>
            <a:endParaRPr kumimoji="0" lang="en-US"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84266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1063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12" tIns="104742" rIns="0" bIns="0" numCol="1" anchor="ctr" anchorCtr="0" compatLnSpc="1">
            <a:prstTxWarp prst="textNoShape">
              <a:avLst/>
            </a:prstTxWarp>
            <a:spAutoFit/>
          </a:bodyPr>
          <a:lstStyle/>
          <a:p>
            <a:endParaRPr lang="en-US"/>
          </a:p>
        </p:txBody>
      </p:sp>
      <p:sp>
        <p:nvSpPr>
          <p:cNvPr id="7" name="Rectangle 6"/>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anose="020B0604020202020204" pitchFamily="34" charset="0"/>
                <a:ea typeface="Arial" panose="020B0604020202020204" pitchFamily="34" charset="0"/>
              </a:rPr>
              <a:t/>
            </a:r>
            <a:br>
              <a:rPr kumimoji="0" lang="en-US" sz="1800" b="1" i="0" u="none" strike="noStrike" cap="none" normalizeH="0" baseline="0" smtClean="0">
                <a:ln>
                  <a:noFill/>
                </a:ln>
                <a:solidFill>
                  <a:schemeClr val="tx1"/>
                </a:solidFill>
                <a:effectLst/>
                <a:latin typeface="Arial" panose="020B0604020202020204" pitchFamily="34" charset="0"/>
                <a:ea typeface="Arial" panose="020B0604020202020204" pitchFamily="34" charset="0"/>
              </a:rPr>
            </a:br>
            <a:r>
              <a:rPr kumimoji="0" lang="en-US" sz="1800" b="1" i="0" u="none" strike="noStrike" cap="none" normalizeH="0" baseline="0" smtClean="0">
                <a:ln>
                  <a:noFill/>
                </a:ln>
                <a:solidFill>
                  <a:schemeClr val="tx1"/>
                </a:solidFill>
                <a:effectLst/>
                <a:latin typeface="Arial" panose="020B0604020202020204" pitchFamily="34" charset="0"/>
                <a:ea typeface="Arial" panose="020B0604020202020204" pitchFamily="34" charset="0"/>
              </a:rPr>
              <a:t>Twisted Pair Cable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9" name="Rectangle 8"/>
          <p:cNvSpPr>
            <a:spLocks noChangeArrowheads="1"/>
          </p:cNvSpPr>
          <p:nvPr/>
        </p:nvSpPr>
        <p:spPr bwMode="auto">
          <a:xfrm>
            <a:off x="0" y="658994"/>
            <a:ext cx="5913690" cy="1923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06463" algn="l"/>
              </a:tabLst>
              <a:defRPr>
                <a:solidFill>
                  <a:schemeClr val="tx1"/>
                </a:solidFill>
                <a:latin typeface="Arial" panose="020B0604020202020204" pitchFamily="34" charset="0"/>
              </a:defRPr>
            </a:lvl1pPr>
            <a:lvl2pPr eaLnBrk="0" fontAlgn="base" hangingPunct="0">
              <a:spcBef>
                <a:spcPct val="0"/>
              </a:spcBef>
              <a:spcAft>
                <a:spcPct val="0"/>
              </a:spcAft>
              <a:tabLst>
                <a:tab pos="906463" algn="l"/>
              </a:tabLst>
              <a:defRPr>
                <a:solidFill>
                  <a:schemeClr val="tx1"/>
                </a:solidFill>
                <a:latin typeface="Arial" panose="020B0604020202020204" pitchFamily="34" charset="0"/>
              </a:defRPr>
            </a:lvl2pPr>
            <a:lvl3pPr eaLnBrk="0" fontAlgn="base" hangingPunct="0">
              <a:spcBef>
                <a:spcPct val="0"/>
              </a:spcBef>
              <a:spcAft>
                <a:spcPct val="0"/>
              </a:spcAft>
              <a:tabLst>
                <a:tab pos="906463" algn="l"/>
              </a:tabLst>
              <a:defRPr>
                <a:solidFill>
                  <a:schemeClr val="tx1"/>
                </a:solidFill>
                <a:latin typeface="Arial" panose="020B0604020202020204" pitchFamily="34" charset="0"/>
              </a:defRPr>
            </a:lvl3pPr>
            <a:lvl4pPr eaLnBrk="0" fontAlgn="base" hangingPunct="0">
              <a:spcBef>
                <a:spcPct val="0"/>
              </a:spcBef>
              <a:spcAft>
                <a:spcPct val="0"/>
              </a:spcAft>
              <a:tabLst>
                <a:tab pos="906463" algn="l"/>
              </a:tabLst>
              <a:defRPr>
                <a:solidFill>
                  <a:schemeClr val="tx1"/>
                </a:solidFill>
                <a:latin typeface="Arial" panose="020B0604020202020204" pitchFamily="34" charset="0"/>
              </a:defRPr>
            </a:lvl4pPr>
            <a:lvl5pPr eaLnBrk="0" fontAlgn="base" hangingPunct="0">
              <a:spcBef>
                <a:spcPct val="0"/>
              </a:spcBef>
              <a:spcAft>
                <a:spcPct val="0"/>
              </a:spcAft>
              <a:tabLst>
                <a:tab pos="906463" algn="l"/>
              </a:tabLst>
              <a:defRPr>
                <a:solidFill>
                  <a:schemeClr val="tx1"/>
                </a:solidFill>
                <a:latin typeface="Arial" panose="020B0604020202020204" pitchFamily="34" charset="0"/>
              </a:defRPr>
            </a:lvl5pPr>
            <a:lvl6pPr eaLnBrk="0" fontAlgn="base" hangingPunct="0">
              <a:spcBef>
                <a:spcPct val="0"/>
              </a:spcBef>
              <a:spcAft>
                <a:spcPct val="0"/>
              </a:spcAft>
              <a:tabLst>
                <a:tab pos="906463" algn="l"/>
              </a:tabLst>
              <a:defRPr>
                <a:solidFill>
                  <a:schemeClr val="tx1"/>
                </a:solidFill>
                <a:latin typeface="Arial" panose="020B0604020202020204" pitchFamily="34" charset="0"/>
              </a:defRPr>
            </a:lvl6pPr>
            <a:lvl7pPr eaLnBrk="0" fontAlgn="base" hangingPunct="0">
              <a:spcBef>
                <a:spcPct val="0"/>
              </a:spcBef>
              <a:spcAft>
                <a:spcPct val="0"/>
              </a:spcAft>
              <a:tabLst>
                <a:tab pos="906463" algn="l"/>
              </a:tabLst>
              <a:defRPr>
                <a:solidFill>
                  <a:schemeClr val="tx1"/>
                </a:solidFill>
                <a:latin typeface="Arial" panose="020B0604020202020204" pitchFamily="34" charset="0"/>
              </a:defRPr>
            </a:lvl7pPr>
            <a:lvl8pPr eaLnBrk="0" fontAlgn="base" hangingPunct="0">
              <a:spcBef>
                <a:spcPct val="0"/>
              </a:spcBef>
              <a:spcAft>
                <a:spcPct val="0"/>
              </a:spcAft>
              <a:tabLst>
                <a:tab pos="906463" algn="l"/>
              </a:tabLst>
              <a:defRPr>
                <a:solidFill>
                  <a:schemeClr val="tx1"/>
                </a:solidFill>
                <a:latin typeface="Arial" panose="020B0604020202020204" pitchFamily="34" charset="0"/>
              </a:defRPr>
            </a:lvl8pPr>
            <a:lvl9pPr eaLnBrk="0" fontAlgn="base" hangingPunct="0">
              <a:spcBef>
                <a:spcPct val="0"/>
              </a:spcBef>
              <a:spcAft>
                <a:spcPct val="0"/>
              </a:spcAft>
              <a:tabLst>
                <a:tab pos="906463"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906463" algn="l"/>
              </a:tabLst>
            </a:pPr>
            <a:r>
              <a:rPr kumimoji="0" lang="en-US" sz="1100"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	</a:t>
            </a:r>
            <a:endParaRPr kumimoji="0" lang="en-US" sz="8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06463" algn="l"/>
              </a:tabLst>
            </a:pPr>
            <a:r>
              <a:rPr kumimoji="0" lang="en-US"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A twisted pair cable is made of two plastic insulated copper wires twisted together to form a single media. Out of these two wires, only one carries actual signal and another is used for ground reference. The twists between wires are helpful in reducing noise (electro-magnetic interference) and crosstalk.</a:t>
            </a:r>
            <a:endParaRPr kumimoji="0" lang="en-US" b="0" i="0" u="none" strike="noStrike" cap="none" normalizeH="0" baseline="0" dirty="0" smtClean="0">
              <a:ln>
                <a:noFill/>
              </a:ln>
              <a:solidFill>
                <a:schemeClr val="tx1"/>
              </a:solidFill>
              <a:effectLst/>
              <a:latin typeface="Arial" panose="020B0604020202020204" pitchFamily="34" charset="0"/>
            </a:endParaRPr>
          </a:p>
        </p:txBody>
      </p:sp>
      <p:pic>
        <p:nvPicPr>
          <p:cNvPr id="3079" name="image45.jpeg" descr="http://localhost/data_communication_computer_network/images/twisted_pair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7115" y="321122"/>
            <a:ext cx="2624138" cy="21336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a:spLocks noChangeArrowheads="1"/>
          </p:cNvSpPr>
          <p:nvPr/>
        </p:nvSpPr>
        <p:spPr bwMode="auto">
          <a:xfrm>
            <a:off x="914400" y="514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
            </a:r>
            <a:br>
              <a:rPr kumimoji="0" lang="en-US" sz="11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br>
            <a:endParaRPr kumimoji="0" lang="en-U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11" name="Rectangle 10"/>
          <p:cNvSpPr/>
          <p:nvPr/>
        </p:nvSpPr>
        <p:spPr>
          <a:xfrm>
            <a:off x="0" y="2862709"/>
            <a:ext cx="8802168" cy="2848472"/>
          </a:xfrm>
          <a:prstGeom prst="rect">
            <a:avLst/>
          </a:prstGeom>
        </p:spPr>
        <p:txBody>
          <a:bodyPr wrap="square">
            <a:spAutoFit/>
          </a:bodyPr>
          <a:lstStyle/>
          <a:p>
            <a:pPr marL="914400" marR="0" algn="just">
              <a:spcBef>
                <a:spcPts val="0"/>
              </a:spcBef>
              <a:spcAft>
                <a:spcPts val="0"/>
              </a:spcAft>
            </a:pPr>
            <a:r>
              <a:rPr lang="en-US" dirty="0">
                <a:latin typeface="Arial" panose="020B0604020202020204" pitchFamily="34" charset="0"/>
                <a:ea typeface="Verdana" panose="020B0604030504040204" pitchFamily="34" charset="0"/>
                <a:cs typeface="Arial" panose="020B0604020202020204" pitchFamily="34" charset="0"/>
              </a:rPr>
              <a:t>There are two types of twisted pair cables:</a:t>
            </a:r>
          </a:p>
          <a:p>
            <a:pPr marL="742950" marR="0" lvl="1" indent="-285750">
              <a:spcBef>
                <a:spcPts val="920"/>
              </a:spcBef>
              <a:spcAft>
                <a:spcPts val="0"/>
              </a:spcAft>
              <a:buSzPts val="1100"/>
              <a:buFont typeface="Symbol" panose="05050102010706020507" pitchFamily="18" charset="2"/>
              <a:buChar char=""/>
              <a:tabLst>
                <a:tab pos="1371600" algn="l"/>
                <a:tab pos="1372235" algn="l"/>
              </a:tabLst>
            </a:pPr>
            <a:r>
              <a:rPr lang="en-US" dirty="0">
                <a:latin typeface="Arial" panose="020B0604020202020204" pitchFamily="34" charset="0"/>
                <a:ea typeface="Symbol" panose="05050102010706020507" pitchFamily="18" charset="2"/>
                <a:cs typeface="Arial" panose="020B0604020202020204" pitchFamily="34" charset="0"/>
              </a:rPr>
              <a:t>Shielded Twisted Pair (STP)</a:t>
            </a:r>
            <a:r>
              <a:rPr lang="en-US" spc="-40" dirty="0">
                <a:latin typeface="Arial" panose="020B0604020202020204" pitchFamily="34" charset="0"/>
                <a:ea typeface="Symbol" panose="05050102010706020507" pitchFamily="18" charset="2"/>
                <a:cs typeface="Arial" panose="020B0604020202020204" pitchFamily="34" charset="0"/>
              </a:rPr>
              <a:t> </a:t>
            </a:r>
            <a:r>
              <a:rPr lang="en-US" dirty="0">
                <a:latin typeface="Arial" panose="020B0604020202020204" pitchFamily="34" charset="0"/>
                <a:ea typeface="Symbol" panose="05050102010706020507" pitchFamily="18" charset="2"/>
                <a:cs typeface="Arial" panose="020B0604020202020204" pitchFamily="34" charset="0"/>
              </a:rPr>
              <a:t>Cable</a:t>
            </a:r>
          </a:p>
          <a:p>
            <a:pPr marL="742950" marR="0" lvl="1" indent="-285750">
              <a:spcBef>
                <a:spcPts val="655"/>
              </a:spcBef>
              <a:spcAft>
                <a:spcPts val="0"/>
              </a:spcAft>
              <a:buSzPts val="1100"/>
              <a:buFont typeface="Symbol" panose="05050102010706020507" pitchFamily="18" charset="2"/>
              <a:buChar char=""/>
              <a:tabLst>
                <a:tab pos="998220" algn="l"/>
                <a:tab pos="1371600" algn="l"/>
                <a:tab pos="1372235" algn="l"/>
              </a:tabLst>
            </a:pPr>
            <a:r>
              <a:rPr lang="en-US" dirty="0">
                <a:latin typeface="Arial" panose="020B0604020202020204" pitchFamily="34" charset="0"/>
                <a:ea typeface="Symbol" panose="05050102010706020507" pitchFamily="18" charset="2"/>
                <a:cs typeface="Arial" panose="020B0604020202020204" pitchFamily="34" charset="0"/>
              </a:rPr>
              <a:t>Unshielded Twisted Pair (UTP)</a:t>
            </a:r>
            <a:r>
              <a:rPr lang="en-US" spc="-50" dirty="0">
                <a:latin typeface="Arial" panose="020B0604020202020204" pitchFamily="34" charset="0"/>
                <a:ea typeface="Symbol" panose="05050102010706020507" pitchFamily="18" charset="2"/>
                <a:cs typeface="Arial" panose="020B0604020202020204" pitchFamily="34" charset="0"/>
              </a:rPr>
              <a:t> </a:t>
            </a:r>
            <a:r>
              <a:rPr lang="en-US" dirty="0">
                <a:latin typeface="Arial" panose="020B0604020202020204" pitchFamily="34" charset="0"/>
                <a:ea typeface="Symbol" panose="05050102010706020507" pitchFamily="18" charset="2"/>
                <a:cs typeface="Arial" panose="020B0604020202020204" pitchFamily="34" charset="0"/>
              </a:rPr>
              <a:t>Cable</a:t>
            </a:r>
          </a:p>
          <a:p>
            <a:pPr marL="914400" marR="699135" algn="just">
              <a:lnSpc>
                <a:spcPct val="106000"/>
              </a:lnSpc>
              <a:spcBef>
                <a:spcPts val="1115"/>
              </a:spcBef>
              <a:spcAft>
                <a:spcPts val="0"/>
              </a:spcAft>
            </a:pPr>
            <a:r>
              <a:rPr lang="en-US" dirty="0">
                <a:latin typeface="Arial" panose="020B0604020202020204" pitchFamily="34" charset="0"/>
                <a:ea typeface="Verdana" panose="020B0604030504040204" pitchFamily="34" charset="0"/>
                <a:cs typeface="Arial" panose="020B0604020202020204" pitchFamily="34" charset="0"/>
              </a:rPr>
              <a:t>STP cables comes with twisted wire pair covered in metal foil. This makes it more indifferent to noise and crosstalk.</a:t>
            </a:r>
          </a:p>
          <a:p>
            <a:pPr marL="914400" marR="699770" algn="just">
              <a:lnSpc>
                <a:spcPct val="107000"/>
              </a:lnSpc>
              <a:spcBef>
                <a:spcPts val="830"/>
              </a:spcBef>
              <a:spcAft>
                <a:spcPts val="0"/>
              </a:spcAft>
            </a:pPr>
            <a:r>
              <a:rPr lang="en-US" dirty="0">
                <a:latin typeface="Arial" panose="020B0604020202020204" pitchFamily="34" charset="0"/>
                <a:ea typeface="Verdana" panose="020B0604030504040204" pitchFamily="34" charset="0"/>
                <a:cs typeface="Arial" panose="020B0604020202020204" pitchFamily="34" charset="0"/>
              </a:rPr>
              <a:t>UTP</a:t>
            </a:r>
            <a:r>
              <a:rPr lang="en-US" spc="-30" dirty="0">
                <a:latin typeface="Arial" panose="020B0604020202020204" pitchFamily="34" charset="0"/>
                <a:ea typeface="Verdana" panose="020B0604030504040204" pitchFamily="34" charset="0"/>
                <a:cs typeface="Arial" panose="020B0604020202020204" pitchFamily="34" charset="0"/>
              </a:rPr>
              <a:t> </a:t>
            </a:r>
            <a:r>
              <a:rPr lang="en-US" dirty="0">
                <a:latin typeface="Arial" panose="020B0604020202020204" pitchFamily="34" charset="0"/>
                <a:ea typeface="Verdana" panose="020B0604030504040204" pitchFamily="34" charset="0"/>
                <a:cs typeface="Arial" panose="020B0604020202020204" pitchFamily="34" charset="0"/>
              </a:rPr>
              <a:t>has</a:t>
            </a:r>
            <a:r>
              <a:rPr lang="en-US" spc="-30" dirty="0">
                <a:latin typeface="Arial" panose="020B0604020202020204" pitchFamily="34" charset="0"/>
                <a:ea typeface="Verdana" panose="020B0604030504040204" pitchFamily="34" charset="0"/>
                <a:cs typeface="Arial" panose="020B0604020202020204" pitchFamily="34" charset="0"/>
              </a:rPr>
              <a:t> </a:t>
            </a:r>
            <a:r>
              <a:rPr lang="en-US" dirty="0">
                <a:latin typeface="Arial" panose="020B0604020202020204" pitchFamily="34" charset="0"/>
                <a:ea typeface="Verdana" panose="020B0604030504040204" pitchFamily="34" charset="0"/>
                <a:cs typeface="Arial" panose="020B0604020202020204" pitchFamily="34" charset="0"/>
              </a:rPr>
              <a:t>seven</a:t>
            </a:r>
            <a:r>
              <a:rPr lang="en-US" spc="-25" dirty="0">
                <a:latin typeface="Arial" panose="020B0604020202020204" pitchFamily="34" charset="0"/>
                <a:ea typeface="Verdana" panose="020B0604030504040204" pitchFamily="34" charset="0"/>
                <a:cs typeface="Arial" panose="020B0604020202020204" pitchFamily="34" charset="0"/>
              </a:rPr>
              <a:t> </a:t>
            </a:r>
            <a:r>
              <a:rPr lang="en-US" dirty="0">
                <a:latin typeface="Arial" panose="020B0604020202020204" pitchFamily="34" charset="0"/>
                <a:ea typeface="Verdana" panose="020B0604030504040204" pitchFamily="34" charset="0"/>
                <a:cs typeface="Arial" panose="020B0604020202020204" pitchFamily="34" charset="0"/>
              </a:rPr>
              <a:t>categories,</a:t>
            </a:r>
            <a:r>
              <a:rPr lang="en-US" spc="-25" dirty="0">
                <a:latin typeface="Arial" panose="020B0604020202020204" pitchFamily="34" charset="0"/>
                <a:ea typeface="Verdana" panose="020B0604030504040204" pitchFamily="34" charset="0"/>
                <a:cs typeface="Arial" panose="020B0604020202020204" pitchFamily="34" charset="0"/>
              </a:rPr>
              <a:t> </a:t>
            </a:r>
            <a:r>
              <a:rPr lang="en-US" dirty="0">
                <a:latin typeface="Arial" panose="020B0604020202020204" pitchFamily="34" charset="0"/>
                <a:ea typeface="Verdana" panose="020B0604030504040204" pitchFamily="34" charset="0"/>
                <a:cs typeface="Arial" panose="020B0604020202020204" pitchFamily="34" charset="0"/>
              </a:rPr>
              <a:t>each</a:t>
            </a:r>
            <a:r>
              <a:rPr lang="en-US" spc="-25" dirty="0">
                <a:latin typeface="Arial" panose="020B0604020202020204" pitchFamily="34" charset="0"/>
                <a:ea typeface="Verdana" panose="020B0604030504040204" pitchFamily="34" charset="0"/>
                <a:cs typeface="Arial" panose="020B0604020202020204" pitchFamily="34" charset="0"/>
              </a:rPr>
              <a:t> </a:t>
            </a:r>
            <a:r>
              <a:rPr lang="en-US" dirty="0">
                <a:latin typeface="Arial" panose="020B0604020202020204" pitchFamily="34" charset="0"/>
                <a:ea typeface="Verdana" panose="020B0604030504040204" pitchFamily="34" charset="0"/>
                <a:cs typeface="Arial" panose="020B0604020202020204" pitchFamily="34" charset="0"/>
              </a:rPr>
              <a:t>suitable</a:t>
            </a:r>
            <a:r>
              <a:rPr lang="en-US" spc="-25" dirty="0">
                <a:latin typeface="Arial" panose="020B0604020202020204" pitchFamily="34" charset="0"/>
                <a:ea typeface="Verdana" panose="020B0604030504040204" pitchFamily="34" charset="0"/>
                <a:cs typeface="Arial" panose="020B0604020202020204" pitchFamily="34" charset="0"/>
              </a:rPr>
              <a:t> </a:t>
            </a:r>
            <a:r>
              <a:rPr lang="en-US" dirty="0">
                <a:latin typeface="Arial" panose="020B0604020202020204" pitchFamily="34" charset="0"/>
                <a:ea typeface="Verdana" panose="020B0604030504040204" pitchFamily="34" charset="0"/>
                <a:cs typeface="Arial" panose="020B0604020202020204" pitchFamily="34" charset="0"/>
              </a:rPr>
              <a:t>for</a:t>
            </a:r>
            <a:r>
              <a:rPr lang="en-US" spc="-35" dirty="0">
                <a:latin typeface="Arial" panose="020B0604020202020204" pitchFamily="34" charset="0"/>
                <a:ea typeface="Verdana" panose="020B0604030504040204" pitchFamily="34" charset="0"/>
                <a:cs typeface="Arial" panose="020B0604020202020204" pitchFamily="34" charset="0"/>
              </a:rPr>
              <a:t> </a:t>
            </a:r>
            <a:r>
              <a:rPr lang="en-US" dirty="0">
                <a:latin typeface="Arial" panose="020B0604020202020204" pitchFamily="34" charset="0"/>
                <a:ea typeface="Verdana" panose="020B0604030504040204" pitchFamily="34" charset="0"/>
                <a:cs typeface="Arial" panose="020B0604020202020204" pitchFamily="34" charset="0"/>
              </a:rPr>
              <a:t>specific</a:t>
            </a:r>
            <a:r>
              <a:rPr lang="en-US" spc="-20" dirty="0">
                <a:latin typeface="Arial" panose="020B0604020202020204" pitchFamily="34" charset="0"/>
                <a:ea typeface="Verdana" panose="020B0604030504040204" pitchFamily="34" charset="0"/>
                <a:cs typeface="Arial" panose="020B0604020202020204" pitchFamily="34" charset="0"/>
              </a:rPr>
              <a:t> </a:t>
            </a:r>
            <a:r>
              <a:rPr lang="en-US" dirty="0">
                <a:latin typeface="Arial" panose="020B0604020202020204" pitchFamily="34" charset="0"/>
                <a:ea typeface="Verdana" panose="020B0604030504040204" pitchFamily="34" charset="0"/>
                <a:cs typeface="Arial" panose="020B0604020202020204" pitchFamily="34" charset="0"/>
              </a:rPr>
              <a:t>use.</a:t>
            </a:r>
            <a:r>
              <a:rPr lang="en-US" spc="-25" dirty="0">
                <a:latin typeface="Arial" panose="020B0604020202020204" pitchFamily="34" charset="0"/>
                <a:ea typeface="Verdana" panose="020B0604030504040204" pitchFamily="34" charset="0"/>
                <a:cs typeface="Arial" panose="020B0604020202020204" pitchFamily="34" charset="0"/>
              </a:rPr>
              <a:t> </a:t>
            </a:r>
            <a:r>
              <a:rPr lang="en-US" dirty="0">
                <a:latin typeface="Arial" panose="020B0604020202020204" pitchFamily="34" charset="0"/>
                <a:ea typeface="Verdana" panose="020B0604030504040204" pitchFamily="34" charset="0"/>
                <a:cs typeface="Arial" panose="020B0604020202020204" pitchFamily="34" charset="0"/>
              </a:rPr>
              <a:t>In</a:t>
            </a:r>
            <a:r>
              <a:rPr lang="en-US" spc="-30" dirty="0">
                <a:latin typeface="Arial" panose="020B0604020202020204" pitchFamily="34" charset="0"/>
                <a:ea typeface="Verdana" panose="020B0604030504040204" pitchFamily="34" charset="0"/>
                <a:cs typeface="Arial" panose="020B0604020202020204" pitchFamily="34" charset="0"/>
              </a:rPr>
              <a:t> </a:t>
            </a:r>
            <a:r>
              <a:rPr lang="en-US" dirty="0">
                <a:latin typeface="Arial" panose="020B0604020202020204" pitchFamily="34" charset="0"/>
                <a:ea typeface="Verdana" panose="020B0604030504040204" pitchFamily="34" charset="0"/>
                <a:cs typeface="Arial" panose="020B0604020202020204" pitchFamily="34" charset="0"/>
              </a:rPr>
              <a:t>computer</a:t>
            </a:r>
            <a:r>
              <a:rPr lang="en-US" spc="-35" dirty="0">
                <a:latin typeface="Arial" panose="020B0604020202020204" pitchFamily="34" charset="0"/>
                <a:ea typeface="Verdana" panose="020B0604030504040204" pitchFamily="34" charset="0"/>
                <a:cs typeface="Arial" panose="020B0604020202020204" pitchFamily="34" charset="0"/>
              </a:rPr>
              <a:t> </a:t>
            </a:r>
            <a:r>
              <a:rPr lang="en-US" dirty="0">
                <a:latin typeface="Arial" panose="020B0604020202020204" pitchFamily="34" charset="0"/>
                <a:ea typeface="Verdana" panose="020B0604030504040204" pitchFamily="34" charset="0"/>
                <a:cs typeface="Arial" panose="020B0604020202020204" pitchFamily="34" charset="0"/>
              </a:rPr>
              <a:t>networks,</a:t>
            </a:r>
            <a:r>
              <a:rPr lang="en-US" spc="-25" dirty="0">
                <a:latin typeface="Arial" panose="020B0604020202020204" pitchFamily="34" charset="0"/>
                <a:ea typeface="Verdana" panose="020B0604030504040204" pitchFamily="34" charset="0"/>
                <a:cs typeface="Arial" panose="020B0604020202020204" pitchFamily="34" charset="0"/>
              </a:rPr>
              <a:t> </a:t>
            </a:r>
            <a:r>
              <a:rPr lang="en-US" dirty="0">
                <a:latin typeface="Arial" panose="020B0604020202020204" pitchFamily="34" charset="0"/>
                <a:ea typeface="Verdana" panose="020B0604030504040204" pitchFamily="34" charset="0"/>
                <a:cs typeface="Arial" panose="020B0604020202020204" pitchFamily="34" charset="0"/>
              </a:rPr>
              <a:t>Cat- 5, Cat-5e, and Cat-6 cables are mostly used. UTP cables are connected by RJ45 connectors.</a:t>
            </a:r>
            <a:endParaRPr lang="en-US" dirty="0">
              <a:effectLst/>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725855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12" tIns="0" rIns="0" bIns="0" numCol="1" anchor="ctr" anchorCtr="0" compatLnSpc="1">
            <a:prstTxWarp prst="textNoShape">
              <a:avLst/>
            </a:prstTxWarp>
            <a:spAutoFit/>
          </a:bodyPr>
          <a:lstStyle/>
          <a:p>
            <a:endParaRPr lang="en-US"/>
          </a:p>
        </p:txBody>
      </p:sp>
      <p:sp>
        <p:nvSpPr>
          <p:cNvPr id="4" name="Rectangle 3"/>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12"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panose="020B0604020202020204" pitchFamily="34" charset="0"/>
                <a:ea typeface="Arial" panose="020B0604020202020204" pitchFamily="34" charset="0"/>
              </a:rPr>
              <a:t/>
            </a:r>
            <a:br>
              <a:rPr kumimoji="0" lang="en-US" sz="1800" b="1" i="0" u="none" strike="noStrike" cap="none" normalizeH="0" baseline="0" smtClean="0">
                <a:ln>
                  <a:noFill/>
                </a:ln>
                <a:solidFill>
                  <a:schemeClr val="tx1"/>
                </a:solidFill>
                <a:effectLst/>
                <a:latin typeface="Arial" panose="020B0604020202020204" pitchFamily="34" charset="0"/>
                <a:ea typeface="Arial" panose="020B0604020202020204" pitchFamily="34" charset="0"/>
              </a:rPr>
            </a:br>
            <a:r>
              <a:rPr kumimoji="0" lang="en-US" sz="1800" b="1" i="0" u="none" strike="noStrike" cap="none" normalizeH="0" baseline="0" smtClean="0">
                <a:ln>
                  <a:noFill/>
                </a:ln>
                <a:solidFill>
                  <a:schemeClr val="tx1"/>
                </a:solidFill>
                <a:effectLst/>
                <a:latin typeface="Arial" panose="020B0604020202020204" pitchFamily="34" charset="0"/>
                <a:ea typeface="Arial" panose="020B0604020202020204" pitchFamily="34" charset="0"/>
              </a:rPr>
              <a:t>Coaxial Cable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5" name="Rectangle 5"/>
          <p:cNvSpPr>
            <a:spLocks noChangeArrowheads="1"/>
          </p:cNvSpPr>
          <p:nvPr/>
        </p:nvSpPr>
        <p:spPr bwMode="auto">
          <a:xfrm>
            <a:off x="152400" y="626485"/>
            <a:ext cx="8051563"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Coaxial cable has two wires of copper. The core wire lies in the center and it is made of solid conductor. The core is enclosed in an insulating sheath. The second wire is wrapped around over the sheath and that too in turn encased by insulator sheath. This all is covered by plastic cover.</a:t>
            </a:r>
            <a:endParaRPr kumimoji="0" lang="en-US"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pic>
        <p:nvPicPr>
          <p:cNvPr id="4100" name="image46.jpeg" descr="Coaxial Ca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1232" y="1634989"/>
            <a:ext cx="2465462" cy="37052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6"/>
          <p:cNvSpPr>
            <a:spLocks noChangeArrowheads="1"/>
          </p:cNvSpPr>
          <p:nvPr/>
        </p:nvSpPr>
        <p:spPr bwMode="auto">
          <a:xfrm>
            <a:off x="152400" y="899827"/>
            <a:ext cx="11277600"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
            </a:r>
            <a:br>
              <a:rPr kumimoji="0" lang="en-US" sz="11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3" name="Rectangle 2"/>
          <p:cNvSpPr/>
          <p:nvPr/>
        </p:nvSpPr>
        <p:spPr>
          <a:xfrm>
            <a:off x="256373" y="1967379"/>
            <a:ext cx="6110244" cy="4427302"/>
          </a:xfrm>
          <a:prstGeom prst="rect">
            <a:avLst/>
          </a:prstGeom>
        </p:spPr>
        <p:txBody>
          <a:bodyPr wrap="square">
            <a:spAutoFit/>
          </a:bodyPr>
          <a:lstStyle/>
          <a:p>
            <a:pPr marL="914400" marR="700405" algn="just">
              <a:lnSpc>
                <a:spcPct val="107000"/>
              </a:lnSpc>
              <a:spcBef>
                <a:spcPts val="760"/>
              </a:spcBef>
              <a:spcAft>
                <a:spcPts val="0"/>
              </a:spcAft>
            </a:pPr>
            <a:r>
              <a:rPr lang="en-US" dirty="0">
                <a:latin typeface="Arial" panose="020B0604020202020204" pitchFamily="34" charset="0"/>
                <a:ea typeface="Verdana" panose="020B0604030504040204" pitchFamily="34" charset="0"/>
                <a:cs typeface="Arial" panose="020B0604020202020204" pitchFamily="34" charset="0"/>
              </a:rPr>
              <a:t>Because of its structure, the coax cable is capable of carrying high frequency</a:t>
            </a:r>
            <a:r>
              <a:rPr lang="en-US" spc="-225" dirty="0">
                <a:latin typeface="Arial" panose="020B0604020202020204" pitchFamily="34" charset="0"/>
                <a:ea typeface="Verdana" panose="020B0604030504040204" pitchFamily="34" charset="0"/>
                <a:cs typeface="Arial" panose="020B0604020202020204" pitchFamily="34" charset="0"/>
              </a:rPr>
              <a:t> </a:t>
            </a:r>
            <a:r>
              <a:rPr lang="en-US" dirty="0">
                <a:latin typeface="Arial" panose="020B0604020202020204" pitchFamily="34" charset="0"/>
                <a:ea typeface="Verdana" panose="020B0604030504040204" pitchFamily="34" charset="0"/>
                <a:cs typeface="Arial" panose="020B0604020202020204" pitchFamily="34" charset="0"/>
              </a:rPr>
              <a:t>signals than that of twisted pair cable. The wrapped structure provides it a good shield against noise and cross talk. Coaxial cables provide high bandwidth rates of up to 450</a:t>
            </a:r>
            <a:r>
              <a:rPr lang="en-US" spc="-15" dirty="0">
                <a:latin typeface="Arial" panose="020B0604020202020204" pitchFamily="34" charset="0"/>
                <a:ea typeface="Verdana" panose="020B0604030504040204" pitchFamily="34" charset="0"/>
                <a:cs typeface="Arial" panose="020B0604020202020204" pitchFamily="34" charset="0"/>
              </a:rPr>
              <a:t> </a:t>
            </a:r>
            <a:r>
              <a:rPr lang="en-US" dirty="0">
                <a:latin typeface="Arial" panose="020B0604020202020204" pitchFamily="34" charset="0"/>
                <a:ea typeface="Verdana" panose="020B0604030504040204" pitchFamily="34" charset="0"/>
                <a:cs typeface="Arial" panose="020B0604020202020204" pitchFamily="34" charset="0"/>
              </a:rPr>
              <a:t>mbps.</a:t>
            </a:r>
          </a:p>
          <a:p>
            <a:pPr marL="914400" marR="700405" algn="just">
              <a:lnSpc>
                <a:spcPct val="106000"/>
              </a:lnSpc>
              <a:spcBef>
                <a:spcPts val="805"/>
              </a:spcBef>
              <a:spcAft>
                <a:spcPts val="0"/>
              </a:spcAft>
            </a:pPr>
            <a:r>
              <a:rPr lang="en-US" dirty="0">
                <a:latin typeface="Arial" panose="020B0604020202020204" pitchFamily="34" charset="0"/>
                <a:ea typeface="Verdana" panose="020B0604030504040204" pitchFamily="34" charset="0"/>
                <a:cs typeface="Arial" panose="020B0604020202020204" pitchFamily="34" charset="0"/>
              </a:rPr>
              <a:t>There are three categories of coax cables namely, RG-59 (Cable TV), RG-58 (Thin Ethernet), and RG-11 (Thick Ethernet). RG stands for Radio Government.</a:t>
            </a:r>
          </a:p>
          <a:p>
            <a:pPr marL="914400" marR="704215" algn="just">
              <a:lnSpc>
                <a:spcPct val="106000"/>
              </a:lnSpc>
              <a:spcBef>
                <a:spcPts val="820"/>
              </a:spcBef>
              <a:spcAft>
                <a:spcPts val="0"/>
              </a:spcAft>
            </a:pPr>
            <a:r>
              <a:rPr lang="en-US" dirty="0">
                <a:latin typeface="Arial" panose="020B0604020202020204" pitchFamily="34" charset="0"/>
                <a:ea typeface="Verdana" panose="020B0604030504040204" pitchFamily="34" charset="0"/>
                <a:cs typeface="Arial" panose="020B0604020202020204" pitchFamily="34" charset="0"/>
              </a:rPr>
              <a:t>Cables are connected using BNC connector and BNC-T. BNC terminator is used to terminate the wire at the far ends.</a:t>
            </a:r>
          </a:p>
        </p:txBody>
      </p:sp>
    </p:spTree>
    <p:extLst>
      <p:ext uri="{BB962C8B-B14F-4D97-AF65-F5344CB8AC3E}">
        <p14:creationId xmlns:p14="http://schemas.microsoft.com/office/powerpoint/2010/main" val="1644414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6572" y="812899"/>
            <a:ext cx="8477428" cy="4124206"/>
          </a:xfrm>
          <a:prstGeom prst="rect">
            <a:avLst/>
          </a:prstGeom>
        </p:spPr>
        <p:txBody>
          <a:bodyPr wrap="square">
            <a:spAutoFit/>
          </a:bodyPr>
          <a:lstStyle/>
          <a:p>
            <a:pPr lvl="0" defTabSz="914400" eaLnBrk="0" fontAlgn="base" hangingPunct="0">
              <a:spcBef>
                <a:spcPct val="0"/>
              </a:spcBef>
              <a:spcAft>
                <a:spcPct val="0"/>
              </a:spcAft>
              <a:tabLst>
                <a:tab pos="1371600" algn="l"/>
              </a:tabLst>
            </a:pPr>
            <a:r>
              <a:rPr lang="en-US" sz="2800" b="1" dirty="0">
                <a:latin typeface="Arial" panose="020B0604020202020204" pitchFamily="34" charset="0"/>
                <a:ea typeface="Arial" panose="020B0604020202020204" pitchFamily="34" charset="0"/>
              </a:rPr>
              <a:t>Power Lines</a:t>
            </a:r>
          </a:p>
          <a:p>
            <a:pPr lvl="0" defTabSz="914400" eaLnBrk="0" fontAlgn="base" hangingPunct="0">
              <a:spcBef>
                <a:spcPct val="0"/>
              </a:spcBef>
              <a:spcAft>
                <a:spcPct val="0"/>
              </a:spcAft>
              <a:tabLst>
                <a:tab pos="1371600" algn="l"/>
              </a:tabLst>
            </a:pPr>
            <a:r>
              <a:rPr lang="en-US" dirty="0">
                <a:latin typeface="Arial" panose="020B0604020202020204" pitchFamily="34" charset="0"/>
                <a:ea typeface="Verdana" panose="020B0604030504040204" pitchFamily="34" charset="0"/>
                <a:cs typeface="Verdana" panose="020B0604030504040204" pitchFamily="34" charset="0"/>
              </a:rPr>
              <a:t>Power Line communication (PLC) is Layer-1 (Physical Layer) technology which uses power cables to transmit data signals. In PLC, modulated data is sent over the cables. The receiver on the other end de-modulates and interprets the data.</a:t>
            </a:r>
            <a:endParaRPr lang="en-US" dirty="0">
              <a:latin typeface="Arial" panose="020B0604020202020204" pitchFamily="34" charset="0"/>
            </a:endParaRPr>
          </a:p>
          <a:p>
            <a:pPr lvl="0" defTabSz="914400" eaLnBrk="0" fontAlgn="base" hangingPunct="0">
              <a:spcBef>
                <a:spcPct val="0"/>
              </a:spcBef>
              <a:spcAft>
                <a:spcPct val="0"/>
              </a:spcAft>
              <a:tabLst>
                <a:tab pos="1371600" algn="l"/>
              </a:tabLst>
            </a:pPr>
            <a:r>
              <a:rPr lang="en-US" dirty="0">
                <a:latin typeface="Arial" panose="020B0604020202020204" pitchFamily="34" charset="0"/>
                <a:ea typeface="Verdana" panose="020B0604030504040204" pitchFamily="34" charset="0"/>
                <a:cs typeface="Verdana" panose="020B0604030504040204" pitchFamily="34" charset="0"/>
              </a:rPr>
              <a:t>Because power lines are widely deployed, PLC can make all powered devices controlled and monitored. PLC works in half-duplex.</a:t>
            </a:r>
            <a:endParaRPr lang="en-US" dirty="0">
              <a:latin typeface="Arial" panose="020B0604020202020204" pitchFamily="34" charset="0"/>
            </a:endParaRPr>
          </a:p>
          <a:p>
            <a:pPr lvl="0" defTabSz="914400" eaLnBrk="0" fontAlgn="base" hangingPunct="0">
              <a:spcBef>
                <a:spcPct val="0"/>
              </a:spcBef>
              <a:spcAft>
                <a:spcPct val="0"/>
              </a:spcAft>
              <a:tabLst>
                <a:tab pos="1371600" algn="l"/>
              </a:tabLst>
            </a:pPr>
            <a:r>
              <a:rPr lang="en-US" dirty="0">
                <a:latin typeface="Arial" panose="020B0604020202020204" pitchFamily="34" charset="0"/>
                <a:ea typeface="Verdana" panose="020B0604030504040204" pitchFamily="34" charset="0"/>
                <a:cs typeface="Verdana" panose="020B0604030504040204" pitchFamily="34" charset="0"/>
              </a:rPr>
              <a:t>There are two types of PLCs:</a:t>
            </a:r>
            <a:endParaRPr lang="en-US" dirty="0">
              <a:latin typeface="Arial" panose="020B0604020202020204" pitchFamily="34" charset="0"/>
            </a:endParaRPr>
          </a:p>
          <a:p>
            <a:pPr lvl="1" defTabSz="914400" eaLnBrk="0" fontAlgn="base" hangingPunct="0">
              <a:spcBef>
                <a:spcPct val="0"/>
              </a:spcBef>
              <a:spcAft>
                <a:spcPct val="0"/>
              </a:spcAft>
              <a:buSzPct val="100000"/>
              <a:buFontTx/>
              <a:buAutoNum type="arabicPeriod"/>
              <a:tabLst>
                <a:tab pos="1371600" algn="l"/>
              </a:tabLst>
            </a:pPr>
            <a:r>
              <a:rPr lang="en-US" dirty="0">
                <a:latin typeface="Arial" panose="020B0604020202020204" pitchFamily="34" charset="0"/>
                <a:ea typeface="Verdana" panose="020B0604030504040204" pitchFamily="34" charset="0"/>
                <a:cs typeface="Verdana" panose="020B0604030504040204" pitchFamily="34" charset="0"/>
              </a:rPr>
              <a:t>Narrow band PLC</a:t>
            </a:r>
            <a:endParaRPr lang="en-US" dirty="0">
              <a:latin typeface="Arial" panose="020B0604020202020204" pitchFamily="34" charset="0"/>
            </a:endParaRPr>
          </a:p>
          <a:p>
            <a:pPr lvl="1" defTabSz="914400" eaLnBrk="0" fontAlgn="base" hangingPunct="0">
              <a:spcBef>
                <a:spcPct val="0"/>
              </a:spcBef>
              <a:spcAft>
                <a:spcPct val="0"/>
              </a:spcAft>
              <a:buSzPct val="100000"/>
              <a:buFontTx/>
              <a:buAutoNum type="arabicPeriod"/>
              <a:tabLst>
                <a:tab pos="1371600" algn="l"/>
              </a:tabLst>
            </a:pPr>
            <a:r>
              <a:rPr lang="en-US" dirty="0">
                <a:latin typeface="Arial" panose="020B0604020202020204" pitchFamily="34" charset="0"/>
                <a:ea typeface="Verdana" panose="020B0604030504040204" pitchFamily="34" charset="0"/>
                <a:cs typeface="Verdana" panose="020B0604030504040204" pitchFamily="34" charset="0"/>
              </a:rPr>
              <a:t>Broad band PLC</a:t>
            </a:r>
            <a:endParaRPr lang="en-US" dirty="0">
              <a:latin typeface="Arial" panose="020B0604020202020204" pitchFamily="34" charset="0"/>
            </a:endParaRPr>
          </a:p>
          <a:p>
            <a:pPr lvl="0" defTabSz="914400" eaLnBrk="0" fontAlgn="base" hangingPunct="0">
              <a:spcBef>
                <a:spcPct val="0"/>
              </a:spcBef>
              <a:spcAft>
                <a:spcPct val="0"/>
              </a:spcAft>
              <a:tabLst>
                <a:tab pos="1371600" algn="l"/>
              </a:tabLst>
            </a:pPr>
            <a:r>
              <a:rPr lang="en-US" dirty="0">
                <a:latin typeface="Arial" panose="020B0604020202020204" pitchFamily="34" charset="0"/>
                <a:ea typeface="Verdana" panose="020B0604030504040204" pitchFamily="34" charset="0"/>
                <a:cs typeface="Verdana" panose="020B0604030504040204" pitchFamily="34" charset="0"/>
              </a:rPr>
              <a:t>Narrow band PLC provides lower data rates up to 100s of kbps, as they work at lower frequencies (3-5000 kHz). They can be spread over several kilometers.</a:t>
            </a:r>
            <a:endParaRPr lang="en-US" dirty="0">
              <a:latin typeface="Arial" panose="020B0604020202020204" pitchFamily="34" charset="0"/>
            </a:endParaRPr>
          </a:p>
          <a:p>
            <a:pPr lvl="0" defTabSz="914400" eaLnBrk="0" fontAlgn="base" hangingPunct="0">
              <a:spcBef>
                <a:spcPct val="0"/>
              </a:spcBef>
              <a:spcAft>
                <a:spcPct val="0"/>
              </a:spcAft>
              <a:tabLst>
                <a:tab pos="1371600" algn="l"/>
              </a:tabLst>
            </a:pPr>
            <a:r>
              <a:rPr lang="en-US" dirty="0">
                <a:latin typeface="Arial" panose="020B0604020202020204" pitchFamily="34" charset="0"/>
                <a:ea typeface="Verdana" panose="020B0604030504040204" pitchFamily="34" charset="0"/>
                <a:cs typeface="Verdana" panose="020B0604030504040204" pitchFamily="34" charset="0"/>
              </a:rPr>
              <a:t>Broadband PLC provides higher data rates up to 100s of Mbps and works at higher frequencies (1.8 – 250 MHz). They cannot be as much extended as Narrowband PLC.</a:t>
            </a:r>
            <a:endParaRPr lang="en-US" dirty="0">
              <a:latin typeface="Arial" panose="020B0604020202020204" pitchFamily="34" charset="0"/>
            </a:endParaRPr>
          </a:p>
        </p:txBody>
      </p:sp>
    </p:spTree>
    <p:extLst>
      <p:ext uri="{BB962C8B-B14F-4D97-AF65-F5344CB8AC3E}">
        <p14:creationId xmlns:p14="http://schemas.microsoft.com/office/powerpoint/2010/main" val="2845461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8600" y="253160"/>
            <a:ext cx="1564852" cy="369332"/>
          </a:xfrm>
          <a:prstGeom prst="rect">
            <a:avLst/>
          </a:prstGeom>
        </p:spPr>
        <p:txBody>
          <a:bodyPr wrap="none">
            <a:spAutoFit/>
          </a:bodyPr>
          <a:lstStyle/>
          <a:p>
            <a:r>
              <a:rPr lang="en-US" dirty="0">
                <a:latin typeface="Verdana" panose="020B0604030504040204" pitchFamily="34" charset="0"/>
                <a:ea typeface="Verdana" panose="020B0604030504040204" pitchFamily="34" charset="0"/>
                <a:cs typeface="Verdana" panose="020B0604030504040204" pitchFamily="34" charset="0"/>
              </a:rPr>
              <a:t>Fiber Optics</a:t>
            </a:r>
            <a:endParaRPr lang="en-US" dirty="0"/>
          </a:p>
        </p:txBody>
      </p:sp>
      <p:sp>
        <p:nvSpPr>
          <p:cNvPr id="3" name="Rectangle 2"/>
          <p:cNvSpPr>
            <a:spLocks noChangeArrowheads="1"/>
          </p:cNvSpPr>
          <p:nvPr/>
        </p:nvSpPr>
        <p:spPr bwMode="auto">
          <a:xfrm>
            <a:off x="410704" y="485762"/>
            <a:ext cx="8946941"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Fiber Optic works on the properties of light. When light ray hits at critical angle, it tends to refracts at 90 degree. This property has been used in fiber optic. The core of fiber optic cable is made of high quality glass or plastic. From one end of it light is emitted, it travels through it and at the other end light detector detects light stream and converts it to electric data.</a:t>
            </a:r>
            <a:endParaRPr kumimoji="0" lang="en-US"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Fiber Optic provides the highest mode of speed. It comes in two modes, one is single mode fiber and second is multimode fiber. Single mode fiber can carry a single ray of light whereas multimode is capable of carrying multiple beams of light.</a:t>
            </a:r>
            <a:endParaRPr kumimoji="0" lang="en-US"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pic>
        <p:nvPicPr>
          <p:cNvPr id="6145" name="image47.jpeg" descr="Fiber Opt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438" y="3477640"/>
            <a:ext cx="3124200" cy="26066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4619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t/>
            </a:r>
            <a:br>
              <a:rPr kumimoji="0" lang="en-US" sz="1100" b="0" i="0" u="none" strike="noStrike" cap="none" normalizeH="0" baseline="0" smtClean="0">
                <a:ln>
                  <a:noFill/>
                </a:ln>
                <a:solidFill>
                  <a:schemeClr val="tx1"/>
                </a:solidFill>
                <a:effectLst/>
                <a:latin typeface="Arial" panose="020B0604020202020204" pitchFamily="34" charset="0"/>
                <a:ea typeface="Verdana" panose="020B0604030504040204" pitchFamily="34" charset="0"/>
                <a:cs typeface="Verdana" panose="020B060403050404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5" name="Rectangle 4"/>
          <p:cNvSpPr/>
          <p:nvPr/>
        </p:nvSpPr>
        <p:spPr>
          <a:xfrm>
            <a:off x="4546364" y="3269689"/>
            <a:ext cx="5375304" cy="3017236"/>
          </a:xfrm>
          <a:prstGeom prst="rect">
            <a:avLst/>
          </a:prstGeom>
        </p:spPr>
        <p:txBody>
          <a:bodyPr wrap="square">
            <a:spAutoFit/>
          </a:bodyPr>
          <a:lstStyle/>
          <a:p>
            <a:pPr marL="914400" marR="701675" algn="just">
              <a:lnSpc>
                <a:spcPct val="107000"/>
              </a:lnSpc>
              <a:spcBef>
                <a:spcPts val="740"/>
              </a:spcBef>
              <a:spcAft>
                <a:spcPts val="0"/>
              </a:spcAft>
            </a:pPr>
            <a:r>
              <a:rPr lang="en-US" dirty="0">
                <a:latin typeface="Verdana" panose="020B0604030504040204" pitchFamily="34" charset="0"/>
                <a:ea typeface="Verdana" panose="020B0604030504040204" pitchFamily="34" charset="0"/>
                <a:cs typeface="Verdana" panose="020B0604030504040204" pitchFamily="34" charset="0"/>
              </a:rPr>
              <a:t>Fiber</a:t>
            </a:r>
            <a:r>
              <a:rPr lang="en-US" spc="-5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Optic</a:t>
            </a:r>
            <a:r>
              <a:rPr lang="en-US" spc="-3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also</a:t>
            </a:r>
            <a:r>
              <a:rPr lang="en-US" spc="-3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comes</a:t>
            </a:r>
            <a:r>
              <a:rPr lang="en-US" spc="-3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in</a:t>
            </a:r>
            <a:r>
              <a:rPr lang="en-US" spc="-4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unidirectional</a:t>
            </a:r>
            <a:r>
              <a:rPr lang="en-US" spc="-2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and</a:t>
            </a:r>
            <a:r>
              <a:rPr lang="en-US" spc="-3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bidirectional</a:t>
            </a:r>
            <a:r>
              <a:rPr lang="en-US" spc="-4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capabilities.</a:t>
            </a:r>
            <a:r>
              <a:rPr lang="en-US" spc="-4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To</a:t>
            </a:r>
            <a:r>
              <a:rPr lang="en-US" spc="-3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connect</a:t>
            </a:r>
            <a:r>
              <a:rPr lang="en-US" spc="-25"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and access fiber optic special type of connectors are used. These can be Subscriber Channel (SC), Straight Tip (ST), or</a:t>
            </a:r>
            <a:r>
              <a:rPr lang="en-US" spc="-30" dirty="0">
                <a:latin typeface="Verdana" panose="020B0604030504040204" pitchFamily="34" charset="0"/>
                <a:ea typeface="Verdana" panose="020B0604030504040204" pitchFamily="34" charset="0"/>
                <a:cs typeface="Verdana" panose="020B0604030504040204" pitchFamily="34" charset="0"/>
              </a:rPr>
              <a:t> </a:t>
            </a:r>
            <a:r>
              <a:rPr lang="en-US" dirty="0">
                <a:latin typeface="Verdana" panose="020B0604030504040204" pitchFamily="34" charset="0"/>
                <a:ea typeface="Verdana" panose="020B0604030504040204" pitchFamily="34" charset="0"/>
                <a:cs typeface="Verdana" panose="020B0604030504040204" pitchFamily="34" charset="0"/>
              </a:rPr>
              <a:t>MT-RJ.</a:t>
            </a:r>
          </a:p>
          <a:p>
            <a:r>
              <a:rPr lang="en-US" dirty="0">
                <a:latin typeface="Verdana" panose="020B0604030504040204" pitchFamily="34" charset="0"/>
                <a:ea typeface="Verdana" panose="020B0604030504040204" pitchFamily="34" charset="0"/>
                <a:cs typeface="Verdana" panose="020B0604030504040204" pitchFamily="34" charset="0"/>
              </a:rPr>
              <a:t/>
            </a:r>
            <a:br>
              <a:rPr lang="en-US" dirty="0">
                <a:latin typeface="Verdana" panose="020B0604030504040204" pitchFamily="34" charset="0"/>
                <a:ea typeface="Verdana" panose="020B0604030504040204" pitchFamily="34" charset="0"/>
                <a:cs typeface="Verdana" panose="020B0604030504040204" pitchFamily="34" charset="0"/>
              </a:rPr>
            </a:br>
            <a:endParaRPr lang="en-US" dirty="0"/>
          </a:p>
        </p:txBody>
      </p:sp>
    </p:spTree>
    <p:extLst>
      <p:ext uri="{BB962C8B-B14F-4D97-AF65-F5344CB8AC3E}">
        <p14:creationId xmlns:p14="http://schemas.microsoft.com/office/powerpoint/2010/main" val="49541870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TotalTime>
  <Words>575</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Symbol</vt:lpstr>
      <vt:lpstr>Trebuchet MS</vt:lpstr>
      <vt:lpstr>Verdana</vt:lpstr>
      <vt:lpstr>Wingdings 3</vt:lpstr>
      <vt:lpstr>Facet</vt:lpstr>
      <vt:lpstr>Transmission Media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Shekhar Verma</dc:creator>
  <cp:lastModifiedBy>Shekhar Verma</cp:lastModifiedBy>
  <cp:revision>5</cp:revision>
  <dcterms:created xsi:type="dcterms:W3CDTF">2021-12-07T04:39:14Z</dcterms:created>
  <dcterms:modified xsi:type="dcterms:W3CDTF">2021-12-07T05:10:30Z</dcterms:modified>
</cp:coreProperties>
</file>