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3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228DA6-9890-4606-9FD6-9DB41F92863E}"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CFC68-2B6C-4129-A1B1-5E72A574D519}" type="slidenum">
              <a:rPr lang="en-US" smtClean="0"/>
              <a:t>‹#›</a:t>
            </a:fld>
            <a:endParaRPr lang="en-US"/>
          </a:p>
        </p:txBody>
      </p:sp>
    </p:spTree>
    <p:extLst>
      <p:ext uri="{BB962C8B-B14F-4D97-AF65-F5344CB8AC3E}">
        <p14:creationId xmlns:p14="http://schemas.microsoft.com/office/powerpoint/2010/main" val="2295811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228DA6-9890-4606-9FD6-9DB41F92863E}"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CFC68-2B6C-4129-A1B1-5E72A574D519}" type="slidenum">
              <a:rPr lang="en-US" smtClean="0"/>
              <a:t>‹#›</a:t>
            </a:fld>
            <a:endParaRPr lang="en-US"/>
          </a:p>
        </p:txBody>
      </p:sp>
    </p:spTree>
    <p:extLst>
      <p:ext uri="{BB962C8B-B14F-4D97-AF65-F5344CB8AC3E}">
        <p14:creationId xmlns:p14="http://schemas.microsoft.com/office/powerpoint/2010/main" val="2960228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228DA6-9890-4606-9FD6-9DB41F92863E}"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CFC68-2B6C-4129-A1B1-5E72A574D51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81342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228DA6-9890-4606-9FD6-9DB41F92863E}"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CFC68-2B6C-4129-A1B1-5E72A574D519}" type="slidenum">
              <a:rPr lang="en-US" smtClean="0"/>
              <a:t>‹#›</a:t>
            </a:fld>
            <a:endParaRPr lang="en-US"/>
          </a:p>
        </p:txBody>
      </p:sp>
    </p:spTree>
    <p:extLst>
      <p:ext uri="{BB962C8B-B14F-4D97-AF65-F5344CB8AC3E}">
        <p14:creationId xmlns:p14="http://schemas.microsoft.com/office/powerpoint/2010/main" val="3430350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228DA6-9890-4606-9FD6-9DB41F92863E}"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CFC68-2B6C-4129-A1B1-5E72A574D51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565328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228DA6-9890-4606-9FD6-9DB41F92863E}"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CFC68-2B6C-4129-A1B1-5E72A574D519}" type="slidenum">
              <a:rPr lang="en-US" smtClean="0"/>
              <a:t>‹#›</a:t>
            </a:fld>
            <a:endParaRPr lang="en-US"/>
          </a:p>
        </p:txBody>
      </p:sp>
    </p:spTree>
    <p:extLst>
      <p:ext uri="{BB962C8B-B14F-4D97-AF65-F5344CB8AC3E}">
        <p14:creationId xmlns:p14="http://schemas.microsoft.com/office/powerpoint/2010/main" val="36817383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228DA6-9890-4606-9FD6-9DB41F92863E}"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CFC68-2B6C-4129-A1B1-5E72A574D519}" type="slidenum">
              <a:rPr lang="en-US" smtClean="0"/>
              <a:t>‹#›</a:t>
            </a:fld>
            <a:endParaRPr lang="en-US"/>
          </a:p>
        </p:txBody>
      </p:sp>
    </p:spTree>
    <p:extLst>
      <p:ext uri="{BB962C8B-B14F-4D97-AF65-F5344CB8AC3E}">
        <p14:creationId xmlns:p14="http://schemas.microsoft.com/office/powerpoint/2010/main" val="24093314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228DA6-9890-4606-9FD6-9DB41F92863E}"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CFC68-2B6C-4129-A1B1-5E72A574D519}" type="slidenum">
              <a:rPr lang="en-US" smtClean="0"/>
              <a:t>‹#›</a:t>
            </a:fld>
            <a:endParaRPr lang="en-US"/>
          </a:p>
        </p:txBody>
      </p:sp>
    </p:spTree>
    <p:extLst>
      <p:ext uri="{BB962C8B-B14F-4D97-AF65-F5344CB8AC3E}">
        <p14:creationId xmlns:p14="http://schemas.microsoft.com/office/powerpoint/2010/main" val="648365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228DA6-9890-4606-9FD6-9DB41F92863E}"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CFC68-2B6C-4129-A1B1-5E72A574D519}" type="slidenum">
              <a:rPr lang="en-US" smtClean="0"/>
              <a:t>‹#›</a:t>
            </a:fld>
            <a:endParaRPr lang="en-US"/>
          </a:p>
        </p:txBody>
      </p:sp>
    </p:spTree>
    <p:extLst>
      <p:ext uri="{BB962C8B-B14F-4D97-AF65-F5344CB8AC3E}">
        <p14:creationId xmlns:p14="http://schemas.microsoft.com/office/powerpoint/2010/main" val="306476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228DA6-9890-4606-9FD6-9DB41F92863E}"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CFC68-2B6C-4129-A1B1-5E72A574D519}" type="slidenum">
              <a:rPr lang="en-US" smtClean="0"/>
              <a:t>‹#›</a:t>
            </a:fld>
            <a:endParaRPr lang="en-US"/>
          </a:p>
        </p:txBody>
      </p:sp>
    </p:spTree>
    <p:extLst>
      <p:ext uri="{BB962C8B-B14F-4D97-AF65-F5344CB8AC3E}">
        <p14:creationId xmlns:p14="http://schemas.microsoft.com/office/powerpoint/2010/main" val="839808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228DA6-9890-4606-9FD6-9DB41F92863E}"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ACFC68-2B6C-4129-A1B1-5E72A574D519}" type="slidenum">
              <a:rPr lang="en-US" smtClean="0"/>
              <a:t>‹#›</a:t>
            </a:fld>
            <a:endParaRPr lang="en-US"/>
          </a:p>
        </p:txBody>
      </p:sp>
    </p:spTree>
    <p:extLst>
      <p:ext uri="{BB962C8B-B14F-4D97-AF65-F5344CB8AC3E}">
        <p14:creationId xmlns:p14="http://schemas.microsoft.com/office/powerpoint/2010/main" val="844245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228DA6-9890-4606-9FD6-9DB41F92863E}"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ACFC68-2B6C-4129-A1B1-5E72A574D519}" type="slidenum">
              <a:rPr lang="en-US" smtClean="0"/>
              <a:t>‹#›</a:t>
            </a:fld>
            <a:endParaRPr lang="en-US"/>
          </a:p>
        </p:txBody>
      </p:sp>
    </p:spTree>
    <p:extLst>
      <p:ext uri="{BB962C8B-B14F-4D97-AF65-F5344CB8AC3E}">
        <p14:creationId xmlns:p14="http://schemas.microsoft.com/office/powerpoint/2010/main" val="3396539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228DA6-9890-4606-9FD6-9DB41F92863E}"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ACFC68-2B6C-4129-A1B1-5E72A574D519}" type="slidenum">
              <a:rPr lang="en-US" smtClean="0"/>
              <a:t>‹#›</a:t>
            </a:fld>
            <a:endParaRPr lang="en-US"/>
          </a:p>
        </p:txBody>
      </p:sp>
    </p:spTree>
    <p:extLst>
      <p:ext uri="{BB962C8B-B14F-4D97-AF65-F5344CB8AC3E}">
        <p14:creationId xmlns:p14="http://schemas.microsoft.com/office/powerpoint/2010/main" val="935352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228DA6-9890-4606-9FD6-9DB41F92863E}"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ACFC68-2B6C-4129-A1B1-5E72A574D519}" type="slidenum">
              <a:rPr lang="en-US" smtClean="0"/>
              <a:t>‹#›</a:t>
            </a:fld>
            <a:endParaRPr lang="en-US"/>
          </a:p>
        </p:txBody>
      </p:sp>
    </p:spTree>
    <p:extLst>
      <p:ext uri="{BB962C8B-B14F-4D97-AF65-F5344CB8AC3E}">
        <p14:creationId xmlns:p14="http://schemas.microsoft.com/office/powerpoint/2010/main" val="1215906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228DA6-9890-4606-9FD6-9DB41F92863E}"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ACFC68-2B6C-4129-A1B1-5E72A574D519}" type="slidenum">
              <a:rPr lang="en-US" smtClean="0"/>
              <a:t>‹#›</a:t>
            </a:fld>
            <a:endParaRPr lang="en-US"/>
          </a:p>
        </p:txBody>
      </p:sp>
    </p:spTree>
    <p:extLst>
      <p:ext uri="{BB962C8B-B14F-4D97-AF65-F5344CB8AC3E}">
        <p14:creationId xmlns:p14="http://schemas.microsoft.com/office/powerpoint/2010/main" val="3804833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228DA6-9890-4606-9FD6-9DB41F92863E}"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ACFC68-2B6C-4129-A1B1-5E72A574D519}" type="slidenum">
              <a:rPr lang="en-US" smtClean="0"/>
              <a:t>‹#›</a:t>
            </a:fld>
            <a:endParaRPr lang="en-US"/>
          </a:p>
        </p:txBody>
      </p:sp>
    </p:spTree>
    <p:extLst>
      <p:ext uri="{BB962C8B-B14F-4D97-AF65-F5344CB8AC3E}">
        <p14:creationId xmlns:p14="http://schemas.microsoft.com/office/powerpoint/2010/main" val="4230479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228DA6-9890-4606-9FD6-9DB41F92863E}" type="datetimeFigureOut">
              <a:rPr lang="en-US" smtClean="0"/>
              <a:t>12/7/2021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5ACFC68-2B6C-4129-A1B1-5E72A574D519}" type="slidenum">
              <a:rPr lang="en-US" smtClean="0"/>
              <a:t>‹#›</a:t>
            </a:fld>
            <a:endParaRPr lang="en-US"/>
          </a:p>
        </p:txBody>
      </p:sp>
    </p:spTree>
    <p:extLst>
      <p:ext uri="{BB962C8B-B14F-4D97-AF65-F5344CB8AC3E}">
        <p14:creationId xmlns:p14="http://schemas.microsoft.com/office/powerpoint/2010/main" val="21211279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lvl="0" algn="ctr"/>
            <a:r>
              <a:rPr lang="en-US" b="1" dirty="0" smtClean="0">
                <a:solidFill>
                  <a:schemeClr val="tx1"/>
                </a:solidFill>
                <a:latin typeface="Arial" panose="020B0604020202020204" pitchFamily="34" charset="0"/>
                <a:ea typeface="Verdana" panose="020B0604030504040204" pitchFamily="34" charset="0"/>
                <a:cs typeface="Verdana" panose="020B0604030504040204" pitchFamily="34" charset="0"/>
              </a:rPr>
              <a:t>Transmission media</a:t>
            </a:r>
            <a:r>
              <a:rPr lang="en-US" dirty="0">
                <a:solidFill>
                  <a:schemeClr val="tx1"/>
                </a:solidFill>
                <a:latin typeface="Arial" panose="020B0604020202020204" pitchFamily="34" charset="0"/>
              </a:rPr>
              <a:t/>
            </a:r>
            <a:br>
              <a:rPr lang="en-US" dirty="0">
                <a:solidFill>
                  <a:schemeClr val="tx1"/>
                </a:solidFill>
                <a:latin typeface="Arial" panose="020B0604020202020204" pitchFamily="34" charset="0"/>
              </a:rPr>
            </a:br>
            <a:r>
              <a:rPr lang="en-US" dirty="0" smtClean="0">
                <a:solidFill>
                  <a:schemeClr val="tx1"/>
                </a:solidFill>
                <a:latin typeface="Arial" panose="020B0604020202020204" pitchFamily="34" charset="0"/>
              </a:rPr>
              <a:t>part 2</a:t>
            </a:r>
            <a:endParaRPr lang="en-US" dirty="0"/>
          </a:p>
        </p:txBody>
      </p:sp>
      <p:sp>
        <p:nvSpPr>
          <p:cNvPr id="3" name="Subtitle 2"/>
          <p:cNvSpPr>
            <a:spLocks noGrp="1"/>
          </p:cNvSpPr>
          <p:nvPr>
            <p:ph type="subTitle" idx="1"/>
          </p:nvPr>
        </p:nvSpPr>
        <p:spPr/>
        <p:txBody>
          <a:bodyPr/>
          <a:lstStyle/>
          <a:p>
            <a:pPr algn="ctr"/>
            <a:r>
              <a:rPr lang="en-US" dirty="0" smtClean="0"/>
              <a:t>Unit 2</a:t>
            </a:r>
            <a:endParaRPr lang="en-US" dirty="0"/>
          </a:p>
        </p:txBody>
      </p:sp>
    </p:spTree>
    <p:extLst>
      <p:ext uri="{BB962C8B-B14F-4D97-AF65-F5344CB8AC3E}">
        <p14:creationId xmlns:p14="http://schemas.microsoft.com/office/powerpoint/2010/main" val="2121125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649480" y="712755"/>
            <a:ext cx="8682455" cy="3508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  Wireless Transmission</a:t>
            </a:r>
            <a:endParaRPr kumimoji="0" lang="en-US" sz="2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     </a:t>
            </a:r>
            <a:endParaRPr kumimoji="0" lang="en-US" sz="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Wireless transmission is a form of unguided media. Wireless communication involves no physical link established between two or more devices, communicating wirelessly. Wireless signals are spread over in the air and are received and interpreted by appropriate antennas.</a:t>
            </a:r>
            <a:endParaRPr kumimoji="0" lang="en-US"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When an antenna is attached to electrical circuit of a computer or wireless device, it converts the digital data into wireless signals and spread all over within its frequency range. The receptor on the other end receives these signals and converts them back to digital data.</a:t>
            </a:r>
            <a:endParaRPr kumimoji="0" lang="en-US"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A little part of electromagnetic spectrum can be used for wireless transmission.</a:t>
            </a:r>
            <a:endParaRPr kumimoji="0" lang="en-US"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pic>
        <p:nvPicPr>
          <p:cNvPr id="7169" name="image48.jpeg" descr="Electromagnetic Spectr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1708" y="4994878"/>
            <a:ext cx="6118225" cy="120808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0" y="61078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
            </a:r>
            <a:br>
              <a:rPr kumimoji="0" lang="en-US" sz="1100" b="0" i="0" u="none" strike="noStrike" cap="none" normalizeH="0" baseline="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b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4024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173" y="214416"/>
            <a:ext cx="2404184" cy="369332"/>
          </a:xfrm>
          <a:prstGeom prst="rect">
            <a:avLst/>
          </a:prstGeom>
        </p:spPr>
        <p:txBody>
          <a:bodyPr wrap="none">
            <a:spAutoFit/>
          </a:bodyPr>
          <a:lstStyle/>
          <a:p>
            <a:r>
              <a:rPr lang="en-US" dirty="0">
                <a:latin typeface="Verdana" panose="020B0604030504040204" pitchFamily="34" charset="0"/>
                <a:ea typeface="Verdana" panose="020B0604030504040204" pitchFamily="34" charset="0"/>
                <a:cs typeface="Verdana" panose="020B0604030504040204" pitchFamily="34" charset="0"/>
              </a:rPr>
              <a:t>Radio Transmission</a:t>
            </a:r>
            <a:endParaRPr lang="en-US" dirty="0"/>
          </a:p>
        </p:txBody>
      </p:sp>
      <p:sp>
        <p:nvSpPr>
          <p:cNvPr id="3" name="Rectangle 2"/>
          <p:cNvSpPr>
            <a:spLocks noChangeArrowheads="1"/>
          </p:cNvSpPr>
          <p:nvPr/>
        </p:nvSpPr>
        <p:spPr bwMode="auto">
          <a:xfrm>
            <a:off x="395207" y="528022"/>
            <a:ext cx="9047896" cy="353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76176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Radio frequency is easier to generate and because of its large wavelength it can penetrate through walls and structures alike. Radio waves can have wavelength from 1mm – 100,000km and have frequency ranging from 3Hz (Extremely Low Frequency) to 300 GHz (Extremely High Frequency). Radio frequencies are sub-divided into six bands.</a:t>
            </a:r>
            <a:endParaRPr kumimoji="0" lang="en-US"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Radio waves at lower frequencies can travel through walls whereas higher RF can travel in straight line and bounce back. The power of low frequency waves decreases sharply as they cover long distance. High frequency radio waves have more power.</a:t>
            </a:r>
            <a:endParaRPr kumimoji="0" lang="en-US"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Lower frequencies such as VLF, LF, MF bands can travel on the ground up to 1000 kilometers, over the earth’s surface.</a:t>
            </a:r>
            <a:endParaRPr kumimoji="0" lang="en-US"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pic>
        <p:nvPicPr>
          <p:cNvPr id="8193" name="image49.jpeg" descr="Radio wave - ground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7075" y="4893619"/>
            <a:ext cx="4018356" cy="139330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395207" y="2833809"/>
            <a:ext cx="9047896" cy="1646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
            </a:r>
            <a:br>
              <a:rPr kumimoji="0" lang="en-US" sz="1100" b="0" i="0" u="none" strike="noStrike" cap="none" normalizeH="0" baseline="0" dirty="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br>
            <a:endParaRPr kumimoji="0" lang="en-US" sz="500" b="0" i="0" u="none" strike="noStrike" cap="none" normalizeH="0" baseline="0" dirty="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dirty="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
            </a:r>
            <a:br>
              <a:rPr kumimoji="0" lang="en-US" sz="500" b="0" i="0" u="none" strike="noStrike" cap="none" normalizeH="0" baseline="0" dirty="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br>
            <a:endParaRPr kumimoji="0" lang="en-US" sz="8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Radio waves of high frequencies are prone to be absorbed by rain and other obstacles. They use Ionosphere of earth atmosphere. High frequency radio waves such as HF and VHF bands are spread upwards. When they reach Ionosphere, they are refracted back to the earth.</a:t>
            </a:r>
            <a:endParaRPr kumimoji="0" lang="en-US"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61063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2604" y="245407"/>
            <a:ext cx="2973250" cy="369332"/>
          </a:xfrm>
          <a:prstGeom prst="rect">
            <a:avLst/>
          </a:prstGeom>
        </p:spPr>
        <p:txBody>
          <a:bodyPr wrap="none">
            <a:spAutoFit/>
          </a:bodyPr>
          <a:lstStyle/>
          <a:p>
            <a:r>
              <a:rPr lang="en-US" dirty="0">
                <a:latin typeface="Verdana" panose="020B0604030504040204" pitchFamily="34" charset="0"/>
                <a:ea typeface="Verdana" panose="020B0604030504040204" pitchFamily="34" charset="0"/>
                <a:cs typeface="Verdana" panose="020B0604030504040204" pitchFamily="34" charset="0"/>
              </a:rPr>
              <a:t>Microwave Transmission</a:t>
            </a:r>
            <a:endParaRPr lang="en-US" dirty="0"/>
          </a:p>
        </p:txBody>
      </p:sp>
      <p:sp>
        <p:nvSpPr>
          <p:cNvPr id="3" name="Rectangle 2"/>
          <p:cNvSpPr>
            <a:spLocks noChangeArrowheads="1"/>
          </p:cNvSpPr>
          <p:nvPr/>
        </p:nvSpPr>
        <p:spPr bwMode="auto">
          <a:xfrm>
            <a:off x="402956" y="-46065"/>
            <a:ext cx="8946143" cy="3323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609408" rIns="0" bIns="76176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Electromagnetic waves above 100MHz tend to travel in a straight line and signals over them can be sent by beaming those waves towards one particular station. Because Microwaves travels in straight lines, both sender and receiver must be aligned to be strictly in line-of-sight.</a:t>
            </a:r>
            <a:endParaRPr kumimoji="0" lang="en-US"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Microwaves can have wavelength ranging from 1mm – 1meter and frequency ranging from 300MHz to 300GHz.</a:t>
            </a:r>
            <a:endParaRPr kumimoji="0" lang="en-US"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pic>
        <p:nvPicPr>
          <p:cNvPr id="9217" name="image51.jpeg" descr="Personal Area Netwo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05957" y="2542250"/>
            <a:ext cx="3787108" cy="122031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0" y="123212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
            </a:r>
            <a:br>
              <a:rPr kumimoji="0" lang="en-US" sz="1100" b="0" i="0" u="none" strike="noStrike" cap="none" normalizeH="0" baseline="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br>
            <a:endParaRPr kumimoji="0" lang="en-US" sz="500" b="0" i="0" u="none" strike="noStrike" cap="none" normalizeH="0" baseline="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
            </a:r>
            <a:br>
              <a:rPr kumimoji="0" lang="en-US" sz="500" b="0" i="0" u="none" strike="noStrike" cap="none" normalizeH="0" baseline="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b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5" name="Rectangle 4"/>
          <p:cNvSpPr/>
          <p:nvPr/>
        </p:nvSpPr>
        <p:spPr>
          <a:xfrm>
            <a:off x="402956" y="4215107"/>
            <a:ext cx="8946143" cy="1962076"/>
          </a:xfrm>
          <a:prstGeom prst="rect">
            <a:avLst/>
          </a:prstGeom>
        </p:spPr>
        <p:txBody>
          <a:bodyPr wrap="square">
            <a:spAutoFit/>
          </a:bodyPr>
          <a:lstStyle/>
          <a:p>
            <a:pPr marL="914400" marR="697865" algn="just">
              <a:lnSpc>
                <a:spcPct val="106000"/>
              </a:lnSpc>
              <a:spcBef>
                <a:spcPts val="1115"/>
              </a:spcBef>
              <a:spcAft>
                <a:spcPts val="0"/>
              </a:spcAft>
            </a:pPr>
            <a:r>
              <a:rPr lang="en-US" dirty="0">
                <a:latin typeface="Verdana" panose="020B0604030504040204" pitchFamily="34" charset="0"/>
                <a:ea typeface="Verdana" panose="020B0604030504040204" pitchFamily="34" charset="0"/>
                <a:cs typeface="Verdana" panose="020B0604030504040204" pitchFamily="34" charset="0"/>
              </a:rPr>
              <a:t>Microwave</a:t>
            </a:r>
            <a:r>
              <a:rPr lang="en-US" spc="-5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antennas</a:t>
            </a:r>
            <a:r>
              <a:rPr lang="en-US" spc="-5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concentrate</a:t>
            </a:r>
            <a:r>
              <a:rPr lang="en-US" spc="-5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the</a:t>
            </a:r>
            <a:r>
              <a:rPr lang="en-US" spc="-5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waves</a:t>
            </a:r>
            <a:r>
              <a:rPr lang="en-US" spc="-3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making</a:t>
            </a:r>
            <a:r>
              <a:rPr lang="en-US" spc="-5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a</a:t>
            </a:r>
            <a:r>
              <a:rPr lang="en-US" spc="-6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beam</a:t>
            </a:r>
            <a:r>
              <a:rPr lang="en-US" spc="-6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of</a:t>
            </a:r>
            <a:r>
              <a:rPr lang="en-US" spc="-5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it.</a:t>
            </a:r>
            <a:r>
              <a:rPr lang="en-US" spc="-5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As</a:t>
            </a:r>
            <a:r>
              <a:rPr lang="en-US" spc="-5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shown</a:t>
            </a:r>
            <a:r>
              <a:rPr lang="en-US" spc="-5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in</a:t>
            </a:r>
            <a:r>
              <a:rPr lang="en-US" spc="-6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picture above, multiple antennas can be aligned to reach farther. Microwaves have higher frequencies and do not penetrate wall like</a:t>
            </a:r>
            <a:r>
              <a:rPr lang="en-US" spc="-3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obstacles.</a:t>
            </a:r>
          </a:p>
          <a:p>
            <a:pPr marL="914400" marR="704215" algn="just">
              <a:lnSpc>
                <a:spcPct val="107000"/>
              </a:lnSpc>
              <a:spcBef>
                <a:spcPts val="835"/>
              </a:spcBef>
              <a:spcAft>
                <a:spcPts val="0"/>
              </a:spcAft>
            </a:pPr>
            <a:r>
              <a:rPr lang="en-US" dirty="0">
                <a:latin typeface="Verdana" panose="020B0604030504040204" pitchFamily="34" charset="0"/>
                <a:ea typeface="Verdana" panose="020B0604030504040204" pitchFamily="34" charset="0"/>
                <a:cs typeface="Verdana" panose="020B0604030504040204" pitchFamily="34" charset="0"/>
              </a:rPr>
              <a:t>Microwave transmission depends highly upon the weather conditions and the frequency it is using.</a:t>
            </a:r>
            <a:endParaRPr lang="en-US"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11390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954" y="245409"/>
            <a:ext cx="2699585" cy="369332"/>
          </a:xfrm>
          <a:prstGeom prst="rect">
            <a:avLst/>
          </a:prstGeom>
        </p:spPr>
        <p:txBody>
          <a:bodyPr wrap="none">
            <a:spAutoFit/>
          </a:bodyPr>
          <a:lstStyle/>
          <a:p>
            <a:r>
              <a:rPr lang="en-US" dirty="0">
                <a:latin typeface="Verdana" panose="020B0604030504040204" pitchFamily="34" charset="0"/>
                <a:ea typeface="Verdana" panose="020B0604030504040204" pitchFamily="34" charset="0"/>
                <a:cs typeface="Verdana" panose="020B0604030504040204" pitchFamily="34" charset="0"/>
              </a:rPr>
              <a:t>Infrared Transmission</a:t>
            </a:r>
            <a:endParaRPr lang="en-US" dirty="0"/>
          </a:p>
        </p:txBody>
      </p:sp>
      <p:sp>
        <p:nvSpPr>
          <p:cNvPr id="3" name="Rectangle 2"/>
          <p:cNvSpPr/>
          <p:nvPr/>
        </p:nvSpPr>
        <p:spPr>
          <a:xfrm>
            <a:off x="2571" y="715590"/>
            <a:ext cx="9406349" cy="2261196"/>
          </a:xfrm>
          <a:prstGeom prst="rect">
            <a:avLst/>
          </a:prstGeom>
        </p:spPr>
        <p:txBody>
          <a:bodyPr wrap="square">
            <a:spAutoFit/>
          </a:bodyPr>
          <a:lstStyle/>
          <a:p>
            <a:pPr marL="914400" marR="707390" algn="just">
              <a:lnSpc>
                <a:spcPct val="106000"/>
              </a:lnSpc>
              <a:spcBef>
                <a:spcPts val="450"/>
              </a:spcBef>
              <a:spcAft>
                <a:spcPts val="0"/>
              </a:spcAft>
            </a:pPr>
            <a:r>
              <a:rPr lang="en-US" dirty="0">
                <a:latin typeface="Verdana" panose="020B0604030504040204" pitchFamily="34" charset="0"/>
                <a:ea typeface="Verdana" panose="020B0604030504040204" pitchFamily="34" charset="0"/>
                <a:cs typeface="Verdana" panose="020B0604030504040204" pitchFamily="34" charset="0"/>
              </a:rPr>
              <a:t>Infrared wave lies in between visible light spectrum and microwaves. It has wavelength of 700nm to 1mm and frequency ranges from 300GHz to 430THz.</a:t>
            </a:r>
          </a:p>
          <a:p>
            <a:pPr marL="914400" marR="699770" algn="just">
              <a:lnSpc>
                <a:spcPct val="107000"/>
              </a:lnSpc>
              <a:spcBef>
                <a:spcPts val="825"/>
              </a:spcBef>
              <a:spcAft>
                <a:spcPts val="0"/>
              </a:spcAft>
            </a:pPr>
            <a:r>
              <a:rPr lang="en-US" dirty="0">
                <a:latin typeface="Verdana" panose="020B0604030504040204" pitchFamily="34" charset="0"/>
                <a:ea typeface="Verdana" panose="020B0604030504040204" pitchFamily="34" charset="0"/>
                <a:cs typeface="Verdana" panose="020B0604030504040204" pitchFamily="34" charset="0"/>
              </a:rPr>
              <a:t>Infrared</a:t>
            </a:r>
            <a:r>
              <a:rPr lang="en-US" spc="-9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wave</a:t>
            </a:r>
            <a:r>
              <a:rPr lang="en-US" spc="-10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is</a:t>
            </a:r>
            <a:r>
              <a:rPr lang="en-US" spc="-9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used</a:t>
            </a:r>
            <a:r>
              <a:rPr lang="en-US" spc="-9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for</a:t>
            </a:r>
            <a:r>
              <a:rPr lang="en-US" spc="-11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very</a:t>
            </a:r>
            <a:r>
              <a:rPr lang="en-US" spc="-10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short</a:t>
            </a:r>
            <a:r>
              <a:rPr lang="en-US" spc="-9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range</a:t>
            </a:r>
            <a:r>
              <a:rPr lang="en-US" spc="-11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communication</a:t>
            </a:r>
            <a:r>
              <a:rPr lang="en-US" spc="-10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purposes</a:t>
            </a:r>
            <a:r>
              <a:rPr lang="en-US" spc="-10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such</a:t>
            </a:r>
            <a:r>
              <a:rPr lang="en-US" spc="-10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as</a:t>
            </a:r>
            <a:r>
              <a:rPr lang="en-US" spc="-10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television and its remote. Infrared travels in a straight line hence it is directional by nature. Because of high frequency range, Infrared cannot cross wall-like</a:t>
            </a:r>
            <a:r>
              <a:rPr lang="en-US" spc="-6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obstacles.</a:t>
            </a:r>
            <a:endParaRPr lang="en-US"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53495" y="3115715"/>
            <a:ext cx="2336537" cy="369332"/>
          </a:xfrm>
          <a:prstGeom prst="rect">
            <a:avLst/>
          </a:prstGeom>
        </p:spPr>
        <p:txBody>
          <a:bodyPr wrap="none">
            <a:spAutoFit/>
          </a:bodyPr>
          <a:lstStyle/>
          <a:p>
            <a:r>
              <a:rPr lang="en-US" dirty="0">
                <a:latin typeface="Verdana" panose="020B0604030504040204" pitchFamily="34" charset="0"/>
                <a:ea typeface="Verdana" panose="020B0604030504040204" pitchFamily="34" charset="0"/>
                <a:cs typeface="Verdana" panose="020B0604030504040204" pitchFamily="34" charset="0"/>
              </a:rPr>
              <a:t>Light Transmission</a:t>
            </a:r>
            <a:endParaRPr lang="en-US" dirty="0"/>
          </a:p>
        </p:txBody>
      </p:sp>
      <p:sp>
        <p:nvSpPr>
          <p:cNvPr id="5" name="Rectangle 4"/>
          <p:cNvSpPr/>
          <p:nvPr/>
        </p:nvSpPr>
        <p:spPr>
          <a:xfrm>
            <a:off x="53495" y="3485047"/>
            <a:ext cx="9355426" cy="3150286"/>
          </a:xfrm>
          <a:prstGeom prst="rect">
            <a:avLst/>
          </a:prstGeom>
        </p:spPr>
        <p:txBody>
          <a:bodyPr wrap="square">
            <a:spAutoFit/>
          </a:bodyPr>
          <a:lstStyle/>
          <a:p>
            <a:pPr marL="914400" marR="704850" algn="just">
              <a:lnSpc>
                <a:spcPct val="106000"/>
              </a:lnSpc>
              <a:spcBef>
                <a:spcPts val="450"/>
              </a:spcBef>
              <a:spcAft>
                <a:spcPts val="0"/>
              </a:spcAft>
            </a:pPr>
            <a:r>
              <a:rPr lang="en-US" dirty="0">
                <a:latin typeface="Verdana" panose="020B0604030504040204" pitchFamily="34" charset="0"/>
                <a:ea typeface="Verdana" panose="020B0604030504040204" pitchFamily="34" charset="0"/>
                <a:cs typeface="Verdana" panose="020B0604030504040204" pitchFamily="34" charset="0"/>
              </a:rPr>
              <a:t>Highest most electromagnetic spectrum which can be used for data transmission is light or optical signaling. This is achieved by means of LASER.</a:t>
            </a:r>
          </a:p>
          <a:p>
            <a:pPr marL="914400" marR="700405" algn="just">
              <a:lnSpc>
                <a:spcPct val="107000"/>
              </a:lnSpc>
              <a:spcBef>
                <a:spcPts val="825"/>
              </a:spcBef>
              <a:spcAft>
                <a:spcPts val="0"/>
              </a:spcAft>
            </a:pPr>
            <a:r>
              <a:rPr lang="en-US" dirty="0">
                <a:latin typeface="Verdana" panose="020B0604030504040204" pitchFamily="34" charset="0"/>
                <a:ea typeface="Verdana" panose="020B0604030504040204" pitchFamily="34" charset="0"/>
                <a:cs typeface="Verdana" panose="020B0604030504040204" pitchFamily="34" charset="0"/>
              </a:rPr>
              <a:t>Because of frequency light uses, it tends to travel strictly in straight line. Hence the sender and receiver must be in the line-of-sight. Because laser transmission is unidirectional,</a:t>
            </a:r>
            <a:r>
              <a:rPr lang="en-US" spc="-7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at</a:t>
            </a:r>
            <a:r>
              <a:rPr lang="en-US" spc="-7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both</a:t>
            </a:r>
            <a:r>
              <a:rPr lang="en-US" spc="-7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ends</a:t>
            </a:r>
            <a:r>
              <a:rPr lang="en-US" spc="-7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of</a:t>
            </a:r>
            <a:r>
              <a:rPr lang="en-US" spc="-7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communication</a:t>
            </a:r>
            <a:r>
              <a:rPr lang="en-US" spc="-6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the</a:t>
            </a:r>
            <a:r>
              <a:rPr lang="en-US" spc="-8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laser</a:t>
            </a:r>
            <a:r>
              <a:rPr lang="en-US" spc="-7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and</a:t>
            </a:r>
            <a:r>
              <a:rPr lang="en-US" spc="-7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the</a:t>
            </a:r>
            <a:r>
              <a:rPr lang="en-US" spc="-8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photo-detector</a:t>
            </a:r>
            <a:r>
              <a:rPr lang="en-US" spc="-8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needs to be installed. Laser beam is generally 1mm wide hence it is a work of precision to align two far receptors each pointing to lasers</a:t>
            </a:r>
            <a:r>
              <a:rPr lang="en-US" spc="-6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source.</a:t>
            </a:r>
            <a:endParaRPr lang="en-US"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284725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52.jpeg" descr="Light Transmission"/>
          <p:cNvPicPr/>
          <p:nvPr/>
        </p:nvPicPr>
        <p:blipFill>
          <a:blip r:embed="rId2" cstate="print"/>
          <a:stretch>
            <a:fillRect/>
          </a:stretch>
        </p:blipFill>
        <p:spPr>
          <a:xfrm>
            <a:off x="1760434" y="391154"/>
            <a:ext cx="5186003" cy="3057448"/>
          </a:xfrm>
          <a:prstGeom prst="rect">
            <a:avLst/>
          </a:prstGeom>
        </p:spPr>
      </p:pic>
      <p:sp>
        <p:nvSpPr>
          <p:cNvPr id="3" name="Rectangle 2"/>
          <p:cNvSpPr/>
          <p:nvPr/>
        </p:nvSpPr>
        <p:spPr>
          <a:xfrm>
            <a:off x="379708" y="4057310"/>
            <a:ext cx="8960845" cy="2585323"/>
          </a:xfrm>
          <a:prstGeom prst="rect">
            <a:avLst/>
          </a:prstGeom>
        </p:spPr>
        <p:txBody>
          <a:bodyPr wrap="square">
            <a:spAutoFit/>
          </a:bodyPr>
          <a:lstStyle/>
          <a:p>
            <a:pPr marL="914400" marR="0" algn="just">
              <a:spcBef>
                <a:spcPts val="730"/>
              </a:spcBef>
              <a:spcAft>
                <a:spcPts val="0"/>
              </a:spcAft>
            </a:pPr>
            <a:r>
              <a:rPr lang="en-US" dirty="0">
                <a:latin typeface="Verdana" panose="020B0604030504040204" pitchFamily="34" charset="0"/>
                <a:ea typeface="Verdana" panose="020B0604030504040204" pitchFamily="34" charset="0"/>
                <a:cs typeface="Verdana" panose="020B0604030504040204" pitchFamily="34" charset="0"/>
              </a:rPr>
              <a:t>Laser works as </a:t>
            </a:r>
            <a:r>
              <a:rPr lang="en-US" dirty="0" err="1">
                <a:latin typeface="Verdana" panose="020B0604030504040204" pitchFamily="34" charset="0"/>
                <a:ea typeface="Verdana" panose="020B0604030504040204" pitchFamily="34" charset="0"/>
                <a:cs typeface="Verdana" panose="020B0604030504040204" pitchFamily="34" charset="0"/>
              </a:rPr>
              <a:t>Tx</a:t>
            </a:r>
            <a:r>
              <a:rPr lang="en-US" dirty="0">
                <a:latin typeface="Verdana" panose="020B0604030504040204" pitchFamily="34" charset="0"/>
                <a:ea typeface="Verdana" panose="020B0604030504040204" pitchFamily="34" charset="0"/>
                <a:cs typeface="Verdana" panose="020B0604030504040204" pitchFamily="34" charset="0"/>
              </a:rPr>
              <a:t> (transmitter) and photo-detectors works as Rx (receiver).</a:t>
            </a:r>
          </a:p>
          <a:p>
            <a:r>
              <a:rPr lang="en-US" dirty="0">
                <a:latin typeface="Verdana" panose="020B0604030504040204" pitchFamily="34" charset="0"/>
                <a:ea typeface="Verdana" panose="020B0604030504040204" pitchFamily="34" charset="0"/>
                <a:cs typeface="Verdana" panose="020B0604030504040204" pitchFamily="34" charset="0"/>
              </a:rPr>
              <a:t/>
            </a:r>
            <a:br>
              <a:rPr lang="en-US" dirty="0">
                <a:latin typeface="Verdana" panose="020B0604030504040204" pitchFamily="34" charset="0"/>
                <a:ea typeface="Verdana" panose="020B0604030504040204" pitchFamily="34" charset="0"/>
                <a:cs typeface="Verdana" panose="020B0604030504040204" pitchFamily="34" charset="0"/>
              </a:rPr>
            </a:br>
            <a:r>
              <a:rPr lang="en-US" sz="140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Lasers cannot penetrate obstacles such as walls, rain, and thick fog. Additionally, laser</a:t>
            </a:r>
            <a:r>
              <a:rPr lang="en-US" spc="-10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beam</a:t>
            </a:r>
            <a:r>
              <a:rPr lang="en-US" spc="-10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is</a:t>
            </a:r>
            <a:r>
              <a:rPr lang="en-US" spc="-10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distorted</a:t>
            </a:r>
            <a:r>
              <a:rPr lang="en-US" spc="-11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by</a:t>
            </a:r>
            <a:r>
              <a:rPr lang="en-US" spc="-9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wind,</a:t>
            </a:r>
            <a:r>
              <a:rPr lang="en-US" spc="-10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atmosphere</a:t>
            </a:r>
            <a:r>
              <a:rPr lang="en-US" spc="-11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temperature,</a:t>
            </a:r>
            <a:r>
              <a:rPr lang="en-US" spc="-10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or</a:t>
            </a:r>
            <a:r>
              <a:rPr lang="en-US" spc="-10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variation</a:t>
            </a:r>
            <a:r>
              <a:rPr lang="en-US" spc="-10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in</a:t>
            </a:r>
            <a:r>
              <a:rPr lang="en-US" spc="-10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temperature in the</a:t>
            </a:r>
            <a:r>
              <a:rPr lang="en-US" spc="-3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path.</a:t>
            </a:r>
          </a:p>
          <a:p>
            <a:endParaRPr lang="en-US" dirty="0">
              <a:latin typeface="Verdana" panose="020B0604030504040204" pitchFamily="34" charset="0"/>
              <a:ea typeface="Verdana" panose="020B0604030504040204" pitchFamily="34" charset="0"/>
              <a:cs typeface="Verdana" panose="020B0604030504040204" pitchFamily="34" charset="0"/>
            </a:endParaRPr>
          </a:p>
          <a:p>
            <a:r>
              <a:rPr lang="en-US" dirty="0" smtClean="0">
                <a:latin typeface="Verdana" panose="020B0604030504040204" pitchFamily="34" charset="0"/>
                <a:ea typeface="Verdana" panose="020B0604030504040204" pitchFamily="34" charset="0"/>
                <a:cs typeface="Verdana" panose="020B0604030504040204" pitchFamily="34" charset="0"/>
              </a:rPr>
              <a:t>Laser</a:t>
            </a:r>
            <a:r>
              <a:rPr lang="en-US" spc="-75" dirty="0" smtClean="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is</a:t>
            </a:r>
            <a:r>
              <a:rPr lang="en-US" spc="-6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safe</a:t>
            </a:r>
            <a:r>
              <a:rPr lang="en-US" spc="-6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for</a:t>
            </a:r>
            <a:r>
              <a:rPr lang="en-US" spc="-8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data</a:t>
            </a:r>
            <a:r>
              <a:rPr lang="en-US" spc="-7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transmission</a:t>
            </a:r>
            <a:r>
              <a:rPr lang="en-US" spc="-7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as</a:t>
            </a:r>
            <a:r>
              <a:rPr lang="en-US" spc="-6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it</a:t>
            </a:r>
            <a:r>
              <a:rPr lang="en-US" spc="-6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is</a:t>
            </a:r>
            <a:r>
              <a:rPr lang="en-US" spc="-7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very</a:t>
            </a:r>
            <a:r>
              <a:rPr lang="en-US" spc="-7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difficult</a:t>
            </a:r>
            <a:r>
              <a:rPr lang="en-US" spc="-7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to</a:t>
            </a:r>
            <a:r>
              <a:rPr lang="en-US" spc="-7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tap</a:t>
            </a:r>
            <a:r>
              <a:rPr lang="en-US" spc="-6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1mm</a:t>
            </a:r>
            <a:r>
              <a:rPr lang="en-US" spc="-6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wide</a:t>
            </a:r>
            <a:r>
              <a:rPr lang="en-US" spc="-8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laser</a:t>
            </a:r>
            <a:r>
              <a:rPr lang="en-US" spc="-6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without interrupting the communication</a:t>
            </a:r>
            <a:r>
              <a:rPr lang="en-US" spc="-4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channel.</a:t>
            </a:r>
            <a:endParaRPr lang="en-US" dirty="0"/>
          </a:p>
        </p:txBody>
      </p:sp>
    </p:spTree>
    <p:extLst>
      <p:ext uri="{BB962C8B-B14F-4D97-AF65-F5344CB8AC3E}">
        <p14:creationId xmlns:p14="http://schemas.microsoft.com/office/powerpoint/2010/main" val="98465795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113</TotalTime>
  <Words>541</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Trebuchet MS</vt:lpstr>
      <vt:lpstr>Verdana</vt:lpstr>
      <vt:lpstr>Wingdings 3</vt:lpstr>
      <vt:lpstr>Facet</vt:lpstr>
      <vt:lpstr>Transmission media part 2</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Shekhar Verma</dc:creator>
  <cp:lastModifiedBy>Shekhar Verma</cp:lastModifiedBy>
  <cp:revision>6</cp:revision>
  <dcterms:created xsi:type="dcterms:W3CDTF">2021-12-07T05:05:45Z</dcterms:created>
  <dcterms:modified xsi:type="dcterms:W3CDTF">2021-12-07T06:59:02Z</dcterms:modified>
</cp:coreProperties>
</file>