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0" y="2549511"/>
            <a:ext cx="4609032" cy="2387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COMPUTER NETWORK</a:t>
            </a:r>
            <a:endParaRPr lang="en-US" dirty="0"/>
          </a:p>
        </p:txBody>
      </p:sp>
      <p:sp>
        <p:nvSpPr>
          <p:cNvPr id="3" name="Rectangle 2"/>
          <p:cNvSpPr/>
          <p:nvPr/>
        </p:nvSpPr>
        <p:spPr>
          <a:xfrm>
            <a:off x="4734371" y="3252880"/>
            <a:ext cx="1044444" cy="400110"/>
          </a:xfrm>
          <a:prstGeom prst="rect">
            <a:avLst/>
          </a:prstGeom>
        </p:spPr>
        <p:txBody>
          <a:bodyPr wrap="square">
            <a:spAutoFit/>
          </a:bodyPr>
          <a:lstStyle/>
          <a:p>
            <a:r>
              <a:rPr lang="en-US" sz="2000" dirty="0">
                <a:solidFill>
                  <a:srgbClr val="0070C0"/>
                </a:solidFill>
              </a:rPr>
              <a:t>UNIT-2</a:t>
            </a:r>
            <a:endParaRPr lang="en-US" sz="2000" dirty="0">
              <a:solidFill>
                <a:srgbClr val="0070C0"/>
              </a:solidFill>
            </a:endParaRPr>
          </a:p>
        </p:txBody>
      </p:sp>
    </p:spTree>
    <p:extLst>
      <p:ext uri="{BB962C8B-B14F-4D97-AF65-F5344CB8AC3E}">
        <p14:creationId xmlns:p14="http://schemas.microsoft.com/office/powerpoint/2010/main" val="179913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252" y="74588"/>
            <a:ext cx="8950295" cy="4185761"/>
          </a:xfrm>
          <a:prstGeom prst="rect">
            <a:avLst/>
          </a:prstGeom>
        </p:spPr>
        <p:txBody>
          <a:bodyPr wrap="square">
            <a:spAutoFit/>
          </a:bodyPr>
          <a:lstStyle/>
          <a:p>
            <a:pPr lvl="0" defTabSz="914400" eaLnBrk="0" fontAlgn="base" hangingPunct="0">
              <a:spcBef>
                <a:spcPct val="0"/>
              </a:spcBef>
              <a:spcAft>
                <a:spcPct val="0"/>
              </a:spcAft>
            </a:pPr>
            <a:r>
              <a:rPr lang="en-US" sz="3200" b="1" dirty="0">
                <a:latin typeface="Arial" panose="020B0604020202020204" pitchFamily="34" charset="0"/>
                <a:ea typeface="Arial" panose="020B0604020202020204" pitchFamily="34" charset="0"/>
              </a:rPr>
              <a:t/>
            </a:r>
            <a:br>
              <a:rPr lang="en-US" sz="3200" b="1" dirty="0">
                <a:latin typeface="Arial" panose="020B0604020202020204" pitchFamily="34" charset="0"/>
                <a:ea typeface="Arial" panose="020B0604020202020204" pitchFamily="34" charset="0"/>
              </a:rPr>
            </a:br>
            <a:r>
              <a:rPr lang="en-US" sz="3200" b="1" dirty="0">
                <a:latin typeface="Arial" panose="020B0604020202020204" pitchFamily="34" charset="0"/>
                <a:ea typeface="Arial" panose="020B0604020202020204" pitchFamily="34" charset="0"/>
              </a:rPr>
              <a:t>Transmission Media</a:t>
            </a:r>
          </a:p>
          <a:p>
            <a:pPr lvl="0" defTabSz="914400" eaLnBrk="0" fontAlgn="base" hangingPunct="0">
              <a:spcBef>
                <a:spcPct val="0"/>
              </a:spcBef>
              <a:spcAft>
                <a:spcPct val="0"/>
              </a:spcAft>
            </a:pPr>
            <a:r>
              <a:rPr lang="en-US" dirty="0">
                <a:latin typeface="Arial" panose="020B0604020202020204" pitchFamily="34" charset="0"/>
                <a:ea typeface="Verdana" panose="020B0604030504040204" pitchFamily="34" charset="0"/>
                <a:cs typeface="Verdana" panose="020B0604030504040204" pitchFamily="34" charset="0"/>
              </a:rPr>
              <a:t>The media over which the information between two computer systems is sent, called transmission media. Transmission media comes in two forms.</a:t>
            </a:r>
          </a:p>
          <a:p>
            <a:pPr lvl="0" defTabSz="914400" eaLnBrk="0" fontAlgn="base" hangingPunct="0">
              <a:spcBef>
                <a:spcPct val="0"/>
              </a:spcBef>
              <a:spcAft>
                <a:spcPct val="0"/>
              </a:spcAft>
            </a:pPr>
            <a:endParaRPr lang="en-US" sz="1100" dirty="0">
              <a:latin typeface="Arial" panose="020B0604020202020204" pitchFamily="34" charset="0"/>
            </a:endParaRPr>
          </a:p>
          <a:p>
            <a:pPr lvl="0" defTabSz="914400" eaLnBrk="0" fontAlgn="base" hangingPunct="0">
              <a:spcBef>
                <a:spcPct val="0"/>
              </a:spcBef>
              <a:spcAft>
                <a:spcPct val="0"/>
              </a:spcAft>
            </a:pPr>
            <a:r>
              <a:rPr lang="en-US" dirty="0">
                <a:latin typeface="Arial" panose="020B0604020202020204" pitchFamily="34" charset="0"/>
                <a:ea typeface="Verdana" panose="020B0604030504040204" pitchFamily="34" charset="0"/>
                <a:cs typeface="Verdana" panose="020B0604030504040204" pitchFamily="34" charset="0"/>
              </a:rPr>
              <a:t>            Guided Media</a:t>
            </a:r>
            <a:endParaRPr lang="en-US" sz="1100" dirty="0">
              <a:latin typeface="Arial" panose="020B0604020202020204" pitchFamily="34" charset="0"/>
            </a:endParaRPr>
          </a:p>
          <a:p>
            <a:pPr lvl="0" defTabSz="914400" eaLnBrk="0" fontAlgn="base" hangingPunct="0">
              <a:spcBef>
                <a:spcPct val="0"/>
              </a:spcBef>
              <a:spcAft>
                <a:spcPct val="0"/>
              </a:spcAft>
            </a:pPr>
            <a:r>
              <a:rPr lang="en-US" dirty="0">
                <a:latin typeface="Arial" panose="020B0604020202020204" pitchFamily="34" charset="0"/>
                <a:ea typeface="Verdana" panose="020B0604030504040204" pitchFamily="34" charset="0"/>
                <a:cs typeface="Verdana" panose="020B0604030504040204" pitchFamily="34" charset="0"/>
              </a:rPr>
              <a:t>All communication wires/cables are guided media, such as UTP, coaxial cables, and fiber Optics. In this media, the sender and receiver are directly connected and the information is send (guided) through it.</a:t>
            </a:r>
          </a:p>
          <a:p>
            <a:pPr lvl="0" defTabSz="914400" eaLnBrk="0" fontAlgn="base" hangingPunct="0">
              <a:spcBef>
                <a:spcPct val="0"/>
              </a:spcBef>
              <a:spcAft>
                <a:spcPct val="0"/>
              </a:spcAft>
            </a:pPr>
            <a:endParaRPr lang="en-US" sz="1100" dirty="0">
              <a:latin typeface="Arial" panose="020B0604020202020204" pitchFamily="34" charset="0"/>
            </a:endParaRPr>
          </a:p>
          <a:p>
            <a:pPr lvl="0" defTabSz="914400" eaLnBrk="0" fontAlgn="base" hangingPunct="0">
              <a:spcBef>
                <a:spcPct val="0"/>
              </a:spcBef>
              <a:spcAft>
                <a:spcPct val="0"/>
              </a:spcAft>
            </a:pPr>
            <a:r>
              <a:rPr lang="en-US" dirty="0">
                <a:latin typeface="Arial" panose="020B0604020202020204" pitchFamily="34" charset="0"/>
                <a:ea typeface="Verdana" panose="020B0604030504040204" pitchFamily="34" charset="0"/>
                <a:cs typeface="Verdana" panose="020B0604030504040204" pitchFamily="34" charset="0"/>
              </a:rPr>
              <a:t>             Unguided Media</a:t>
            </a:r>
            <a:endParaRPr lang="en-US" sz="1100" dirty="0">
              <a:latin typeface="Arial" panose="020B0604020202020204" pitchFamily="34" charset="0"/>
            </a:endParaRPr>
          </a:p>
          <a:p>
            <a:pPr lvl="0" defTabSz="914400" eaLnBrk="0" fontAlgn="base" hangingPunct="0">
              <a:spcBef>
                <a:spcPct val="0"/>
              </a:spcBef>
              <a:spcAft>
                <a:spcPct val="0"/>
              </a:spcAft>
            </a:pPr>
            <a:r>
              <a:rPr lang="en-US" dirty="0">
                <a:latin typeface="Arial" panose="020B0604020202020204" pitchFamily="34" charset="0"/>
                <a:ea typeface="Verdana" panose="020B0604030504040204" pitchFamily="34" charset="0"/>
                <a:cs typeface="Verdana" panose="020B0604030504040204" pitchFamily="34" charset="0"/>
              </a:rPr>
              <a:t>Wireless or open air space is said to be unguided media, because there is no connectivity between the sender and receiver. Information is spread over the air, and anyone including the actual recipient may collect the information.</a:t>
            </a:r>
            <a:endParaRPr lang="en-US" sz="1100" dirty="0">
              <a:latin typeface="Arial" panose="020B0604020202020204" pitchFamily="34" charset="0"/>
            </a:endParaRPr>
          </a:p>
        </p:txBody>
      </p:sp>
      <p:sp>
        <p:nvSpPr>
          <p:cNvPr id="5" name="Rectangle 4"/>
          <p:cNvSpPr/>
          <p:nvPr/>
        </p:nvSpPr>
        <p:spPr>
          <a:xfrm>
            <a:off x="421590" y="4418290"/>
            <a:ext cx="8793621" cy="2308324"/>
          </a:xfrm>
          <a:prstGeom prst="rect">
            <a:avLst/>
          </a:prstGeom>
        </p:spPr>
        <p:txBody>
          <a:bodyPr wrap="square">
            <a:spAutoFit/>
          </a:bodyPr>
          <a:lstStyle/>
          <a:p>
            <a:pPr lvl="0" defTabSz="914400" eaLnBrk="0" fontAlgn="base" hangingPunct="0">
              <a:spcBef>
                <a:spcPct val="0"/>
              </a:spcBef>
              <a:spcAft>
                <a:spcPct val="0"/>
              </a:spcAft>
              <a:tabLst>
                <a:tab pos="1371600" algn="l"/>
              </a:tabLst>
            </a:pPr>
            <a:r>
              <a:rPr lang="en-US" b="1" dirty="0">
                <a:latin typeface="Arial" panose="020B0604020202020204" pitchFamily="34" charset="0"/>
                <a:ea typeface="Arial" panose="020B0604020202020204" pitchFamily="34" charset="0"/>
              </a:rPr>
              <a:t> Channel Capacity</a:t>
            </a:r>
          </a:p>
          <a:p>
            <a:pPr lvl="0" defTabSz="914400" eaLnBrk="0" fontAlgn="base" hangingPunct="0">
              <a:spcBef>
                <a:spcPct val="0"/>
              </a:spcBef>
              <a:spcAft>
                <a:spcPct val="0"/>
              </a:spcAft>
              <a:tabLst>
                <a:tab pos="1371600" algn="l"/>
              </a:tabLst>
            </a:pPr>
            <a:r>
              <a:rPr lang="en-US" dirty="0">
                <a:latin typeface="Arial" panose="020B0604020202020204" pitchFamily="34" charset="0"/>
                <a:ea typeface="Verdana" panose="020B0604030504040204" pitchFamily="34" charset="0"/>
                <a:cs typeface="Verdana" panose="020B0604030504040204" pitchFamily="34" charset="0"/>
              </a:rPr>
              <a:t>                       The speed of transmission of information is said to be the channel capacity. We count it as data rate in digital world. It depends on numerous factors such as</a:t>
            </a:r>
            <a:r>
              <a:rPr lang="en-US" dirty="0" smtClean="0">
                <a:latin typeface="Arial" panose="020B0604020202020204" pitchFamily="34" charset="0"/>
                <a:ea typeface="Verdana" panose="020B0604030504040204" pitchFamily="34" charset="0"/>
                <a:cs typeface="Verdana" panose="020B0604030504040204" pitchFamily="34" charset="0"/>
              </a:rPr>
              <a:t>:</a:t>
            </a:r>
          </a:p>
          <a:p>
            <a:pPr lvl="0" defTabSz="914400" eaLnBrk="0" fontAlgn="base" hangingPunct="0">
              <a:spcBef>
                <a:spcPct val="0"/>
              </a:spcBef>
              <a:spcAft>
                <a:spcPct val="0"/>
              </a:spcAft>
              <a:tabLst>
                <a:tab pos="1371600" algn="l"/>
              </a:tabLst>
            </a:pPr>
            <a:endParaRPr lang="en-US" dirty="0">
              <a:latin typeface="Arial" panose="020B0604020202020204" pitchFamily="34" charset="0"/>
            </a:endParaRPr>
          </a:p>
          <a:p>
            <a:pPr lvl="1" defTabSz="914400" eaLnBrk="0" fontAlgn="base" hangingPunct="0">
              <a:spcBef>
                <a:spcPct val="0"/>
              </a:spcBef>
              <a:spcAft>
                <a:spcPct val="0"/>
              </a:spcAft>
              <a:buClr>
                <a:srgbClr val="FFFFFF"/>
              </a:buClr>
              <a:buSzPct val="300000"/>
              <a:buFontTx/>
              <a:buAutoNum type="arabicPeriod"/>
              <a:tabLst>
                <a:tab pos="1371600" algn="l"/>
              </a:tabLst>
            </a:pPr>
            <a:r>
              <a:rPr lang="en-US" dirty="0">
                <a:latin typeface="Arial" panose="020B0604020202020204" pitchFamily="34" charset="0"/>
                <a:ea typeface="Verdana" panose="020B0604030504040204" pitchFamily="34" charset="0"/>
                <a:cs typeface="Verdana" panose="020B0604030504040204" pitchFamily="34" charset="0"/>
              </a:rPr>
              <a:t>Bandwidth: The physical limitation of underlying media.</a:t>
            </a:r>
            <a:endParaRPr lang="en-US" dirty="0">
              <a:latin typeface="Arial" panose="020B0604020202020204" pitchFamily="34" charset="0"/>
            </a:endParaRPr>
          </a:p>
          <a:p>
            <a:pPr lvl="1" defTabSz="914400" eaLnBrk="0" fontAlgn="base" hangingPunct="0">
              <a:spcBef>
                <a:spcPct val="0"/>
              </a:spcBef>
              <a:spcAft>
                <a:spcPct val="0"/>
              </a:spcAft>
              <a:buClr>
                <a:srgbClr val="FFFFFF"/>
              </a:buClr>
              <a:buSzPct val="300000"/>
              <a:buFontTx/>
              <a:buAutoNum type="arabicPeriod"/>
              <a:tabLst>
                <a:tab pos="1371600" algn="l"/>
              </a:tabLst>
            </a:pPr>
            <a:r>
              <a:rPr lang="en-US" dirty="0">
                <a:latin typeface="Arial" panose="020B0604020202020204" pitchFamily="34" charset="0"/>
                <a:ea typeface="Verdana" panose="020B0604030504040204" pitchFamily="34" charset="0"/>
                <a:cs typeface="Verdana" panose="020B0604030504040204" pitchFamily="34" charset="0"/>
              </a:rPr>
              <a:t>Error-rate: Incorrect reception of information because of noise.</a:t>
            </a:r>
            <a:endParaRPr lang="en-US" dirty="0">
              <a:latin typeface="Arial" panose="020B0604020202020204" pitchFamily="34" charset="0"/>
            </a:endParaRPr>
          </a:p>
          <a:p>
            <a:pPr lvl="1" defTabSz="914400" eaLnBrk="0" fontAlgn="base" hangingPunct="0">
              <a:spcBef>
                <a:spcPct val="0"/>
              </a:spcBef>
              <a:spcAft>
                <a:spcPct val="0"/>
              </a:spcAft>
              <a:buClr>
                <a:srgbClr val="FFFFFF"/>
              </a:buClr>
              <a:buSzPct val="300000"/>
              <a:buFontTx/>
              <a:buAutoNum type="arabicPeriod"/>
              <a:tabLst>
                <a:tab pos="1371600" algn="l"/>
              </a:tabLst>
            </a:pPr>
            <a:r>
              <a:rPr lang="en-US" dirty="0">
                <a:latin typeface="Arial" panose="020B0604020202020204" pitchFamily="34" charset="0"/>
                <a:ea typeface="Verdana" panose="020B0604030504040204" pitchFamily="34" charset="0"/>
                <a:cs typeface="Verdana" panose="020B0604030504040204" pitchFamily="34" charset="0"/>
              </a:rPr>
              <a:t>Encoding: The number of levels used for signaling</a:t>
            </a:r>
            <a:endParaRPr lang="en-US" dirty="0"/>
          </a:p>
        </p:txBody>
      </p:sp>
    </p:spTree>
    <p:extLst>
      <p:ext uri="{BB962C8B-B14F-4D97-AF65-F5344CB8AC3E}">
        <p14:creationId xmlns:p14="http://schemas.microsoft.com/office/powerpoint/2010/main" val="41527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651" y="198291"/>
            <a:ext cx="8870535" cy="6099959"/>
          </a:xfrm>
          <a:prstGeom prst="rect">
            <a:avLst/>
          </a:prstGeom>
        </p:spPr>
      </p:pic>
    </p:spTree>
    <p:extLst>
      <p:ext uri="{BB962C8B-B14F-4D97-AF65-F5344CB8AC3E}">
        <p14:creationId xmlns:p14="http://schemas.microsoft.com/office/powerpoint/2010/main" val="309125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870" t="6047" b="15259"/>
          <a:stretch/>
        </p:blipFill>
        <p:spPr>
          <a:xfrm rot="5400000">
            <a:off x="1802343" y="-1221230"/>
            <a:ext cx="6017873" cy="8853446"/>
          </a:xfrm>
          <a:prstGeom prst="rect">
            <a:avLst/>
          </a:prstGeom>
        </p:spPr>
      </p:pic>
    </p:spTree>
    <p:extLst>
      <p:ext uri="{BB962C8B-B14F-4D97-AF65-F5344CB8AC3E}">
        <p14:creationId xmlns:p14="http://schemas.microsoft.com/office/powerpoint/2010/main" val="2343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97" t="7303" b="5842"/>
          <a:stretch/>
        </p:blipFill>
        <p:spPr>
          <a:xfrm rot="5400000">
            <a:off x="1909985" y="-1234866"/>
            <a:ext cx="5956423" cy="8699622"/>
          </a:xfrm>
          <a:prstGeom prst="rect">
            <a:avLst/>
          </a:prstGeom>
        </p:spPr>
      </p:pic>
    </p:spTree>
    <p:extLst>
      <p:ext uri="{BB962C8B-B14F-4D97-AF65-F5344CB8AC3E}">
        <p14:creationId xmlns:p14="http://schemas.microsoft.com/office/powerpoint/2010/main" val="12483496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987</TotalTime>
  <Words>67</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Trebuchet MS</vt:lpstr>
      <vt:lpstr>Verdana</vt:lpstr>
      <vt:lpstr>Wingdings 3</vt:lpstr>
      <vt:lpstr>Facet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Shekhar Verma</dc:creator>
  <cp:lastModifiedBy>Shekhar Verma</cp:lastModifiedBy>
  <cp:revision>5</cp:revision>
  <dcterms:created xsi:type="dcterms:W3CDTF">2021-11-14T12:15:31Z</dcterms:created>
  <dcterms:modified xsi:type="dcterms:W3CDTF">2021-11-15T04:43:06Z</dcterms:modified>
</cp:coreProperties>
</file>