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11/12/2021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3537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7385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61516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6246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1183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2388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11/12/2021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78365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7319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0695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0203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9198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628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528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5517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2563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95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83850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11/12/2021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8301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C3278D5-25AD-9141-A4A0-A3CDB799EE66}"/>
              </a:ext>
            </a:extLst>
          </p:cNvPr>
          <p:cNvSpPr>
            <a:spLocks noGrp="1"/>
          </p:cNvSpPr>
          <p:nvPr>
            <p:ph type="title"/>
          </p:nvPr>
        </p:nvSpPr>
        <p:spPr/>
        <p:txBody>
          <a:bodyPr/>
          <a:lstStyle/>
          <a:p>
            <a:r>
              <a:rPr lang="en-IN" sz="8800" b="1"/>
              <a:t>अष्टांग योग </a:t>
            </a:r>
            <a:br>
              <a:rPr lang="en-IN" sz="8800" b="1"/>
            </a:br>
            <a:r>
              <a:rPr lang="en-IN" sz="8800" b="1"/>
              <a:t>     और</a:t>
            </a:r>
            <a:br>
              <a:rPr lang="en-IN" sz="8800" b="1"/>
            </a:br>
            <a:r>
              <a:rPr lang="en-IN" sz="8800" b="1"/>
              <a:t>    शिक्षा</a:t>
            </a:r>
            <a:endParaRPr lang="en-US" sz="8800" b="1"/>
          </a:p>
        </p:txBody>
      </p:sp>
      <p:sp>
        <p:nvSpPr>
          <p:cNvPr id="3" name="Subtitle 2">
            <a:extLst>
              <a:ext uri="{FF2B5EF4-FFF2-40B4-BE49-F238E27FC236}">
                <a16:creationId xmlns:a16="http://schemas.microsoft.com/office/drawing/2014/main" id="{61AB2BA8-FBC1-5D4E-A0AE-C8EAEB5999B2}"/>
              </a:ext>
            </a:extLst>
          </p:cNvPr>
          <p:cNvSpPr>
            <a:spLocks noGrp="1"/>
          </p:cNvSpPr>
          <p:nvPr>
            <p:ph type="body" idx="1"/>
          </p:nvPr>
        </p:nvSpPr>
        <p:spPr/>
        <p:txBody>
          <a:bodyPr>
            <a:noAutofit/>
          </a:bodyPr>
          <a:lstStyle/>
          <a:p>
            <a:r>
              <a:rPr lang="en-IN" sz="2400" b="1" u="sng"/>
              <a:t>द्वारा-</a:t>
            </a:r>
          </a:p>
          <a:p>
            <a:endParaRPr lang="en-IN" sz="2400"/>
          </a:p>
          <a:p>
            <a:r>
              <a:rPr lang="en-IN" sz="2400"/>
              <a:t>डा० मनीषा चौहान</a:t>
            </a:r>
          </a:p>
          <a:p>
            <a:r>
              <a:rPr lang="en-IN" sz="2400"/>
              <a:t>असिस्टेंट प्रोफेसर (शिक्षाशास्त्र)</a:t>
            </a:r>
          </a:p>
          <a:p>
            <a:r>
              <a:rPr lang="en-IN" sz="2400"/>
              <a:t>श्री नारायण गर्ल्स पी० जी० कॉलेज </a:t>
            </a:r>
          </a:p>
          <a:p>
            <a:r>
              <a:rPr lang="en-IN" sz="2400"/>
              <a:t>उन्नाव, उत्तर प्रदेश</a:t>
            </a:r>
            <a:endParaRPr lang="en-US" sz="2400"/>
          </a:p>
        </p:txBody>
      </p:sp>
    </p:spTree>
    <p:extLst>
      <p:ext uri="{BB962C8B-B14F-4D97-AF65-F5344CB8AC3E}">
        <p14:creationId xmlns:p14="http://schemas.microsoft.com/office/powerpoint/2010/main" val="470010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7FB36-879E-D34B-858A-84639EBECA8B}"/>
              </a:ext>
            </a:extLst>
          </p:cNvPr>
          <p:cNvSpPr>
            <a:spLocks noGrp="1"/>
          </p:cNvSpPr>
          <p:nvPr>
            <p:ph type="title"/>
          </p:nvPr>
        </p:nvSpPr>
        <p:spPr/>
        <p:txBody>
          <a:bodyPr/>
          <a:lstStyle/>
          <a:p>
            <a:r>
              <a:rPr lang="en-IN" b="1" u="sng"/>
              <a:t>समाधि</a:t>
            </a:r>
            <a:endParaRPr lang="en-US" b="1" u="sng"/>
          </a:p>
        </p:txBody>
      </p:sp>
      <p:sp>
        <p:nvSpPr>
          <p:cNvPr id="3" name="Content Placeholder 2">
            <a:extLst>
              <a:ext uri="{FF2B5EF4-FFF2-40B4-BE49-F238E27FC236}">
                <a16:creationId xmlns:a16="http://schemas.microsoft.com/office/drawing/2014/main" id="{C167A372-B571-2E44-9C1F-4403805BA493}"/>
              </a:ext>
            </a:extLst>
          </p:cNvPr>
          <p:cNvSpPr>
            <a:spLocks noGrp="1"/>
          </p:cNvSpPr>
          <p:nvPr>
            <p:ph idx="1"/>
          </p:nvPr>
        </p:nvSpPr>
        <p:spPr/>
        <p:txBody>
          <a:bodyPr/>
          <a:lstStyle/>
          <a:p>
            <a:r>
              <a:rPr lang="en-IN" sz="2400"/>
              <a:t>जब ध्येय विषय पर मन इतना लीन हो जाता है और उसे अपनी ही प्रतीति नही रहती, यही समाधि की अवस्था है।</a:t>
            </a:r>
          </a:p>
          <a:p>
            <a:r>
              <a:rPr lang="en-IN" sz="2400"/>
              <a:t>समाधि दशा में ध्येय केवल आत्मतत्व रहता है, आत्मा से अतिरिक्त अन्य कोई तत्व नही होता है।</a:t>
            </a:r>
          </a:p>
          <a:p>
            <a:r>
              <a:rPr lang="en-IN" sz="2400"/>
              <a:t>ध्यान की अवस्था में तो ध्यान करने वाला, ध्येय विषय तथा ध्यान की प्रक्रिया पृथक-पृथक रहते हैं, परंतु समाधि की अवस्था में इनमे एकाकारता हो जाती है।</a:t>
            </a:r>
          </a:p>
          <a:p>
            <a:endParaRPr lang="en-US"/>
          </a:p>
        </p:txBody>
      </p:sp>
    </p:spTree>
    <p:extLst>
      <p:ext uri="{BB962C8B-B14F-4D97-AF65-F5344CB8AC3E}">
        <p14:creationId xmlns:p14="http://schemas.microsoft.com/office/powerpoint/2010/main" val="3003055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9112-AB92-A64E-8736-99A3DE0D5E0E}"/>
              </a:ext>
            </a:extLst>
          </p:cNvPr>
          <p:cNvSpPr>
            <a:spLocks noGrp="1"/>
          </p:cNvSpPr>
          <p:nvPr>
            <p:ph type="title"/>
          </p:nvPr>
        </p:nvSpPr>
        <p:spPr/>
        <p:txBody>
          <a:bodyPr/>
          <a:lstStyle/>
          <a:p>
            <a:r>
              <a:rPr lang="en-IN" b="1" u="sng"/>
              <a:t>निष्कर्ष</a:t>
            </a:r>
            <a:endParaRPr lang="en-US" b="1" u="sng"/>
          </a:p>
        </p:txBody>
      </p:sp>
      <p:sp>
        <p:nvSpPr>
          <p:cNvPr id="3" name="Content Placeholder 2">
            <a:extLst>
              <a:ext uri="{FF2B5EF4-FFF2-40B4-BE49-F238E27FC236}">
                <a16:creationId xmlns:a16="http://schemas.microsoft.com/office/drawing/2014/main" id="{3E2E5801-E8ED-3042-A402-DFFA683C759A}"/>
              </a:ext>
            </a:extLst>
          </p:cNvPr>
          <p:cNvSpPr>
            <a:spLocks noGrp="1"/>
          </p:cNvSpPr>
          <p:nvPr>
            <p:ph idx="1"/>
          </p:nvPr>
        </p:nvSpPr>
        <p:spPr>
          <a:xfrm>
            <a:off x="564365" y="2920501"/>
            <a:ext cx="10476859" cy="3419530"/>
          </a:xfrm>
        </p:spPr>
        <p:txBody>
          <a:bodyPr>
            <a:normAutofit fontScale="92500"/>
          </a:bodyPr>
          <a:lstStyle/>
          <a:p>
            <a:r>
              <a:rPr lang="en-IN" sz="2400"/>
              <a:t>यदि शिक्षा को जीवन के अनुकूल बनाना है तो पाठ्यक्रम को नैतिकता, अनुशासन,स्वतंत्रता, ज्ञान एवं विवेक पर आधारित करना होगा।</a:t>
            </a:r>
          </a:p>
          <a:p>
            <a:r>
              <a:rPr lang="en-IN" sz="2400"/>
              <a:t>आध्यात्मिक, अधिभौतिक एवं आधिदैविक दुखों से मुक्ति पाने के लिए विवेक ज्ञान आवश्यक माना गया है। विवेक ज्ञान के लिए अनुशासन की आवश्यकता होती है और वह अनुशासन ही योग दर्शन का विषय है।</a:t>
            </a:r>
          </a:p>
          <a:p>
            <a:r>
              <a:rPr lang="en-IN" sz="2400"/>
              <a:t>वर्तमान शिक्षा प्रणाली में अष्टांगिक योग मार्ग के अनुसरण द्वारा विद्यार्थियों को प्रशिक्षित करके मन तत्व को विकसित करके विचारों को उर्ध्वगामी बनाया जा सकता है।</a:t>
            </a:r>
          </a:p>
          <a:p>
            <a:r>
              <a:rPr lang="en-IN" sz="2400"/>
              <a:t>अष्टांग योग विद्यार्थियों के लक्ष्य प्राप्ति का मार्ग प्रदर्शित करता है।</a:t>
            </a:r>
          </a:p>
          <a:p>
            <a:pPr marL="0" indent="0">
              <a:buNone/>
            </a:pPr>
            <a:endParaRPr lang="en-IN" sz="2400"/>
          </a:p>
          <a:p>
            <a:endParaRPr lang="en-IN" sz="2400"/>
          </a:p>
          <a:p>
            <a:endParaRPr lang="en-US"/>
          </a:p>
        </p:txBody>
      </p:sp>
    </p:spTree>
    <p:extLst>
      <p:ext uri="{BB962C8B-B14F-4D97-AF65-F5344CB8AC3E}">
        <p14:creationId xmlns:p14="http://schemas.microsoft.com/office/powerpoint/2010/main" val="3395272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4D4CF-281F-E24C-AC4D-31BEFE23D018}"/>
              </a:ext>
            </a:extLst>
          </p:cNvPr>
          <p:cNvSpPr>
            <a:spLocks noGrp="1"/>
          </p:cNvSpPr>
          <p:nvPr>
            <p:ph type="title"/>
          </p:nvPr>
        </p:nvSpPr>
        <p:spPr>
          <a:xfrm>
            <a:off x="1125296" y="534287"/>
            <a:ext cx="10515600" cy="1325563"/>
          </a:xfrm>
        </p:spPr>
        <p:txBody>
          <a:bodyPr>
            <a:normAutofit/>
          </a:bodyPr>
          <a:lstStyle/>
          <a:p>
            <a:r>
              <a:rPr lang="en-IN" sz="4800" b="1" u="sng"/>
              <a:t>भूमिका</a:t>
            </a:r>
            <a:endParaRPr lang="en-US" sz="4800" b="1" u="sng"/>
          </a:p>
        </p:txBody>
      </p:sp>
      <p:sp>
        <p:nvSpPr>
          <p:cNvPr id="3" name="Content Placeholder 2">
            <a:extLst>
              <a:ext uri="{FF2B5EF4-FFF2-40B4-BE49-F238E27FC236}">
                <a16:creationId xmlns:a16="http://schemas.microsoft.com/office/drawing/2014/main" id="{B2B9A7BC-DE88-2941-8DC3-507256688B43}"/>
              </a:ext>
            </a:extLst>
          </p:cNvPr>
          <p:cNvSpPr>
            <a:spLocks noGrp="1"/>
          </p:cNvSpPr>
          <p:nvPr>
            <p:ph idx="1"/>
          </p:nvPr>
        </p:nvSpPr>
        <p:spPr>
          <a:xfrm>
            <a:off x="961467" y="2364253"/>
            <a:ext cx="10269065" cy="3868117"/>
          </a:xfrm>
        </p:spPr>
        <p:txBody>
          <a:bodyPr>
            <a:noAutofit/>
          </a:bodyPr>
          <a:lstStyle/>
          <a:p>
            <a:r>
              <a:rPr lang="en-IN" sz="2000"/>
              <a:t>भूमिका- ‘योगश्चित्तवृत्तिनिरोध:’</a:t>
            </a:r>
          </a:p>
          <a:p>
            <a:r>
              <a:rPr lang="en-IN" sz="2000"/>
              <a:t>अर्थात चित्त की वृत्ति के निरोध को योग कहते हैं।</a:t>
            </a:r>
          </a:p>
          <a:p>
            <a:r>
              <a:rPr lang="en-IN" sz="2000"/>
              <a:t>चित्त जड़ है और पुरुष चेतन।</a:t>
            </a:r>
          </a:p>
          <a:p>
            <a:r>
              <a:rPr lang="en-IN" sz="2000"/>
              <a:t>अविद्या के कारण पुरुष और प्रकृति में परस्पर अभेद संबंध हो जाता है जिसके कारण बुद्धि की वृत्तियों का पुरुष में आरोप होता है। बुद्धि की विषयाकार वृत्तियाँ पुरुष में प्रतिबिम्बित होती हैं। पुरुष का प्रतिबिंब चित्त पर पड़ने से चित्त अपने को चेतन मानकर, चेतन के समान कार्य करने लगता है, यही चित्त की वृत्ति है।</a:t>
            </a:r>
          </a:p>
          <a:p>
            <a:r>
              <a:rPr lang="en-IN" sz="2000"/>
              <a:t>ये चित्त की वृत्तियाँ धर्म, अधर्म तथा वासनाओं की उत्त्पत्ति का कारण होती हैं, तथा अविद्या आदि क्लेश उत्त्पन्न करती हैं। क्लेशों से मुक्त होने के लिए चित्त को समाहित करने के लिए योग में आठ अंग(साधन) बताएं गए हैं जिन्हें अष्टांग योग के नाम से जानते हैं।</a:t>
            </a:r>
          </a:p>
          <a:p>
            <a:r>
              <a:rPr lang="en-IN" sz="2000"/>
              <a:t>ये आठ अंग हैं- ‘यम’, ‘नियम’, ‘आसन’, ‘प्राणायाम’, ‘प्रत्याहार’, ‘धारणा’, ‘ध्यान’, तथा ‘समाधि’।</a:t>
            </a:r>
            <a:endParaRPr lang="en-US" sz="2000"/>
          </a:p>
        </p:txBody>
      </p:sp>
    </p:spTree>
    <p:extLst>
      <p:ext uri="{BB962C8B-B14F-4D97-AF65-F5344CB8AC3E}">
        <p14:creationId xmlns:p14="http://schemas.microsoft.com/office/powerpoint/2010/main" val="347442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1F270-65AA-6749-BD77-5758FE93F75A}"/>
              </a:ext>
            </a:extLst>
          </p:cNvPr>
          <p:cNvSpPr>
            <a:spLocks noGrp="1"/>
          </p:cNvSpPr>
          <p:nvPr>
            <p:ph type="title"/>
          </p:nvPr>
        </p:nvSpPr>
        <p:spPr>
          <a:xfrm>
            <a:off x="838200" y="1046980"/>
            <a:ext cx="10515600" cy="315912"/>
          </a:xfrm>
        </p:spPr>
        <p:txBody>
          <a:bodyPr>
            <a:normAutofit fontScale="90000"/>
          </a:bodyPr>
          <a:lstStyle/>
          <a:p>
            <a:r>
              <a:rPr lang="en-IN" sz="4800" b="1" u="sng"/>
              <a:t>यम</a:t>
            </a:r>
            <a:endParaRPr lang="en-US" sz="4800" b="1" u="sng"/>
          </a:p>
        </p:txBody>
      </p:sp>
      <p:sp>
        <p:nvSpPr>
          <p:cNvPr id="3" name="Content Placeholder 2">
            <a:extLst>
              <a:ext uri="{FF2B5EF4-FFF2-40B4-BE49-F238E27FC236}">
                <a16:creationId xmlns:a16="http://schemas.microsoft.com/office/drawing/2014/main" id="{3DBAEA3D-9EB0-5745-A470-3E868533B7AD}"/>
              </a:ext>
            </a:extLst>
          </p:cNvPr>
          <p:cNvSpPr>
            <a:spLocks noGrp="1"/>
          </p:cNvSpPr>
          <p:nvPr>
            <p:ph idx="1"/>
          </p:nvPr>
        </p:nvSpPr>
        <p:spPr>
          <a:xfrm>
            <a:off x="653980" y="2523235"/>
            <a:ext cx="10515600" cy="4334765"/>
          </a:xfrm>
        </p:spPr>
        <p:txBody>
          <a:bodyPr>
            <a:normAutofit/>
          </a:bodyPr>
          <a:lstStyle/>
          <a:p>
            <a:endParaRPr lang="en-IN" sz="2000"/>
          </a:p>
          <a:p>
            <a:r>
              <a:rPr lang="en-IN" sz="2000"/>
              <a:t>मन, वचन एवं कर्म से संयम रखना ‘यम’ कहलाता है। अर्थात मानसिक, वाचिक तथा कायिक संयम को यम कहते हैं। ‘यम’ के पाँच प्रमुख अंग हैं- सत्य, अहिंसा, अस्तेय, अपरिग्रह तथा ब्रह्मचर्य।</a:t>
            </a:r>
          </a:p>
          <a:p>
            <a:r>
              <a:rPr lang="en-IN" sz="2000"/>
              <a:t>‘सत्य’- प्रमाणों से पुष्ट करके जानने एवं बताने का प्रयास करना। जैसा देखा, अनुमान किया या सुना जाए उसी प्रकार मन और वचन को रखना।</a:t>
            </a:r>
          </a:p>
          <a:p>
            <a:r>
              <a:rPr lang="en-IN" sz="2000"/>
              <a:t>‘अहिंसा’- अकारण मन, वचन और कर्म से दुख न देना, न्याय पूर्वक जीवन जीना ही अहिंसा है।</a:t>
            </a:r>
          </a:p>
          <a:p>
            <a:r>
              <a:rPr lang="en-IN" sz="2000"/>
              <a:t>‘अस्तेय’- चोरी न करना, परद्रव्य की इच्छा न करना।</a:t>
            </a:r>
          </a:p>
          <a:p>
            <a:r>
              <a:rPr lang="en-IN" sz="2000"/>
              <a:t>‘अपरिग्रह’- आवश्यकता से अधिक वस्तु का संचय न करना।</a:t>
            </a:r>
          </a:p>
          <a:p>
            <a:r>
              <a:rPr lang="en-IN" sz="2000"/>
              <a:t>‘ब्रम्हचर्य’- इन्द्रियों पर नियंत्रण रखना।</a:t>
            </a:r>
            <a:endParaRPr lang="en-US" sz="2000"/>
          </a:p>
        </p:txBody>
      </p:sp>
    </p:spTree>
    <p:extLst>
      <p:ext uri="{BB962C8B-B14F-4D97-AF65-F5344CB8AC3E}">
        <p14:creationId xmlns:p14="http://schemas.microsoft.com/office/powerpoint/2010/main" val="127903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5C3E3-DF2D-E34D-ACA5-86A230C72F18}"/>
              </a:ext>
            </a:extLst>
          </p:cNvPr>
          <p:cNvSpPr>
            <a:spLocks noGrp="1"/>
          </p:cNvSpPr>
          <p:nvPr>
            <p:ph type="title"/>
          </p:nvPr>
        </p:nvSpPr>
        <p:spPr/>
        <p:txBody>
          <a:bodyPr/>
          <a:lstStyle/>
          <a:p>
            <a:r>
              <a:rPr lang="en-IN" b="1" u="sng"/>
              <a:t>नियम</a:t>
            </a:r>
            <a:endParaRPr lang="en-US" b="1" u="sng"/>
          </a:p>
        </p:txBody>
      </p:sp>
      <p:sp>
        <p:nvSpPr>
          <p:cNvPr id="3" name="Content Placeholder 2">
            <a:extLst>
              <a:ext uri="{FF2B5EF4-FFF2-40B4-BE49-F238E27FC236}">
                <a16:creationId xmlns:a16="http://schemas.microsoft.com/office/drawing/2014/main" id="{44248415-A9D3-2C47-AF1F-125BE1E78805}"/>
              </a:ext>
            </a:extLst>
          </p:cNvPr>
          <p:cNvSpPr>
            <a:spLocks noGrp="1"/>
          </p:cNvSpPr>
          <p:nvPr>
            <p:ph idx="1"/>
          </p:nvPr>
        </p:nvSpPr>
        <p:spPr>
          <a:xfrm>
            <a:off x="521446" y="2507219"/>
            <a:ext cx="10515600" cy="10363776"/>
          </a:xfrm>
        </p:spPr>
        <p:txBody>
          <a:bodyPr>
            <a:normAutofit/>
          </a:bodyPr>
          <a:lstStyle/>
          <a:p>
            <a:r>
              <a:rPr lang="en-IN" sz="2000"/>
              <a:t>योग में पांच नियमों का उल्लेख है-</a:t>
            </a:r>
          </a:p>
          <a:p>
            <a:r>
              <a:rPr lang="en-IN" sz="2000"/>
              <a:t>‘शौच’- इसके अंतर्गत शारीरिक स्वच्छता तथा मन की निर्मलता का अंतर्भाव होता है।</a:t>
            </a:r>
          </a:p>
          <a:p>
            <a:r>
              <a:rPr lang="en-IN" sz="2000"/>
              <a:t>‘संतोष’- पुरुषार्थ करने के उपरांत जो भी मिले उसे स्वीकार कर संतुष्ट होंना।</a:t>
            </a:r>
          </a:p>
          <a:p>
            <a:r>
              <a:rPr lang="en-IN" sz="2000"/>
              <a:t>‘तप’- चित्त का निग्रह, कुप्रवृत्तियों का दमन तथा विषयों से विरक्त होना ही तप है। इसके साथ सर्दी, गर्मी, भूख,  प्यास और नींद को सहन करने की शक्ति का संचय करना भी तप है।</a:t>
            </a:r>
          </a:p>
          <a:p>
            <a:r>
              <a:rPr lang="en-IN" sz="2000"/>
              <a:t>‘स्वाध्याय’- वेद, दर्शन, ग्रंथ आदि को पढ़कर अपने ज्ञान को बढ़ाना एवं नियमित रूप से अध्ययन की आदत का समावेश।</a:t>
            </a:r>
          </a:p>
          <a:p>
            <a:r>
              <a:rPr lang="en-IN" sz="2000"/>
              <a:t>‘ईश्वरप्रणिधान’- शरीर को पवित्र व सकारात्मक बनाये रखना तथा ईश्वर के प्रति कृतज्ञता व्यक्त करते हुए कर्तव्य का पालन करना।</a:t>
            </a:r>
          </a:p>
        </p:txBody>
      </p:sp>
    </p:spTree>
    <p:extLst>
      <p:ext uri="{BB962C8B-B14F-4D97-AF65-F5344CB8AC3E}">
        <p14:creationId xmlns:p14="http://schemas.microsoft.com/office/powerpoint/2010/main" val="2834871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EEBB-AA88-C245-9F6C-538E8120601A}"/>
              </a:ext>
            </a:extLst>
          </p:cNvPr>
          <p:cNvSpPr>
            <a:spLocks noGrp="1"/>
          </p:cNvSpPr>
          <p:nvPr>
            <p:ph type="title"/>
          </p:nvPr>
        </p:nvSpPr>
        <p:spPr/>
        <p:txBody>
          <a:bodyPr/>
          <a:lstStyle/>
          <a:p>
            <a:r>
              <a:rPr lang="en-IN" b="1" u="sng"/>
              <a:t>आसन</a:t>
            </a:r>
            <a:endParaRPr lang="en-US" b="1" u="sng"/>
          </a:p>
        </p:txBody>
      </p:sp>
      <p:sp>
        <p:nvSpPr>
          <p:cNvPr id="3" name="Content Placeholder 2">
            <a:extLst>
              <a:ext uri="{FF2B5EF4-FFF2-40B4-BE49-F238E27FC236}">
                <a16:creationId xmlns:a16="http://schemas.microsoft.com/office/drawing/2014/main" id="{2414A3C5-7F26-8D44-8A11-D0BCBF428E62}"/>
              </a:ext>
            </a:extLst>
          </p:cNvPr>
          <p:cNvSpPr>
            <a:spLocks noGrp="1"/>
          </p:cNvSpPr>
          <p:nvPr>
            <p:ph idx="1"/>
          </p:nvPr>
        </p:nvSpPr>
        <p:spPr>
          <a:xfrm>
            <a:off x="808047" y="2818822"/>
            <a:ext cx="8825659" cy="3416300"/>
          </a:xfrm>
        </p:spPr>
        <p:txBody>
          <a:bodyPr>
            <a:normAutofit/>
          </a:bodyPr>
          <a:lstStyle/>
          <a:p>
            <a:r>
              <a:rPr lang="en-IN" sz="2000"/>
              <a:t>महर्षि पतंजलि के अनुसार ‘स्थिर सुखम आसनं’। अर्थात चित्त को स्थिर रखने वाले तथा सुख देने वाले बैठने के प्रकार को ‘आसन’ कहते हैं</a:t>
            </a:r>
          </a:p>
          <a:p>
            <a:r>
              <a:rPr lang="en-IN" sz="2000"/>
              <a:t>शरीर को ऐसी स्थिति में रखना जिससे कि बिना थकान के लंबे समय तक परिश्रम तथा अध्ययन किया जा सके। </a:t>
            </a:r>
          </a:p>
          <a:p>
            <a:r>
              <a:rPr lang="en-IN" sz="2000"/>
              <a:t>उठने,बैठने, सोने,चलने, पढ़ने, लिखने, भोजन करने आदि के उचित आसनों का अभ्यास इसके अंतर्गत आता है।</a:t>
            </a:r>
          </a:p>
          <a:p>
            <a:r>
              <a:rPr lang="en-IN" sz="2000"/>
              <a:t>चित्त की एकाग्रता के लिए शारीरिक संयम एवं नियमन भी उतना ही आवश्यक है जितना कि मन का।</a:t>
            </a:r>
            <a:endParaRPr lang="en-US" sz="2000"/>
          </a:p>
        </p:txBody>
      </p:sp>
    </p:spTree>
    <p:extLst>
      <p:ext uri="{BB962C8B-B14F-4D97-AF65-F5344CB8AC3E}">
        <p14:creationId xmlns:p14="http://schemas.microsoft.com/office/powerpoint/2010/main" val="1228714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28B2-9B47-6F44-90E3-9A0D34C33725}"/>
              </a:ext>
            </a:extLst>
          </p:cNvPr>
          <p:cNvSpPr>
            <a:spLocks noGrp="1"/>
          </p:cNvSpPr>
          <p:nvPr>
            <p:ph type="title"/>
          </p:nvPr>
        </p:nvSpPr>
        <p:spPr/>
        <p:txBody>
          <a:bodyPr/>
          <a:lstStyle/>
          <a:p>
            <a:r>
              <a:rPr lang="en-IN" b="1" u="sng"/>
              <a:t>प्राणायाम</a:t>
            </a:r>
            <a:endParaRPr lang="en-US" b="1" u="sng"/>
          </a:p>
        </p:txBody>
      </p:sp>
      <p:sp>
        <p:nvSpPr>
          <p:cNvPr id="3" name="Content Placeholder 2">
            <a:extLst>
              <a:ext uri="{FF2B5EF4-FFF2-40B4-BE49-F238E27FC236}">
                <a16:creationId xmlns:a16="http://schemas.microsoft.com/office/drawing/2014/main" id="{F1BBE6BF-0D8B-7646-B10B-E77F9187C46B}"/>
              </a:ext>
            </a:extLst>
          </p:cNvPr>
          <p:cNvSpPr>
            <a:spLocks noGrp="1"/>
          </p:cNvSpPr>
          <p:nvPr>
            <p:ph idx="1"/>
          </p:nvPr>
        </p:nvSpPr>
        <p:spPr/>
        <p:txBody>
          <a:bodyPr>
            <a:normAutofit/>
          </a:bodyPr>
          <a:lstStyle/>
          <a:p>
            <a:r>
              <a:rPr lang="en-IN" sz="2400"/>
              <a:t>‘प्राणायाम’ द्वारा श्वसन क्रिया का नियंत्रण किया जाता है। इसके द्वारा संवेगों को भी नियंत्रित किया जा सकता है।</a:t>
            </a:r>
          </a:p>
          <a:p>
            <a:r>
              <a:rPr lang="en-IN" sz="2400"/>
              <a:t>प्राणयाम क्रिया के तीन अंग होते हैं-</a:t>
            </a:r>
          </a:p>
          <a:p>
            <a:r>
              <a:rPr lang="en-IN" sz="2400"/>
              <a:t>‘पूरक’- अर्थात पूरा श्वास अंदर खींचना।</a:t>
            </a:r>
          </a:p>
          <a:p>
            <a:r>
              <a:rPr lang="en-IN" sz="2400"/>
              <a:t>‘कुम्भक’- अर्थात श्वास को भीतर रोके रखना।</a:t>
            </a:r>
          </a:p>
          <a:p>
            <a:r>
              <a:rPr lang="en-IN" sz="2400"/>
              <a:t>‘रेचक’- अर्थात नियमित विधि से श्वास छोड़ना।</a:t>
            </a:r>
            <a:endParaRPr lang="en-US" sz="2400"/>
          </a:p>
        </p:txBody>
      </p:sp>
    </p:spTree>
    <p:extLst>
      <p:ext uri="{BB962C8B-B14F-4D97-AF65-F5344CB8AC3E}">
        <p14:creationId xmlns:p14="http://schemas.microsoft.com/office/powerpoint/2010/main" val="2186490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DAAD3-AAC6-3344-9A8D-56BE2BDB819C}"/>
              </a:ext>
            </a:extLst>
          </p:cNvPr>
          <p:cNvSpPr>
            <a:spLocks noGrp="1"/>
          </p:cNvSpPr>
          <p:nvPr>
            <p:ph type="title"/>
          </p:nvPr>
        </p:nvSpPr>
        <p:spPr/>
        <p:txBody>
          <a:bodyPr/>
          <a:lstStyle/>
          <a:p>
            <a:r>
              <a:rPr lang="en-IN" b="1" u="sng"/>
              <a:t>प्रत्याहार</a:t>
            </a:r>
            <a:endParaRPr lang="en-US" b="1" u="sng"/>
          </a:p>
        </p:txBody>
      </p:sp>
      <p:sp>
        <p:nvSpPr>
          <p:cNvPr id="3" name="Content Placeholder 2">
            <a:extLst>
              <a:ext uri="{FF2B5EF4-FFF2-40B4-BE49-F238E27FC236}">
                <a16:creationId xmlns:a16="http://schemas.microsoft.com/office/drawing/2014/main" id="{0A9FC60E-23C4-BE4F-B713-1A9EB66E8FFA}"/>
              </a:ext>
            </a:extLst>
          </p:cNvPr>
          <p:cNvSpPr>
            <a:spLocks noGrp="1"/>
          </p:cNvSpPr>
          <p:nvPr>
            <p:ph idx="1"/>
          </p:nvPr>
        </p:nvSpPr>
        <p:spPr>
          <a:xfrm>
            <a:off x="784122" y="3034144"/>
            <a:ext cx="8825659" cy="3416300"/>
          </a:xfrm>
        </p:spPr>
        <p:txBody>
          <a:bodyPr/>
          <a:lstStyle/>
          <a:p>
            <a:r>
              <a:rPr lang="en-IN" sz="2400"/>
              <a:t>स्वविषयासम्प्रयोगे चित्तस्य स्वरूपानुकर इवेन्द्रीयनाम प्रत्याहारः।।</a:t>
            </a:r>
          </a:p>
          <a:p>
            <a:r>
              <a:rPr lang="en-IN" sz="2400"/>
              <a:t>जब इन्द्रियों का स्वविषय संबंध, असंबन्ध के समान हो कर इंद्रियां चित्त के अनुरूप जैसी स्थिति को प्राप्त हो जाती हैं, यही प्रत्याहार है।</a:t>
            </a:r>
          </a:p>
          <a:p>
            <a:r>
              <a:rPr lang="en-IN" sz="2400"/>
              <a:t>अपने-अपने विषयों से इन्द्रियों को हटाकर उन्हें मन के वश में करना।</a:t>
            </a:r>
          </a:p>
          <a:p>
            <a:r>
              <a:rPr lang="en-IN" sz="2400"/>
              <a:t>जब इंद्रियां पूर्णतः अपने मन के वश में आ जाती हैं तब ये अपने स्वाभाविक विषयों से हटकर अध्ययन में दत्तचित्त हो जाती हैं।</a:t>
            </a:r>
          </a:p>
          <a:p>
            <a:endParaRPr lang="en-IN"/>
          </a:p>
          <a:p>
            <a:pPr marL="0" indent="0">
              <a:buNone/>
            </a:pPr>
            <a:endParaRPr lang="en-US"/>
          </a:p>
        </p:txBody>
      </p:sp>
    </p:spTree>
    <p:extLst>
      <p:ext uri="{BB962C8B-B14F-4D97-AF65-F5344CB8AC3E}">
        <p14:creationId xmlns:p14="http://schemas.microsoft.com/office/powerpoint/2010/main" val="145631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C8AE-966C-D443-A773-00AD36F47563}"/>
              </a:ext>
            </a:extLst>
          </p:cNvPr>
          <p:cNvSpPr>
            <a:spLocks noGrp="1"/>
          </p:cNvSpPr>
          <p:nvPr>
            <p:ph type="title"/>
          </p:nvPr>
        </p:nvSpPr>
        <p:spPr/>
        <p:txBody>
          <a:bodyPr/>
          <a:lstStyle/>
          <a:p>
            <a:r>
              <a:rPr lang="en-IN" b="1" u="sng"/>
              <a:t>धारणा</a:t>
            </a:r>
            <a:endParaRPr lang="en-US" b="1" u="sng"/>
          </a:p>
        </p:txBody>
      </p:sp>
      <p:sp>
        <p:nvSpPr>
          <p:cNvPr id="3" name="Content Placeholder 2">
            <a:extLst>
              <a:ext uri="{FF2B5EF4-FFF2-40B4-BE49-F238E27FC236}">
                <a16:creationId xmlns:a16="http://schemas.microsoft.com/office/drawing/2014/main" id="{DDE5EEEF-3ED6-CB4D-B017-62D15C886F09}"/>
              </a:ext>
            </a:extLst>
          </p:cNvPr>
          <p:cNvSpPr>
            <a:spLocks noGrp="1"/>
          </p:cNvSpPr>
          <p:nvPr>
            <p:ph idx="1"/>
          </p:nvPr>
        </p:nvSpPr>
        <p:spPr>
          <a:xfrm>
            <a:off x="1090708" y="2591538"/>
            <a:ext cx="8825659" cy="3416300"/>
          </a:xfrm>
        </p:spPr>
        <p:txBody>
          <a:bodyPr/>
          <a:lstStyle/>
          <a:p>
            <a:pPr marL="0" indent="0">
              <a:buNone/>
            </a:pPr>
            <a:endParaRPr lang="en-IN" sz="2400"/>
          </a:p>
          <a:p>
            <a:r>
              <a:rPr lang="en-IN" sz="2400"/>
              <a:t>देह के किसी अंग विशेष अथवा किसी अभीष्ट विषय पर चित्त को स्थिर करना, धारणा है।</a:t>
            </a:r>
          </a:p>
          <a:p>
            <a:r>
              <a:rPr lang="en-IN" sz="2400"/>
              <a:t>प्राणायाम और प्रत्याहार के फल स्वरूप जब चित्त एकाग्रता से इस स्तर पर पहुंच जाए कि उसे एक लक्ष्य-देश मे रोक जा सके। वह लक्ष्य-देश चाहे देह का कोई अंग हो अथवा देह के बाहर हो।</a:t>
            </a:r>
          </a:p>
          <a:p>
            <a:r>
              <a:rPr lang="en-IN" sz="2400"/>
              <a:t>इस प्रकार दृढ़ता पूर्वक ध्यान को एकाग्र करने की शक्ति को धारणा कहते हैं।</a:t>
            </a:r>
          </a:p>
          <a:p>
            <a:pPr marL="0" indent="0">
              <a:buNone/>
            </a:pPr>
            <a:endParaRPr lang="en-US"/>
          </a:p>
        </p:txBody>
      </p:sp>
    </p:spTree>
    <p:extLst>
      <p:ext uri="{BB962C8B-B14F-4D97-AF65-F5344CB8AC3E}">
        <p14:creationId xmlns:p14="http://schemas.microsoft.com/office/powerpoint/2010/main" val="259976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B40EB-9CC2-5E47-902F-07D8499E48C3}"/>
              </a:ext>
            </a:extLst>
          </p:cNvPr>
          <p:cNvSpPr>
            <a:spLocks noGrp="1"/>
          </p:cNvSpPr>
          <p:nvPr>
            <p:ph type="title"/>
          </p:nvPr>
        </p:nvSpPr>
        <p:spPr/>
        <p:txBody>
          <a:bodyPr/>
          <a:lstStyle/>
          <a:p>
            <a:r>
              <a:rPr lang="en-IN" b="1" u="sng"/>
              <a:t>ध्यान</a:t>
            </a:r>
            <a:endParaRPr lang="en-US" b="1" u="sng"/>
          </a:p>
        </p:txBody>
      </p:sp>
      <p:sp>
        <p:nvSpPr>
          <p:cNvPr id="3" name="Content Placeholder 2">
            <a:extLst>
              <a:ext uri="{FF2B5EF4-FFF2-40B4-BE49-F238E27FC236}">
                <a16:creationId xmlns:a16="http://schemas.microsoft.com/office/drawing/2014/main" id="{EEBA94AA-801A-1D4E-8554-7163F46F32E6}"/>
              </a:ext>
            </a:extLst>
          </p:cNvPr>
          <p:cNvSpPr>
            <a:spLocks noGrp="1"/>
          </p:cNvSpPr>
          <p:nvPr>
            <p:ph idx="1"/>
          </p:nvPr>
        </p:nvSpPr>
        <p:spPr>
          <a:xfrm>
            <a:off x="515216" y="2847032"/>
            <a:ext cx="10515600" cy="10555173"/>
          </a:xfrm>
        </p:spPr>
        <p:txBody>
          <a:bodyPr/>
          <a:lstStyle/>
          <a:p>
            <a:r>
              <a:rPr lang="en-IN" sz="2400"/>
              <a:t>ध्यान का अर्थ है ध्येय विषय पर निरंतर मनन।</a:t>
            </a:r>
          </a:p>
          <a:p>
            <a:r>
              <a:rPr lang="en-IN" sz="2400"/>
              <a:t>धारणा में केवल ध्यान को स्थिर किया जाता है जबकि ध्यान की स्थिति में इस स्थिरता को लंबे समय तक बनाये रखा जाता है।</a:t>
            </a:r>
          </a:p>
          <a:p>
            <a:r>
              <a:rPr lang="en-IN" sz="2400"/>
              <a:t>जिस ध्येय विषय में चित्त को धारण किया हुआ है उसी की वृत्ति निरंतर उदय होती रहे, उसमे विषयांतर की वृत्ति का नितांत भी उदय न हो, ये ध्यान का स्वरूप है।</a:t>
            </a:r>
          </a:p>
          <a:p>
            <a:r>
              <a:rPr lang="en-IN" sz="2400"/>
              <a:t>जिस विषय पर चित्त को बांध या धारण किया है, उस विषय पर एकाग्रता बनाए रखना ध्यान है।</a:t>
            </a:r>
          </a:p>
          <a:p>
            <a:endParaRPr lang="en-US"/>
          </a:p>
        </p:txBody>
      </p:sp>
    </p:spTree>
    <p:extLst>
      <p:ext uri="{BB962C8B-B14F-4D97-AF65-F5344CB8AC3E}">
        <p14:creationId xmlns:p14="http://schemas.microsoft.com/office/powerpoint/2010/main" val="2552296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TF10001029</vt:lpstr>
      <vt:lpstr>अष्टांग योग       और     शिक्षा</vt:lpstr>
      <vt:lpstr>भूमिका</vt:lpstr>
      <vt:lpstr>यम</vt:lpstr>
      <vt:lpstr>नियम</vt:lpstr>
      <vt:lpstr>आसन</vt:lpstr>
      <vt:lpstr>प्राणायाम</vt:lpstr>
      <vt:lpstr>प्रत्याहार</vt:lpstr>
      <vt:lpstr>धारणा</vt:lpstr>
      <vt:lpstr>ध्यान</vt:lpstr>
      <vt:lpstr>समाधि</vt:lpstr>
      <vt:lpstr>निष्कर्ष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अष्टांग योग</dc:title>
  <dc:creator>Unknown User</dc:creator>
  <cp:lastModifiedBy>Unknown User</cp:lastModifiedBy>
  <cp:revision>6</cp:revision>
  <dcterms:created xsi:type="dcterms:W3CDTF">2021-11-10T12:51:34Z</dcterms:created>
  <dcterms:modified xsi:type="dcterms:W3CDTF">2021-11-12T12:55:22Z</dcterms:modified>
</cp:coreProperties>
</file>