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8" r:id="rId2"/>
    <p:sldId id="259" r:id="rId3"/>
    <p:sldId id="271" r:id="rId4"/>
    <p:sldId id="258" r:id="rId5"/>
    <p:sldId id="276" r:id="rId6"/>
    <p:sldId id="277" r:id="rId7"/>
    <p:sldId id="275" r:id="rId8"/>
    <p:sldId id="280" r:id="rId9"/>
    <p:sldId id="263" r:id="rId10"/>
    <p:sldId id="269" r:id="rId11"/>
    <p:sldId id="264" r:id="rId12"/>
    <p:sldId id="270" r:id="rId13"/>
    <p:sldId id="27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GB"/>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11/16/21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GB"/>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GB"/>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11/16/21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0D96-A78F-A746-BA35-5A1E5860DC6B}"/>
              </a:ext>
            </a:extLst>
          </p:cNvPr>
          <p:cNvSpPr>
            <a:spLocks noGrp="1"/>
          </p:cNvSpPr>
          <p:nvPr>
            <p:ph type="title"/>
          </p:nvPr>
        </p:nvSpPr>
        <p:spPr>
          <a:xfrm>
            <a:off x="991811" y="691090"/>
            <a:ext cx="9905998" cy="1478570"/>
          </a:xfrm>
        </p:spPr>
        <p:txBody>
          <a:bodyPr>
            <a:normAutofit fontScale="90000"/>
          </a:bodyPr>
          <a:lstStyle/>
          <a:p>
            <a:br>
              <a:rPr lang="hi-IN" sz="6000" b="1" dirty="0">
                <a:solidFill>
                  <a:srgbClr val="C00000"/>
                </a:solidFill>
                <a:latin typeface="-apple-system"/>
              </a:rPr>
            </a:br>
            <a:br>
              <a:rPr lang="hi-IN" sz="6000" b="1" dirty="0">
                <a:solidFill>
                  <a:srgbClr val="C00000"/>
                </a:solidFill>
                <a:latin typeface="-apple-system"/>
              </a:rPr>
            </a:br>
            <a:br>
              <a:rPr lang="hi-IN" sz="6000" b="1" dirty="0">
                <a:solidFill>
                  <a:srgbClr val="C00000"/>
                </a:solidFill>
                <a:latin typeface="-apple-system"/>
              </a:rPr>
            </a:br>
            <a:br>
              <a:rPr lang="hi-IN" sz="6000" b="1" dirty="0">
                <a:solidFill>
                  <a:srgbClr val="C00000"/>
                </a:solidFill>
                <a:latin typeface="-apple-system"/>
              </a:rPr>
            </a:br>
            <a:br>
              <a:rPr lang="hi-IN" sz="6000" b="1" dirty="0">
                <a:solidFill>
                  <a:srgbClr val="C00000"/>
                </a:solidFill>
                <a:latin typeface="-apple-system"/>
              </a:rPr>
            </a:br>
            <a:br>
              <a:rPr lang="hi-IN" sz="6000" b="1" dirty="0">
                <a:solidFill>
                  <a:srgbClr val="C00000"/>
                </a:solidFill>
                <a:latin typeface="-apple-system"/>
              </a:rPr>
            </a:br>
            <a:br>
              <a:rPr lang="hi-IN" sz="6000" b="1" dirty="0">
                <a:solidFill>
                  <a:srgbClr val="C00000"/>
                </a:solidFill>
                <a:latin typeface="-apple-system"/>
              </a:rPr>
            </a:br>
            <a:br>
              <a:rPr lang="hi-IN" sz="6000" b="1" dirty="0">
                <a:solidFill>
                  <a:srgbClr val="C00000"/>
                </a:solidFill>
                <a:latin typeface="-apple-system"/>
              </a:rPr>
            </a:br>
            <a:r>
              <a:rPr lang="hi-IN" sz="6000" b="1" dirty="0">
                <a:solidFill>
                  <a:srgbClr val="C00000"/>
                </a:solidFill>
                <a:latin typeface="-apple-system"/>
              </a:rPr>
              <a:t>शैशवावस्था में सामाजिक</a:t>
            </a:r>
            <a:r>
              <a:rPr lang="hi-IN" sz="6000" b="1" i="0" u="none" strike="noStrike" dirty="0">
                <a:solidFill>
                  <a:srgbClr val="C00000"/>
                </a:solidFill>
                <a:effectLst/>
                <a:latin typeface="-apple-system"/>
              </a:rPr>
              <a:t> विकास </a:t>
            </a:r>
            <a:br>
              <a:rPr lang="hi-IN" sz="3600" b="1" i="0" u="none" strike="noStrike" dirty="0">
                <a:solidFill>
                  <a:srgbClr val="C00000"/>
                </a:solidFill>
                <a:effectLst/>
                <a:latin typeface="-apple-system"/>
                <a:cs typeface="+mj-cs"/>
              </a:rPr>
            </a:br>
            <a:br>
              <a:rPr lang="hi-IN" sz="3600" b="1" i="0" u="none" strike="noStrike" dirty="0">
                <a:solidFill>
                  <a:srgbClr val="C00000"/>
                </a:solidFill>
                <a:effectLst/>
                <a:latin typeface="-apple-system"/>
                <a:cs typeface="+mj-cs"/>
              </a:rPr>
            </a:br>
            <a:r>
              <a:rPr lang="hi-IN" sz="3600" b="1" i="0" u="none" strike="noStrike" dirty="0">
                <a:solidFill>
                  <a:srgbClr val="C00000"/>
                </a:solidFill>
                <a:effectLst/>
                <a:latin typeface="-apple-system"/>
                <a:cs typeface="+mj-cs"/>
              </a:rPr>
              <a:t>                        </a:t>
            </a:r>
            <a:br>
              <a:rPr lang="hi-IN" sz="3600" b="1" i="0" u="none" strike="noStrike" dirty="0">
                <a:solidFill>
                  <a:srgbClr val="C00000"/>
                </a:solidFill>
                <a:effectLst/>
                <a:latin typeface="-apple-system"/>
                <a:cs typeface="+mj-cs"/>
              </a:rPr>
            </a:br>
            <a:br>
              <a:rPr lang="hi-IN" sz="3600" b="1" i="0" u="none" strike="noStrike" dirty="0">
                <a:solidFill>
                  <a:srgbClr val="C00000"/>
                </a:solidFill>
                <a:effectLst/>
                <a:latin typeface="-apple-system"/>
                <a:cs typeface="+mj-cs"/>
              </a:rPr>
            </a:br>
            <a:br>
              <a:rPr lang="hi-IN" sz="3600" b="1" i="0" u="none" strike="noStrike" dirty="0">
                <a:solidFill>
                  <a:srgbClr val="C00000"/>
                </a:solidFill>
                <a:effectLst/>
                <a:latin typeface="-apple-system"/>
                <a:cs typeface="+mj-cs"/>
              </a:rPr>
            </a:br>
            <a:br>
              <a:rPr lang="hi-IN" sz="3600" b="1" i="0" u="none" strike="noStrike" dirty="0">
                <a:solidFill>
                  <a:srgbClr val="C00000"/>
                </a:solidFill>
                <a:effectLst/>
                <a:latin typeface="-apple-system"/>
                <a:cs typeface="+mj-cs"/>
              </a:rPr>
            </a:br>
            <a:br>
              <a:rPr lang="hi-IN" sz="3600" b="1" dirty="0">
                <a:solidFill>
                  <a:srgbClr val="C00000"/>
                </a:solidFill>
                <a:effectLst/>
              </a:rPr>
            </a:br>
            <a:r>
              <a:rPr lang="hi-IN" sz="3600" b="1" dirty="0">
                <a:solidFill>
                  <a:srgbClr val="C00000"/>
                </a:solidFill>
                <a:effectLst/>
              </a:rPr>
              <a:t>               </a:t>
            </a:r>
            <a:br>
              <a:rPr lang="hi-IN" sz="3600" b="1" dirty="0">
                <a:solidFill>
                  <a:srgbClr val="C00000"/>
                </a:solidFill>
                <a:effectLst/>
              </a:rPr>
            </a:br>
            <a:br>
              <a:rPr lang="hi-IN" sz="3600" b="1" i="0" u="none" strike="noStrike" dirty="0">
                <a:solidFill>
                  <a:srgbClr val="C00000"/>
                </a:solidFill>
                <a:effectLst/>
                <a:latin typeface="-apple-system"/>
              </a:rPr>
            </a:br>
            <a:br>
              <a:rPr lang="en-US" sz="3600" b="1" dirty="0">
                <a:solidFill>
                  <a:srgbClr val="C00000"/>
                </a:solidFill>
              </a:rPr>
            </a:br>
            <a:endParaRPr lang="en-US" dirty="0"/>
          </a:p>
        </p:txBody>
      </p:sp>
      <p:sp>
        <p:nvSpPr>
          <p:cNvPr id="3" name="Content Placeholder 2">
            <a:extLst>
              <a:ext uri="{FF2B5EF4-FFF2-40B4-BE49-F238E27FC236}">
                <a16:creationId xmlns:a16="http://schemas.microsoft.com/office/drawing/2014/main" id="{913B9E2D-81DC-8C43-ADF5-8F01EA2A3D59}"/>
              </a:ext>
            </a:extLst>
          </p:cNvPr>
          <p:cNvSpPr>
            <a:spLocks noGrp="1"/>
          </p:cNvSpPr>
          <p:nvPr>
            <p:ph idx="1"/>
          </p:nvPr>
        </p:nvSpPr>
        <p:spPr>
          <a:xfrm>
            <a:off x="1799166" y="3282344"/>
            <a:ext cx="13807654" cy="3611866"/>
          </a:xfrm>
        </p:spPr>
        <p:txBody>
          <a:bodyPr>
            <a:normAutofit fontScale="62500" lnSpcReduction="20000"/>
          </a:bodyPr>
          <a:lstStyle/>
          <a:p>
            <a:br>
              <a:rPr lang="hi-IN" sz="2400" b="1" i="0" u="none" strike="noStrike" dirty="0">
                <a:solidFill>
                  <a:srgbClr val="C00000"/>
                </a:solidFill>
                <a:effectLst/>
                <a:latin typeface="-apple-system"/>
                <a:cs typeface="+mj-cs"/>
              </a:rPr>
            </a:br>
            <a:br>
              <a:rPr lang="hi-IN" sz="2400" b="1" i="0" u="none" strike="noStrike" dirty="0">
                <a:solidFill>
                  <a:srgbClr val="C00000"/>
                </a:solidFill>
                <a:effectLst/>
                <a:latin typeface="-apple-system"/>
                <a:cs typeface="+mj-cs"/>
              </a:rPr>
            </a:br>
            <a:r>
              <a:rPr lang="hi-IN" sz="2400" b="1" i="0" u="none" strike="noStrike" dirty="0">
                <a:solidFill>
                  <a:srgbClr val="C00000"/>
                </a:solidFill>
                <a:effectLst/>
                <a:latin typeface="-apple-system"/>
                <a:cs typeface="+mj-cs"/>
              </a:rPr>
              <a:t>                                                     </a:t>
            </a:r>
          </a:p>
          <a:p>
            <a:r>
              <a:rPr lang="hi-IN" b="1" dirty="0">
                <a:solidFill>
                  <a:srgbClr val="C00000"/>
                </a:solidFill>
                <a:latin typeface="-apple-system"/>
                <a:cs typeface="+mj-cs"/>
              </a:rPr>
              <a:t>                                                  </a:t>
            </a:r>
            <a:r>
              <a:rPr lang="en-IN" b="1" dirty="0">
                <a:solidFill>
                  <a:srgbClr val="C00000"/>
                </a:solidFill>
                <a:latin typeface="-apple-system"/>
                <a:cs typeface="+mj-cs"/>
              </a:rPr>
              <a:t>I</a:t>
            </a:r>
            <a:r>
              <a:rPr lang="hi-IN" b="1" dirty="0">
                <a:solidFill>
                  <a:srgbClr val="C00000"/>
                </a:solidFill>
                <a:latin typeface="-apple-system"/>
                <a:cs typeface="+mj-cs"/>
              </a:rPr>
              <a:t> </a:t>
            </a:r>
            <a:r>
              <a:rPr lang="hi-IN" sz="7000" b="1" i="0" u="none" strike="noStrike" dirty="0">
                <a:solidFill>
                  <a:srgbClr val="C00000"/>
                </a:solidFill>
                <a:effectLst/>
                <a:latin typeface="-apple-system"/>
                <a:cs typeface="+mj-cs"/>
              </a:rPr>
              <a:t>डा.</a:t>
            </a:r>
            <a:r>
              <a:rPr lang="hi-IN" sz="7000" b="1" dirty="0">
                <a:solidFill>
                  <a:srgbClr val="C00000"/>
                </a:solidFill>
                <a:cs typeface="+mj-cs"/>
              </a:rPr>
              <a:t> अर्चना चौधरी</a:t>
            </a:r>
            <a:br>
              <a:rPr lang="hi-IN" sz="7000" b="1" dirty="0">
                <a:solidFill>
                  <a:srgbClr val="C00000"/>
                </a:solidFill>
                <a:cs typeface="+mj-cs"/>
              </a:rPr>
            </a:br>
            <a:r>
              <a:rPr lang="hi-IN" sz="7000" b="1" dirty="0">
                <a:solidFill>
                  <a:srgbClr val="C00000"/>
                </a:solidFill>
                <a:cs typeface="+mj-cs"/>
              </a:rPr>
              <a:t>         </a:t>
            </a:r>
            <a:r>
              <a:rPr lang="hi-IN" sz="7000" b="1" i="0" dirty="0">
                <a:solidFill>
                  <a:srgbClr val="C00000"/>
                </a:solidFill>
                <a:effectLst/>
                <a:latin typeface="Helvetica" pitchFamily="2" charset="0"/>
              </a:rPr>
              <a:t>एसोसिएट प्रोफेसर (गृह विज्ञान)</a:t>
            </a:r>
            <a:br>
              <a:rPr lang="hi-IN" sz="7000" b="1" dirty="0">
                <a:solidFill>
                  <a:srgbClr val="C00000"/>
                </a:solidFill>
                <a:effectLst/>
              </a:rPr>
            </a:br>
            <a:r>
              <a:rPr lang="hi-IN" sz="7000" b="1" dirty="0">
                <a:solidFill>
                  <a:srgbClr val="C00000"/>
                </a:solidFill>
                <a:effectLst/>
              </a:rPr>
              <a:t>     </a:t>
            </a:r>
            <a:r>
              <a:rPr lang="hi-IN" sz="7000" b="1" i="0" dirty="0">
                <a:solidFill>
                  <a:srgbClr val="C00000"/>
                </a:solidFill>
                <a:effectLst/>
                <a:latin typeface="Helvetica" pitchFamily="2" charset="0"/>
              </a:rPr>
              <a:t>जे डी वी एम पी जी कॉलेज, कानपुर</a:t>
            </a:r>
            <a:br>
              <a:rPr lang="hi-IN" sz="7000" b="1" dirty="0">
                <a:solidFill>
                  <a:srgbClr val="C00000"/>
                </a:solidFill>
                <a:effectLst/>
              </a:rPr>
            </a:br>
            <a:br>
              <a:rPr lang="hi-IN" sz="2400" b="1" i="0" u="none" strike="noStrike" dirty="0">
                <a:solidFill>
                  <a:srgbClr val="C00000"/>
                </a:solidFill>
                <a:effectLst/>
                <a:latin typeface="-apple-system"/>
              </a:rPr>
            </a:br>
            <a:endParaRPr lang="en-US" sz="2400" b="1" dirty="0">
              <a:solidFill>
                <a:srgbClr val="C00000"/>
              </a:solidFill>
            </a:endParaRPr>
          </a:p>
          <a:p>
            <a:endParaRPr lang="en-US" dirty="0"/>
          </a:p>
        </p:txBody>
      </p:sp>
    </p:spTree>
    <p:extLst>
      <p:ext uri="{BB962C8B-B14F-4D97-AF65-F5344CB8AC3E}">
        <p14:creationId xmlns:p14="http://schemas.microsoft.com/office/powerpoint/2010/main" val="2674093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C02852-F08F-2F4A-9886-BB0545937BF5}"/>
              </a:ext>
            </a:extLst>
          </p:cNvPr>
          <p:cNvSpPr>
            <a:spLocks noGrp="1"/>
          </p:cNvSpPr>
          <p:nvPr>
            <p:ph idx="1"/>
          </p:nvPr>
        </p:nvSpPr>
        <p:spPr>
          <a:xfrm>
            <a:off x="1844524" y="559405"/>
            <a:ext cx="7665357" cy="5231796"/>
          </a:xfrm>
        </p:spPr>
        <p:txBody>
          <a:bodyPr>
            <a:normAutofit/>
          </a:bodyPr>
          <a:lstStyle/>
          <a:p>
            <a:endParaRPr lang="en-IN" sz="3600" b="0" i="0" dirty="0">
              <a:effectLst/>
              <a:latin typeface="Helvetica" pitchFamily="2" charset="0"/>
            </a:endParaRPr>
          </a:p>
          <a:p>
            <a:r>
              <a:rPr lang="hi-IN" sz="3600" b="0" i="0" dirty="0">
                <a:effectLst/>
                <a:latin typeface="Helvetica" pitchFamily="2" charset="0"/>
              </a:rPr>
              <a:t> भाई बहन का आपस में संबंध </a:t>
            </a:r>
            <a:endParaRPr lang="en-IN" sz="3600" b="0" i="0" dirty="0">
              <a:effectLst/>
              <a:latin typeface="Helvetica" pitchFamily="2" charset="0"/>
            </a:endParaRPr>
          </a:p>
          <a:p>
            <a:r>
              <a:rPr lang="hi-IN" sz="3600" b="0" i="0" dirty="0">
                <a:effectLst/>
                <a:latin typeface="Helvetica" pitchFamily="2" charset="0"/>
              </a:rPr>
              <a:t> परिवार का सामाजिक आर्थिक स्तर </a:t>
            </a:r>
          </a:p>
          <a:p>
            <a:r>
              <a:rPr lang="hi-IN" sz="3600" b="0" i="0" dirty="0">
                <a:effectLst/>
                <a:latin typeface="Helvetica" pitchFamily="2" charset="0"/>
              </a:rPr>
              <a:t> विद्यालय का वातावरण </a:t>
            </a:r>
          </a:p>
          <a:p>
            <a:r>
              <a:rPr lang="hi-IN" sz="3600" b="0" i="0" dirty="0">
                <a:effectLst/>
                <a:latin typeface="Helvetica" pitchFamily="2" charset="0"/>
              </a:rPr>
              <a:t> बालकों के समूह के साथी </a:t>
            </a:r>
          </a:p>
          <a:p>
            <a:endParaRPr lang="hi-IN" sz="3600" b="0" i="0" dirty="0">
              <a:effectLst/>
              <a:latin typeface="Helvetica" pitchFamily="2" charset="0"/>
            </a:endParaRPr>
          </a:p>
          <a:p>
            <a:endParaRPr lang="hi-IN" sz="3600" dirty="0">
              <a:effectLst/>
            </a:endParaRPr>
          </a:p>
          <a:p>
            <a:endParaRPr lang="en-US" sz="3600" dirty="0"/>
          </a:p>
          <a:p>
            <a:endParaRPr lang="en-US" sz="3600" dirty="0"/>
          </a:p>
        </p:txBody>
      </p:sp>
      <p:pic>
        <p:nvPicPr>
          <p:cNvPr id="2" name="Picture 3">
            <a:extLst>
              <a:ext uri="{FF2B5EF4-FFF2-40B4-BE49-F238E27FC236}">
                <a16:creationId xmlns:a16="http://schemas.microsoft.com/office/drawing/2014/main" id="{DD0602E8-C925-7544-83D7-51727190815D}"/>
              </a:ext>
            </a:extLst>
          </p:cNvPr>
          <p:cNvPicPr>
            <a:picLocks noChangeAspect="1"/>
          </p:cNvPicPr>
          <p:nvPr/>
        </p:nvPicPr>
        <p:blipFill>
          <a:blip r:embed="rId2"/>
          <a:stretch>
            <a:fillRect/>
          </a:stretch>
        </p:blipFill>
        <p:spPr>
          <a:xfrm>
            <a:off x="7453690" y="2993571"/>
            <a:ext cx="3915834" cy="3305024"/>
          </a:xfrm>
          <a:prstGeom prst="rect">
            <a:avLst/>
          </a:prstGeom>
        </p:spPr>
      </p:pic>
    </p:spTree>
    <p:extLst>
      <p:ext uri="{BB962C8B-B14F-4D97-AF65-F5344CB8AC3E}">
        <p14:creationId xmlns:p14="http://schemas.microsoft.com/office/powerpoint/2010/main" val="27820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65AD9E-51BB-2B4D-958A-D6954D1F40B3}"/>
              </a:ext>
            </a:extLst>
          </p:cNvPr>
          <p:cNvSpPr>
            <a:spLocks noGrp="1"/>
          </p:cNvSpPr>
          <p:nvPr>
            <p:ph idx="1"/>
          </p:nvPr>
        </p:nvSpPr>
        <p:spPr>
          <a:xfrm>
            <a:off x="1784048" y="-181429"/>
            <a:ext cx="7574642" cy="6909405"/>
          </a:xfrm>
        </p:spPr>
        <p:txBody>
          <a:bodyPr>
            <a:noAutofit/>
          </a:bodyPr>
          <a:lstStyle/>
          <a:p>
            <a:endParaRPr lang="hi-IN" sz="3200" b="0" i="0" dirty="0">
              <a:effectLst/>
              <a:latin typeface="Helvetica" pitchFamily="2" charset="0"/>
            </a:endParaRPr>
          </a:p>
          <a:p>
            <a:r>
              <a:rPr lang="hi-IN" sz="3200" b="0" i="0" dirty="0">
                <a:effectLst/>
                <a:latin typeface="Helvetica" pitchFamily="2" charset="0"/>
              </a:rPr>
              <a:t> पड़ोस का वातावरण</a:t>
            </a:r>
          </a:p>
          <a:p>
            <a:r>
              <a:rPr lang="hi-IN" sz="3200" b="0" i="0" dirty="0">
                <a:effectLst/>
                <a:latin typeface="Helvetica" pitchFamily="2" charset="0"/>
              </a:rPr>
              <a:t> मनोरंजन के प्रकार</a:t>
            </a:r>
          </a:p>
          <a:p>
            <a:r>
              <a:rPr lang="hi-IN" sz="3200" b="0" i="0" dirty="0">
                <a:effectLst/>
                <a:latin typeface="Helvetica" pitchFamily="2" charset="0"/>
              </a:rPr>
              <a:t> बुद्धि </a:t>
            </a:r>
          </a:p>
          <a:p>
            <a:r>
              <a:rPr lang="hi-IN" sz="3200" b="0" i="0" dirty="0">
                <a:effectLst/>
                <a:latin typeface="Helvetica" pitchFamily="2" charset="0"/>
              </a:rPr>
              <a:t> बालकों का व्यक्तित्व </a:t>
            </a:r>
          </a:p>
          <a:p>
            <a:r>
              <a:rPr lang="hi-IN" sz="3200" b="0" i="0" dirty="0">
                <a:effectLst/>
                <a:latin typeface="Helvetica" pitchFamily="2" charset="0"/>
              </a:rPr>
              <a:t>संस्कृति </a:t>
            </a:r>
          </a:p>
          <a:p>
            <a:r>
              <a:rPr lang="hi-IN" sz="3200" b="0" i="0" dirty="0">
                <a:effectLst/>
                <a:latin typeface="Helvetica" pitchFamily="2" charset="0"/>
              </a:rPr>
              <a:t> लिंगभेद </a:t>
            </a:r>
          </a:p>
          <a:p>
            <a:r>
              <a:rPr lang="hi-IN" sz="3200" b="0" i="0" dirty="0">
                <a:effectLst/>
                <a:latin typeface="Helvetica" pitchFamily="2" charset="0"/>
              </a:rPr>
              <a:t> संवेगात्मक विकास</a:t>
            </a:r>
          </a:p>
          <a:p>
            <a:r>
              <a:rPr lang="hi-IN" sz="3200" b="0" i="0" dirty="0">
                <a:effectLst/>
                <a:latin typeface="Helvetica" pitchFamily="2" charset="0"/>
              </a:rPr>
              <a:t> वृद्धि </a:t>
            </a:r>
            <a:endParaRPr lang="en-US" sz="3200" dirty="0"/>
          </a:p>
          <a:p>
            <a:endParaRPr lang="hi-IN" sz="3200" b="0" i="0" dirty="0">
              <a:effectLst/>
              <a:latin typeface="Helvetica" pitchFamily="2" charset="0"/>
            </a:endParaRPr>
          </a:p>
        </p:txBody>
      </p:sp>
    </p:spTree>
    <p:extLst>
      <p:ext uri="{BB962C8B-B14F-4D97-AF65-F5344CB8AC3E}">
        <p14:creationId xmlns:p14="http://schemas.microsoft.com/office/powerpoint/2010/main" val="3007333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8B9FFA-259F-BF4F-BC91-AA2424C37969}"/>
              </a:ext>
            </a:extLst>
          </p:cNvPr>
          <p:cNvSpPr>
            <a:spLocks noGrp="1"/>
          </p:cNvSpPr>
          <p:nvPr>
            <p:ph idx="1"/>
          </p:nvPr>
        </p:nvSpPr>
        <p:spPr>
          <a:xfrm>
            <a:off x="1436310" y="317500"/>
            <a:ext cx="4868333" cy="6092975"/>
          </a:xfrm>
        </p:spPr>
        <p:txBody>
          <a:bodyPr>
            <a:normAutofit/>
          </a:bodyPr>
          <a:lstStyle/>
          <a:p>
            <a:r>
              <a:rPr lang="hi-IN" sz="3600" dirty="0">
                <a:latin typeface="Helvetica" pitchFamily="2" charset="0"/>
              </a:rPr>
              <a:t> परिवार का आकार</a:t>
            </a:r>
          </a:p>
          <a:p>
            <a:r>
              <a:rPr lang="hi-IN" sz="3600" dirty="0">
                <a:effectLst/>
                <a:latin typeface="Helvetica" pitchFamily="2" charset="0"/>
              </a:rPr>
              <a:t> तिरस्कार</a:t>
            </a:r>
            <a:endParaRPr lang="hi-IN" sz="3600" b="0" i="0" dirty="0">
              <a:effectLst/>
              <a:latin typeface="Helvetica" pitchFamily="2" charset="0"/>
            </a:endParaRPr>
          </a:p>
          <a:p>
            <a:r>
              <a:rPr lang="hi-IN" sz="3600" b="0" i="0" dirty="0">
                <a:effectLst/>
                <a:latin typeface="Helvetica" pitchFamily="2" charset="0"/>
              </a:rPr>
              <a:t> मनोरंजन के साधन</a:t>
            </a:r>
          </a:p>
          <a:p>
            <a:r>
              <a:rPr lang="hi-IN" sz="3600" b="0" i="0" dirty="0">
                <a:effectLst/>
                <a:latin typeface="Helvetica" pitchFamily="2" charset="0"/>
              </a:rPr>
              <a:t> आर्थिक स्थिति</a:t>
            </a:r>
          </a:p>
          <a:p>
            <a:r>
              <a:rPr lang="hi-IN" sz="3600" b="0" i="0" dirty="0">
                <a:effectLst/>
                <a:latin typeface="Helvetica" pitchFamily="2" charset="0"/>
              </a:rPr>
              <a:t> खेलों में रुचि</a:t>
            </a:r>
          </a:p>
          <a:p>
            <a:r>
              <a:rPr lang="hi-IN" sz="3600" b="0" i="0" dirty="0">
                <a:effectLst/>
                <a:latin typeface="Helvetica" pitchFamily="2" charset="0"/>
              </a:rPr>
              <a:t> भाषा का विकास</a:t>
            </a:r>
          </a:p>
          <a:p>
            <a:r>
              <a:rPr lang="hi-IN" sz="3600" b="0" i="0" dirty="0">
                <a:effectLst/>
                <a:latin typeface="Helvetica" pitchFamily="2" charset="0"/>
              </a:rPr>
              <a:t>बालक का व्यवहार</a:t>
            </a:r>
            <a:endParaRPr lang="en-US" sz="3600" dirty="0"/>
          </a:p>
          <a:p>
            <a:endParaRPr lang="hi-IN" sz="3600" b="0" i="0" dirty="0">
              <a:effectLst/>
              <a:latin typeface="Helvetica" pitchFamily="2" charset="0"/>
            </a:endParaRPr>
          </a:p>
          <a:p>
            <a:endParaRPr lang="hi-IN" sz="3600" b="0" i="0" dirty="0">
              <a:effectLst/>
              <a:latin typeface="Helvetica" pitchFamily="2" charset="0"/>
            </a:endParaRPr>
          </a:p>
          <a:p>
            <a:endParaRPr lang="en-US" sz="3600" dirty="0"/>
          </a:p>
          <a:p>
            <a:endParaRPr lang="en-US" sz="3600" dirty="0"/>
          </a:p>
        </p:txBody>
      </p:sp>
    </p:spTree>
    <p:extLst>
      <p:ext uri="{BB962C8B-B14F-4D97-AF65-F5344CB8AC3E}">
        <p14:creationId xmlns:p14="http://schemas.microsoft.com/office/powerpoint/2010/main" val="7578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C594-F96D-3D4B-B0B4-539B3E7954CE}"/>
              </a:ext>
            </a:extLst>
          </p:cNvPr>
          <p:cNvSpPr>
            <a:spLocks noGrp="1"/>
          </p:cNvSpPr>
          <p:nvPr>
            <p:ph type="title"/>
          </p:nvPr>
        </p:nvSpPr>
        <p:spPr>
          <a:xfrm rot="20195641">
            <a:off x="3774177" y="679898"/>
            <a:ext cx="7454379" cy="4290335"/>
          </a:xfrm>
        </p:spPr>
        <p:txBody>
          <a:bodyPr>
            <a:normAutofit/>
          </a:bodyPr>
          <a:lstStyle/>
          <a:p>
            <a:r>
              <a:rPr lang="en-US" sz="9600" dirty="0"/>
              <a:t>धन्यवाद</a:t>
            </a:r>
          </a:p>
        </p:txBody>
      </p:sp>
    </p:spTree>
    <p:extLst>
      <p:ext uri="{BB962C8B-B14F-4D97-AF65-F5344CB8AC3E}">
        <p14:creationId xmlns:p14="http://schemas.microsoft.com/office/powerpoint/2010/main" val="324719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B6AB8-5375-4B45-94C3-8BE2352FB50D}"/>
              </a:ext>
            </a:extLst>
          </p:cNvPr>
          <p:cNvSpPr>
            <a:spLocks noGrp="1"/>
          </p:cNvSpPr>
          <p:nvPr>
            <p:ph type="title"/>
          </p:nvPr>
        </p:nvSpPr>
        <p:spPr>
          <a:xfrm>
            <a:off x="820135" y="326572"/>
            <a:ext cx="13440032" cy="1517952"/>
          </a:xfrm>
        </p:spPr>
        <p:txBody>
          <a:bodyPr>
            <a:normAutofit/>
          </a:bodyPr>
          <a:lstStyle/>
          <a:p>
            <a:r>
              <a:rPr lang="hi-IN" sz="4000" b="0" i="0" dirty="0">
                <a:solidFill>
                  <a:schemeClr val="bg1"/>
                </a:solidFill>
                <a:effectLst/>
                <a:latin typeface="Helvetica" pitchFamily="2" charset="0"/>
              </a:rPr>
              <a:t>     सामाजिक विकास की परिभाषाएं</a:t>
            </a:r>
            <a:br>
              <a:rPr lang="hi-IN" sz="4000" dirty="0">
                <a:solidFill>
                  <a:schemeClr val="bg1"/>
                </a:solidFill>
                <a:effectLst/>
              </a:rPr>
            </a:br>
            <a:endParaRPr lang="en-US" sz="4000" dirty="0">
              <a:solidFill>
                <a:schemeClr val="bg1"/>
              </a:solidFill>
            </a:endParaRPr>
          </a:p>
        </p:txBody>
      </p:sp>
      <p:sp>
        <p:nvSpPr>
          <p:cNvPr id="3" name="Content Placeholder 2">
            <a:extLst>
              <a:ext uri="{FF2B5EF4-FFF2-40B4-BE49-F238E27FC236}">
                <a16:creationId xmlns:a16="http://schemas.microsoft.com/office/drawing/2014/main" id="{B6151AC6-B2F4-0F46-898B-2AE0D626161F}"/>
              </a:ext>
            </a:extLst>
          </p:cNvPr>
          <p:cNvSpPr>
            <a:spLocks noGrp="1"/>
          </p:cNvSpPr>
          <p:nvPr>
            <p:ph idx="1"/>
          </p:nvPr>
        </p:nvSpPr>
        <p:spPr>
          <a:xfrm>
            <a:off x="1784047" y="1723287"/>
            <a:ext cx="7831667" cy="4808142"/>
          </a:xfrm>
        </p:spPr>
        <p:txBody>
          <a:bodyPr>
            <a:noAutofit/>
          </a:bodyPr>
          <a:lstStyle/>
          <a:p>
            <a:r>
              <a:rPr lang="hi-IN" sz="3800" dirty="0">
                <a:latin typeface="Helvetica" pitchFamily="2" charset="0"/>
              </a:rPr>
              <a:t>ई </a:t>
            </a:r>
            <a:r>
              <a:rPr lang="hi-IN" sz="3800" b="0" i="0" dirty="0">
                <a:effectLst/>
                <a:latin typeface="Helvetica" pitchFamily="2" charset="0"/>
              </a:rPr>
              <a:t>बी हरलॉक के अनुसार “सामाजिक विकास से तात्पर्य योग्यता को अर्जित करना है जिससे प्रजाति की आकांक्षाओं के अनुरूप व्यवहार किया जा सके”।</a:t>
            </a:r>
            <a:endParaRPr lang="hi-IN" sz="3800" dirty="0">
              <a:effectLst/>
            </a:endParaRPr>
          </a:p>
          <a:p>
            <a:endParaRPr lang="en-US" sz="3800" dirty="0"/>
          </a:p>
        </p:txBody>
      </p:sp>
    </p:spTree>
    <p:extLst>
      <p:ext uri="{BB962C8B-B14F-4D97-AF65-F5344CB8AC3E}">
        <p14:creationId xmlns:p14="http://schemas.microsoft.com/office/powerpoint/2010/main" val="181227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6EB2A-2143-5B45-A59F-2FD671748613}"/>
              </a:ext>
            </a:extLst>
          </p:cNvPr>
          <p:cNvSpPr>
            <a:spLocks noGrp="1"/>
          </p:cNvSpPr>
          <p:nvPr>
            <p:ph idx="1"/>
          </p:nvPr>
        </p:nvSpPr>
        <p:spPr>
          <a:xfrm>
            <a:off x="1995713" y="1285119"/>
            <a:ext cx="7997977" cy="5080000"/>
          </a:xfrm>
        </p:spPr>
        <p:txBody>
          <a:bodyPr>
            <a:noAutofit/>
          </a:bodyPr>
          <a:lstStyle/>
          <a:p>
            <a:r>
              <a:rPr lang="hi-IN" sz="3800" b="0" i="0" dirty="0">
                <a:solidFill>
                  <a:schemeClr val="bg1"/>
                </a:solidFill>
                <a:effectLst/>
                <a:latin typeface="Helvetica" pitchFamily="2" charset="0"/>
              </a:rPr>
              <a:t>सोरेनसन के अनुसार</a:t>
            </a:r>
            <a:r>
              <a:rPr lang="hi-IN" sz="3800" b="0" i="0" dirty="0">
                <a:effectLst/>
                <a:latin typeface="Helvetica" pitchFamily="2" charset="0"/>
              </a:rPr>
              <a:t>- “सामाजिक विकास के अंतर्गत अपनी व दूसरों के साथ भली प्रकार चलने की बढ़ती हुई योग्यता, दूसरों के साथ अच्छा व्यवहार करने तथा अपने पैरों पर खड़ा होने की योग्यता है।</a:t>
            </a:r>
            <a:endParaRPr lang="hi-IN" sz="3800" dirty="0">
              <a:effectLst/>
            </a:endParaRPr>
          </a:p>
          <a:p>
            <a:endParaRPr lang="en-US" sz="3800" dirty="0"/>
          </a:p>
          <a:p>
            <a:endParaRPr lang="en-US" sz="3800" dirty="0"/>
          </a:p>
        </p:txBody>
      </p:sp>
    </p:spTree>
    <p:extLst>
      <p:ext uri="{BB962C8B-B14F-4D97-AF65-F5344CB8AC3E}">
        <p14:creationId xmlns:p14="http://schemas.microsoft.com/office/powerpoint/2010/main" val="3712947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BA227F-12C5-6946-8051-6CB594F4D1C6}"/>
              </a:ext>
            </a:extLst>
          </p:cNvPr>
          <p:cNvSpPr>
            <a:spLocks noGrp="1"/>
          </p:cNvSpPr>
          <p:nvPr>
            <p:ph idx="1"/>
          </p:nvPr>
        </p:nvSpPr>
        <p:spPr>
          <a:xfrm>
            <a:off x="1141412" y="680357"/>
            <a:ext cx="9905999" cy="5110844"/>
          </a:xfrm>
        </p:spPr>
        <p:txBody>
          <a:bodyPr>
            <a:normAutofit/>
          </a:bodyPr>
          <a:lstStyle/>
          <a:p>
            <a:r>
              <a:rPr lang="hi-IN" sz="3800" b="0" i="0" dirty="0">
                <a:solidFill>
                  <a:schemeClr val="bg1"/>
                </a:solidFill>
                <a:effectLst/>
                <a:latin typeface="Helvetica" pitchFamily="2" charset="0"/>
              </a:rPr>
              <a:t>हरलॉक के अनुसार</a:t>
            </a:r>
            <a:r>
              <a:rPr lang="hi-IN" sz="3800" b="0" i="0" dirty="0">
                <a:effectLst/>
                <a:latin typeface="Helvetica" pitchFamily="2" charset="0"/>
              </a:rPr>
              <a:t>—“ कोई भी बालक सामाजिक पैदा नहीं होता है। वह दूसरों के होते हुए भी अकेला होता है वह समाज में दूसरों के संपर्क में आकर समायोजन की प्रक्रिया सीखता है इसलिए समाजीकरण की प्रक्रिया बालक के सामाजिक विकास के लिए अत्यंत महत्वपूर्ण होती है।</a:t>
            </a:r>
            <a:endParaRPr lang="hi-IN" sz="3800" dirty="0">
              <a:effectLst/>
            </a:endParaRPr>
          </a:p>
          <a:p>
            <a:endParaRPr lang="en-US" sz="3800" dirty="0"/>
          </a:p>
        </p:txBody>
      </p:sp>
    </p:spTree>
    <p:extLst>
      <p:ext uri="{BB962C8B-B14F-4D97-AF65-F5344CB8AC3E}">
        <p14:creationId xmlns:p14="http://schemas.microsoft.com/office/powerpoint/2010/main" val="955712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E0C50-D6CA-1440-BE1B-EC9D9E5ED9B4}"/>
              </a:ext>
            </a:extLst>
          </p:cNvPr>
          <p:cNvSpPr>
            <a:spLocks noGrp="1"/>
          </p:cNvSpPr>
          <p:nvPr>
            <p:ph type="title"/>
          </p:nvPr>
        </p:nvSpPr>
        <p:spPr/>
        <p:txBody>
          <a:bodyPr>
            <a:noAutofit/>
          </a:bodyPr>
          <a:lstStyle/>
          <a:p>
            <a:r>
              <a:rPr lang="hi-IN" b="1" dirty="0">
                <a:solidFill>
                  <a:schemeClr val="bg1"/>
                </a:solidFill>
                <a:latin typeface="Mangal" panose="02040503050203030202" pitchFamily="18" charset="0"/>
                <a:cs typeface="Mangal" panose="02040503050203030202" pitchFamily="18" charset="0"/>
              </a:rPr>
              <a:t> शैशवावस्था में </a:t>
            </a:r>
            <a:r>
              <a:rPr lang="en-US" b="1" dirty="0">
                <a:solidFill>
                  <a:schemeClr val="bg1"/>
                </a:solidFill>
                <a:latin typeface="Mangal" panose="02040503050203030202" pitchFamily="18" charset="0"/>
                <a:cs typeface="Mangal" panose="02040503050203030202" pitchFamily="18" charset="0"/>
              </a:rPr>
              <a:t>सामाजिक</a:t>
            </a:r>
            <a:r>
              <a:rPr lang="hi-IN" b="1" dirty="0">
                <a:solidFill>
                  <a:schemeClr val="bg1"/>
                </a:solidFill>
                <a:latin typeface="Mangal" panose="02040503050203030202" pitchFamily="18" charset="0"/>
                <a:cs typeface="Mangal" panose="02040503050203030202" pitchFamily="18" charset="0"/>
              </a:rPr>
              <a:t> विकास</a:t>
            </a:r>
            <a:br>
              <a:rPr lang="en-US" b="1" dirty="0">
                <a:solidFill>
                  <a:schemeClr val="bg1"/>
                </a:solidFill>
                <a:latin typeface="Mangal" panose="02040503050203030202" pitchFamily="18" charset="0"/>
                <a:cs typeface="Mangal" panose="02040503050203030202" pitchFamily="18" charset="0"/>
              </a:rPr>
            </a:br>
            <a:endParaRPr lang="en-US" b="1" dirty="0">
              <a:solidFill>
                <a:schemeClr val="bg1"/>
              </a:solidFill>
            </a:endParaRPr>
          </a:p>
        </p:txBody>
      </p:sp>
      <p:sp>
        <p:nvSpPr>
          <p:cNvPr id="3" name="Content Placeholder 2">
            <a:extLst>
              <a:ext uri="{FF2B5EF4-FFF2-40B4-BE49-F238E27FC236}">
                <a16:creationId xmlns:a16="http://schemas.microsoft.com/office/drawing/2014/main" id="{1272340E-064F-D94E-9518-E0565926A5B2}"/>
              </a:ext>
            </a:extLst>
          </p:cNvPr>
          <p:cNvSpPr>
            <a:spLocks noGrp="1"/>
          </p:cNvSpPr>
          <p:nvPr>
            <p:ph idx="1"/>
          </p:nvPr>
        </p:nvSpPr>
        <p:spPr/>
        <p:txBody>
          <a:bodyPr>
            <a:normAutofit/>
          </a:bodyPr>
          <a:lstStyle/>
          <a:p>
            <a:pPr marL="457200" indent="-457200">
              <a:buFont typeface="+mj-lt"/>
              <a:buAutoNum type="arabicPeriod"/>
            </a:pPr>
            <a:r>
              <a:rPr lang="hi-IN" sz="3200" dirty="0"/>
              <a:t>शिशु जन्म से सामाजिक नहीं होता </a:t>
            </a:r>
          </a:p>
          <a:p>
            <a:pPr marL="457200" indent="-457200">
              <a:buFont typeface="+mj-lt"/>
              <a:buAutoNum type="arabicPeriod"/>
            </a:pPr>
            <a:r>
              <a:rPr lang="hi-IN" sz="3200" dirty="0"/>
              <a:t>शिशु </a:t>
            </a:r>
            <a:r>
              <a:rPr lang="hi-IN" sz="3200" b="0" i="0" u="none" strike="noStrike" dirty="0">
                <a:effectLst/>
                <a:latin typeface="Merriweather" panose="020F0502020204030204" pitchFamily="34" charset="0"/>
              </a:rPr>
              <a:t>जन्म के बाद अपनी आवश्यकताओं की पूर्ति के लिए सम्पर्क में आने वाले व्यक्तियों के प्रति प्रतिक्रिया करता है।</a:t>
            </a:r>
          </a:p>
          <a:p>
            <a:pPr marL="457200" indent="-457200">
              <a:buFont typeface="+mj-lt"/>
              <a:buAutoNum type="arabicPeriod"/>
            </a:pPr>
            <a:endParaRPr lang="en-US" sz="3200" dirty="0"/>
          </a:p>
        </p:txBody>
      </p:sp>
    </p:spTree>
    <p:extLst>
      <p:ext uri="{BB962C8B-B14F-4D97-AF65-F5344CB8AC3E}">
        <p14:creationId xmlns:p14="http://schemas.microsoft.com/office/powerpoint/2010/main" val="578189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48E24-9AB3-5948-868A-D98B934E341A}"/>
              </a:ext>
            </a:extLst>
          </p:cNvPr>
          <p:cNvSpPr>
            <a:spLocks noGrp="1"/>
          </p:cNvSpPr>
          <p:nvPr>
            <p:ph type="title"/>
          </p:nvPr>
        </p:nvSpPr>
        <p:spPr/>
        <p:txBody>
          <a:bodyPr>
            <a:normAutofit/>
          </a:bodyPr>
          <a:lstStyle/>
          <a:p>
            <a:r>
              <a:rPr lang="hi-IN" sz="2800" b="1" i="0" u="none" strike="noStrike" dirty="0">
                <a:solidFill>
                  <a:srgbClr val="1A1A1A"/>
                </a:solidFill>
                <a:effectLst/>
                <a:latin typeface="Merriweather" pitchFamily="2" charset="77"/>
              </a:rPr>
              <a:t>शिशु के सामाजिक विकास को निम्न प्रकार से व्यक्त कर सकते हैं-</a:t>
            </a:r>
            <a:br>
              <a:rPr lang="hi-IN" sz="2800" b="1" i="0" u="none" strike="noStrike" dirty="0">
                <a:solidFill>
                  <a:srgbClr val="1A1A1A"/>
                </a:solidFill>
                <a:effectLst/>
                <a:latin typeface="Merriweather" pitchFamily="2" charset="77"/>
              </a:rPr>
            </a:br>
            <a:endParaRPr lang="en-US" sz="2800" b="1" dirty="0"/>
          </a:p>
        </p:txBody>
      </p:sp>
      <p:sp>
        <p:nvSpPr>
          <p:cNvPr id="3" name="Content Placeholder 2">
            <a:extLst>
              <a:ext uri="{FF2B5EF4-FFF2-40B4-BE49-F238E27FC236}">
                <a16:creationId xmlns:a16="http://schemas.microsoft.com/office/drawing/2014/main" id="{2F686EA9-29DF-4C4F-962A-15BA13FA3AC7}"/>
              </a:ext>
            </a:extLst>
          </p:cNvPr>
          <p:cNvSpPr>
            <a:spLocks noGrp="1"/>
          </p:cNvSpPr>
          <p:nvPr>
            <p:ph idx="1"/>
          </p:nvPr>
        </p:nvSpPr>
        <p:spPr>
          <a:xfrm>
            <a:off x="982738" y="1784048"/>
            <a:ext cx="9570357" cy="4883452"/>
          </a:xfrm>
        </p:spPr>
        <p:txBody>
          <a:bodyPr>
            <a:noAutofit/>
          </a:bodyPr>
          <a:lstStyle/>
          <a:p>
            <a:pPr marL="0" indent="0">
              <a:buNone/>
            </a:pPr>
            <a:r>
              <a:rPr lang="hi-IN" sz="2800" b="1" dirty="0">
                <a:solidFill>
                  <a:schemeClr val="bg1"/>
                </a:solidFill>
              </a:rPr>
              <a:t>प्रथम </a:t>
            </a:r>
            <a:r>
              <a:rPr lang="hi-IN" sz="2800" b="1" dirty="0">
                <a:solidFill>
                  <a:schemeClr val="bg1"/>
                </a:solidFill>
                <a:effectLst/>
              </a:rPr>
              <a:t>माह –  </a:t>
            </a:r>
            <a:r>
              <a:rPr lang="hi-IN" sz="2800" b="1" dirty="0">
                <a:effectLst/>
              </a:rPr>
              <a:t>ध्वनियों में अन्तर करना</a:t>
            </a:r>
          </a:p>
          <a:p>
            <a:pPr marL="0" indent="0">
              <a:buNone/>
            </a:pPr>
            <a:r>
              <a:rPr lang="hi-IN" sz="2800" b="1" dirty="0">
                <a:solidFill>
                  <a:schemeClr val="bg1"/>
                </a:solidFill>
              </a:rPr>
              <a:t>द्वितीय </a:t>
            </a:r>
            <a:r>
              <a:rPr lang="hi-IN" sz="2800" b="1" dirty="0">
                <a:solidFill>
                  <a:schemeClr val="bg1"/>
                </a:solidFill>
                <a:effectLst/>
              </a:rPr>
              <a:t>माह— </a:t>
            </a:r>
            <a:r>
              <a:rPr lang="hi-IN" sz="2800" b="1" dirty="0">
                <a:effectLst/>
              </a:rPr>
              <a:t> मानव ध्वनि ,पहचानना, मुस्कराकर   </a:t>
            </a:r>
          </a:p>
          <a:p>
            <a:pPr marL="0" indent="0">
              <a:buNone/>
            </a:pPr>
            <a:r>
              <a:rPr lang="hi-IN" sz="2800" b="1" dirty="0"/>
              <a:t>               </a:t>
            </a:r>
            <a:r>
              <a:rPr lang="hi-IN" sz="2800" b="1" dirty="0">
                <a:effectLst/>
              </a:rPr>
              <a:t>स्वागत करना</a:t>
            </a:r>
          </a:p>
          <a:p>
            <a:pPr marL="0" indent="0">
              <a:buNone/>
            </a:pPr>
            <a:r>
              <a:rPr lang="hi-IN" sz="2800" b="1" dirty="0">
                <a:solidFill>
                  <a:schemeClr val="bg1"/>
                </a:solidFill>
              </a:rPr>
              <a:t>तृतीय </a:t>
            </a:r>
            <a:r>
              <a:rPr lang="hi-IN" sz="2800" b="1" dirty="0">
                <a:solidFill>
                  <a:schemeClr val="bg1"/>
                </a:solidFill>
                <a:effectLst/>
              </a:rPr>
              <a:t>माह— </a:t>
            </a:r>
            <a:r>
              <a:rPr lang="hi-IN" sz="2800" b="1" dirty="0">
                <a:effectLst/>
              </a:rPr>
              <a:t>माता के लिए प्रसन्नता</a:t>
            </a:r>
            <a:r>
              <a:rPr lang="hi-IN" sz="2800" b="1" dirty="0"/>
              <a:t> </a:t>
            </a:r>
            <a:r>
              <a:rPr lang="hi-IN" sz="2800" b="1" dirty="0">
                <a:effectLst/>
              </a:rPr>
              <a:t>व माता के अभाव में दुख</a:t>
            </a:r>
          </a:p>
          <a:p>
            <a:pPr marL="0" indent="0">
              <a:buNone/>
            </a:pPr>
            <a:r>
              <a:rPr lang="hi-IN" sz="2800" b="1" dirty="0">
                <a:solidFill>
                  <a:schemeClr val="bg1"/>
                </a:solidFill>
                <a:effectLst/>
              </a:rPr>
              <a:t>चतुर्थ माह —</a:t>
            </a:r>
            <a:r>
              <a:rPr lang="hi-IN" sz="2800" b="1" dirty="0">
                <a:effectLst/>
              </a:rPr>
              <a:t> परिवार के सदस्यों को पहचानना</a:t>
            </a:r>
          </a:p>
        </p:txBody>
      </p:sp>
    </p:spTree>
    <p:extLst>
      <p:ext uri="{BB962C8B-B14F-4D97-AF65-F5344CB8AC3E}">
        <p14:creationId xmlns:p14="http://schemas.microsoft.com/office/powerpoint/2010/main" val="601607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DEB432-2324-B848-96C8-D43998FDE908}"/>
              </a:ext>
            </a:extLst>
          </p:cNvPr>
          <p:cNvSpPr>
            <a:spLocks noGrp="1"/>
          </p:cNvSpPr>
          <p:nvPr>
            <p:ph idx="1"/>
          </p:nvPr>
        </p:nvSpPr>
        <p:spPr>
          <a:xfrm>
            <a:off x="1141413" y="286898"/>
            <a:ext cx="9906000" cy="5986902"/>
          </a:xfrm>
        </p:spPr>
        <p:txBody>
          <a:bodyPr/>
          <a:lstStyle/>
          <a:p>
            <a:endParaRPr lang="hi-IN" dirty="0"/>
          </a:p>
          <a:p>
            <a:endParaRPr lang="hi-IN" dirty="0"/>
          </a:p>
          <a:p>
            <a:endParaRPr lang="hi-IN" dirty="0"/>
          </a:p>
          <a:p>
            <a:endParaRPr lang="hi-IN" dirty="0"/>
          </a:p>
          <a:p>
            <a:endParaRPr lang="en-US" dirty="0"/>
          </a:p>
        </p:txBody>
      </p:sp>
      <p:sp>
        <p:nvSpPr>
          <p:cNvPr id="7" name="Title 1">
            <a:extLst>
              <a:ext uri="{FF2B5EF4-FFF2-40B4-BE49-F238E27FC236}">
                <a16:creationId xmlns:a16="http://schemas.microsoft.com/office/drawing/2014/main" id="{2AE2EB2A-8CE7-4D47-8F07-1DE916041E11}"/>
              </a:ext>
            </a:extLst>
          </p:cNvPr>
          <p:cNvSpPr>
            <a:spLocks noGrp="1"/>
          </p:cNvSpPr>
          <p:nvPr>
            <p:ph type="title"/>
          </p:nvPr>
        </p:nvSpPr>
        <p:spPr>
          <a:xfrm>
            <a:off x="944865" y="584200"/>
            <a:ext cx="9906000" cy="5357586"/>
          </a:xfrm>
        </p:spPr>
        <p:txBody>
          <a:bodyPr>
            <a:normAutofit/>
          </a:bodyPr>
          <a:lstStyle/>
          <a:p>
            <a:r>
              <a:rPr lang="hi-IN" sz="2800" b="0" dirty="0">
                <a:effectLst/>
              </a:rPr>
              <a:t>* </a:t>
            </a:r>
            <a:r>
              <a:rPr lang="hi-IN" sz="2800" b="1" dirty="0">
                <a:solidFill>
                  <a:schemeClr val="bg1">
                    <a:lumMod val="90000"/>
                    <a:lumOff val="10000"/>
                  </a:schemeClr>
                </a:solidFill>
                <a:effectLst/>
              </a:rPr>
              <a:t>पंचम</a:t>
            </a:r>
            <a:r>
              <a:rPr lang="hi-IN" sz="2800" b="0" dirty="0">
                <a:solidFill>
                  <a:schemeClr val="bg1">
                    <a:lumMod val="90000"/>
                    <a:lumOff val="10000"/>
                  </a:schemeClr>
                </a:solidFill>
                <a:effectLst/>
              </a:rPr>
              <a:t>,</a:t>
            </a:r>
            <a:r>
              <a:rPr lang="hi-IN" sz="2800" b="1" dirty="0">
                <a:solidFill>
                  <a:schemeClr val="bg1"/>
                </a:solidFill>
                <a:effectLst/>
              </a:rPr>
              <a:t>षष्ठम् माह –</a:t>
            </a:r>
            <a:r>
              <a:rPr lang="hi-IN" sz="2800" b="1" dirty="0">
                <a:effectLst/>
              </a:rPr>
              <a:t>परिचितों से प्यार व अन्य लोगों से भयभीत        </a:t>
            </a:r>
            <a:br>
              <a:rPr lang="hi-IN" sz="2800" b="1" dirty="0">
                <a:effectLst/>
              </a:rPr>
            </a:br>
            <a:r>
              <a:rPr lang="hi-IN" sz="2800" b="1" dirty="0">
                <a:effectLst/>
              </a:rPr>
              <a:t>                 होना</a:t>
            </a:r>
            <a:br>
              <a:rPr lang="hi-IN" sz="2800" b="1" dirty="0">
                <a:effectLst/>
              </a:rPr>
            </a:br>
            <a:br>
              <a:rPr lang="hi-IN" sz="2800" b="1" dirty="0">
                <a:effectLst/>
              </a:rPr>
            </a:br>
            <a:r>
              <a:rPr lang="hi-IN" sz="2800" b="1" dirty="0">
                <a:effectLst/>
              </a:rPr>
              <a:t>* </a:t>
            </a:r>
            <a:r>
              <a:rPr lang="hi-IN" sz="2800" b="1" dirty="0">
                <a:solidFill>
                  <a:schemeClr val="bg1"/>
                </a:solidFill>
                <a:effectLst/>
              </a:rPr>
              <a:t>सप्तम माह—</a:t>
            </a:r>
            <a:r>
              <a:rPr lang="hi-IN" sz="2800" b="1" dirty="0">
                <a:effectLst/>
              </a:rPr>
              <a:t> अनुकरण के द्वारा हाव-  भाव सीखना</a:t>
            </a:r>
            <a:br>
              <a:rPr lang="hi-IN" sz="2800" b="1" dirty="0">
                <a:effectLst/>
              </a:rPr>
            </a:br>
            <a:br>
              <a:rPr lang="hi-IN" sz="2800" b="1" dirty="0">
                <a:effectLst/>
              </a:rPr>
            </a:br>
            <a:r>
              <a:rPr lang="hi-IN" sz="2800" b="1" dirty="0">
                <a:effectLst/>
              </a:rPr>
              <a:t>* </a:t>
            </a:r>
            <a:r>
              <a:rPr lang="hi-IN" sz="2800" b="1" dirty="0">
                <a:solidFill>
                  <a:schemeClr val="bg1"/>
                </a:solidFill>
                <a:effectLst/>
              </a:rPr>
              <a:t>अष्टम एवं नवम् माह- </a:t>
            </a:r>
            <a:r>
              <a:rPr lang="hi-IN" sz="2800" b="1" dirty="0">
                <a:effectLst/>
              </a:rPr>
              <a:t>हाव-भाव के द्वार</a:t>
            </a:r>
            <a:r>
              <a:rPr lang="hi-IN" sz="2800" b="1" dirty="0"/>
              <a:t> </a:t>
            </a:r>
            <a:r>
              <a:rPr lang="hi-IN" sz="2800" b="1" dirty="0">
                <a:effectLst/>
              </a:rPr>
              <a:t>विभिन्न     </a:t>
            </a:r>
            <a:br>
              <a:rPr lang="hi-IN" sz="2800" b="1" dirty="0">
                <a:effectLst/>
              </a:rPr>
            </a:br>
            <a:r>
              <a:rPr lang="hi-IN" sz="2800" b="1" dirty="0">
                <a:effectLst/>
              </a:rPr>
              <a:t>               संवेगों(प्रसन्नता, क्रोध, भय) का प्रदर्शन करना</a:t>
            </a:r>
            <a:endParaRPr lang="en-US" sz="2800" b="1" dirty="0"/>
          </a:p>
        </p:txBody>
      </p:sp>
    </p:spTree>
    <p:extLst>
      <p:ext uri="{BB962C8B-B14F-4D97-AF65-F5344CB8AC3E}">
        <p14:creationId xmlns:p14="http://schemas.microsoft.com/office/powerpoint/2010/main" val="946054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8DD0-8987-DE42-8077-73A6D764571A}"/>
              </a:ext>
            </a:extLst>
          </p:cNvPr>
          <p:cNvSpPr>
            <a:spLocks noGrp="1"/>
          </p:cNvSpPr>
          <p:nvPr>
            <p:ph type="title"/>
          </p:nvPr>
        </p:nvSpPr>
        <p:spPr>
          <a:xfrm>
            <a:off x="1143001" y="-1210887"/>
            <a:ext cx="9905998" cy="863149"/>
          </a:xfrm>
        </p:spPr>
        <p:txBody>
          <a:bodyPr/>
          <a:lstStyle/>
          <a:p>
            <a:endParaRPr lang="en-US"/>
          </a:p>
        </p:txBody>
      </p:sp>
      <p:sp>
        <p:nvSpPr>
          <p:cNvPr id="3" name="Content Placeholder 2">
            <a:extLst>
              <a:ext uri="{FF2B5EF4-FFF2-40B4-BE49-F238E27FC236}">
                <a16:creationId xmlns:a16="http://schemas.microsoft.com/office/drawing/2014/main" id="{8F5A8590-E806-A84F-A803-6F1CC7335955}"/>
              </a:ext>
            </a:extLst>
          </p:cNvPr>
          <p:cNvSpPr>
            <a:spLocks noGrp="1"/>
          </p:cNvSpPr>
          <p:nvPr>
            <p:ph idx="1"/>
          </p:nvPr>
        </p:nvSpPr>
        <p:spPr>
          <a:xfrm>
            <a:off x="983456" y="1179285"/>
            <a:ext cx="10225087" cy="5200953"/>
          </a:xfrm>
        </p:spPr>
        <p:txBody>
          <a:bodyPr>
            <a:noAutofit/>
          </a:bodyPr>
          <a:lstStyle/>
          <a:p>
            <a:pPr marL="0" indent="0">
              <a:buNone/>
            </a:pPr>
            <a:br>
              <a:rPr lang="hi-IN" sz="2800" b="0" dirty="0">
                <a:effectLst/>
              </a:rPr>
            </a:br>
            <a:r>
              <a:rPr lang="hi-IN" sz="2800" b="0" dirty="0">
                <a:effectLst/>
              </a:rPr>
              <a:t>* </a:t>
            </a:r>
            <a:r>
              <a:rPr lang="hi-IN" sz="2800" b="1" dirty="0">
                <a:solidFill>
                  <a:schemeClr val="bg1"/>
                </a:solidFill>
                <a:effectLst/>
              </a:rPr>
              <a:t>दशम एवं ग्याहरवें माह—</a:t>
            </a:r>
            <a:r>
              <a:rPr lang="hi-IN" sz="2800" b="1" dirty="0">
                <a:effectLst/>
              </a:rPr>
              <a:t>प्रतिछाया      </a:t>
            </a:r>
            <a:r>
              <a:rPr lang="hi-IN" sz="2800" b="1" dirty="0"/>
              <a:t>   </a:t>
            </a:r>
          </a:p>
          <a:p>
            <a:pPr marL="0" indent="0">
              <a:buNone/>
            </a:pPr>
            <a:r>
              <a:rPr lang="hi-IN" sz="2800" b="1" dirty="0">
                <a:effectLst/>
              </a:rPr>
              <a:t>      के साथ खेलना, नकारात्मक विकास</a:t>
            </a:r>
          </a:p>
          <a:p>
            <a:pPr marL="0" indent="0">
              <a:buNone/>
            </a:pPr>
            <a:br>
              <a:rPr lang="hi-IN" sz="2800" b="1" dirty="0">
                <a:effectLst/>
              </a:rPr>
            </a:br>
            <a:r>
              <a:rPr lang="hi-IN" sz="2800" b="1" dirty="0">
                <a:effectLst/>
              </a:rPr>
              <a:t>* </a:t>
            </a:r>
            <a:r>
              <a:rPr lang="hi-IN" sz="2800" b="1" dirty="0">
                <a:solidFill>
                  <a:schemeClr val="bg1"/>
                </a:solidFill>
                <a:effectLst/>
              </a:rPr>
              <a:t>दूसरे वर्ष की अवधि </a:t>
            </a:r>
            <a:r>
              <a:rPr lang="hi-IN" sz="2800" b="1" dirty="0">
                <a:effectLst/>
              </a:rPr>
              <a:t>में बड़ो के कार्यों में      </a:t>
            </a:r>
          </a:p>
          <a:p>
            <a:pPr marL="0" indent="0">
              <a:buNone/>
            </a:pPr>
            <a:r>
              <a:rPr lang="hi-IN" sz="2800" b="1" dirty="0"/>
              <a:t>        </a:t>
            </a:r>
            <a:r>
              <a:rPr lang="hi-IN" sz="2800" b="1" dirty="0">
                <a:effectLst/>
              </a:rPr>
              <a:t>सहायता करना, सहयोग,      </a:t>
            </a:r>
          </a:p>
          <a:p>
            <a:pPr marL="0" indent="0">
              <a:buNone/>
            </a:pPr>
            <a:r>
              <a:rPr lang="hi-IN" sz="2800" b="1" dirty="0"/>
              <a:t>                </a:t>
            </a:r>
            <a:r>
              <a:rPr lang="hi-IN" sz="2800" b="1" dirty="0">
                <a:effectLst/>
              </a:rPr>
              <a:t>सहानुभूति का विकास</a:t>
            </a:r>
            <a:endParaRPr lang="en-US" sz="2800" b="1" dirty="0"/>
          </a:p>
          <a:p>
            <a:pPr marL="0" indent="0">
              <a:buNone/>
            </a:pPr>
            <a:endParaRPr lang="en-US" sz="2800" dirty="0"/>
          </a:p>
        </p:txBody>
      </p:sp>
    </p:spTree>
    <p:extLst>
      <p:ext uri="{BB962C8B-B14F-4D97-AF65-F5344CB8AC3E}">
        <p14:creationId xmlns:p14="http://schemas.microsoft.com/office/powerpoint/2010/main" val="325248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8C95-0B03-F444-8515-F73FFA5E9C43}"/>
              </a:ext>
            </a:extLst>
          </p:cNvPr>
          <p:cNvSpPr>
            <a:spLocks noGrp="1"/>
          </p:cNvSpPr>
          <p:nvPr>
            <p:ph type="title"/>
          </p:nvPr>
        </p:nvSpPr>
        <p:spPr>
          <a:xfrm>
            <a:off x="1141413" y="618518"/>
            <a:ext cx="9905998" cy="1029458"/>
          </a:xfrm>
        </p:spPr>
        <p:txBody>
          <a:bodyPr>
            <a:noAutofit/>
          </a:bodyPr>
          <a:lstStyle/>
          <a:p>
            <a:r>
              <a:rPr lang="hi-IN" sz="3900" b="1" i="0" dirty="0">
                <a:solidFill>
                  <a:schemeClr val="bg1"/>
                </a:solidFill>
                <a:effectLst/>
                <a:latin typeface="Helvetica" pitchFamily="2" charset="0"/>
              </a:rPr>
              <a:t>सामाजिक विकास को प्रभावित करने वाले कारक </a:t>
            </a:r>
            <a:endParaRPr lang="en-US" sz="3900" b="1" dirty="0">
              <a:solidFill>
                <a:schemeClr val="bg1"/>
              </a:solidFill>
            </a:endParaRPr>
          </a:p>
        </p:txBody>
      </p:sp>
      <p:sp>
        <p:nvSpPr>
          <p:cNvPr id="3" name="Content Placeholder 2">
            <a:extLst>
              <a:ext uri="{FF2B5EF4-FFF2-40B4-BE49-F238E27FC236}">
                <a16:creationId xmlns:a16="http://schemas.microsoft.com/office/drawing/2014/main" id="{31B1CE60-8931-C54D-ACBD-735A77A7152B}"/>
              </a:ext>
            </a:extLst>
          </p:cNvPr>
          <p:cNvSpPr>
            <a:spLocks noGrp="1"/>
          </p:cNvSpPr>
          <p:nvPr>
            <p:ph idx="1"/>
          </p:nvPr>
        </p:nvSpPr>
        <p:spPr>
          <a:xfrm>
            <a:off x="1141412" y="1647976"/>
            <a:ext cx="9905999" cy="4354286"/>
          </a:xfrm>
        </p:spPr>
        <p:txBody>
          <a:bodyPr>
            <a:noAutofit/>
          </a:bodyPr>
          <a:lstStyle/>
          <a:p>
            <a:r>
              <a:rPr lang="en-IN" sz="3600" b="0" i="0" dirty="0">
                <a:effectLst/>
                <a:latin typeface="Helvetica" pitchFamily="2" charset="0"/>
              </a:rPr>
              <a:t> </a:t>
            </a:r>
            <a:r>
              <a:rPr lang="hi-IN" sz="3600" b="0" i="0" dirty="0">
                <a:effectLst/>
                <a:latin typeface="Helvetica" pitchFamily="2" charset="0"/>
              </a:rPr>
              <a:t>स्वास्थ्य</a:t>
            </a:r>
            <a:endParaRPr lang="en-IN" sz="3600" b="0" i="0" dirty="0">
              <a:effectLst/>
              <a:latin typeface="Helvetica" pitchFamily="2" charset="0"/>
            </a:endParaRPr>
          </a:p>
          <a:p>
            <a:r>
              <a:rPr lang="hi-IN" sz="3600" b="0" i="0" dirty="0">
                <a:effectLst/>
                <a:latin typeface="Helvetica" pitchFamily="2" charset="0"/>
              </a:rPr>
              <a:t> पारिवारिक वातावरण </a:t>
            </a:r>
            <a:endParaRPr lang="en-IN" sz="3600" b="0" i="0" dirty="0">
              <a:effectLst/>
              <a:latin typeface="Helvetica" pitchFamily="2" charset="0"/>
            </a:endParaRPr>
          </a:p>
          <a:p>
            <a:r>
              <a:rPr lang="en-IN" sz="3600" b="0" i="0" dirty="0">
                <a:effectLst/>
                <a:latin typeface="Helvetica" pitchFamily="2" charset="0"/>
              </a:rPr>
              <a:t>  </a:t>
            </a:r>
            <a:r>
              <a:rPr lang="hi-IN" sz="3600" b="0" i="0" dirty="0">
                <a:effectLst/>
                <a:latin typeface="Helvetica" pitchFamily="2" charset="0"/>
              </a:rPr>
              <a:t>विद्यालय का वातावरण</a:t>
            </a:r>
            <a:endParaRPr lang="en-IN" sz="3600" b="0" i="0" dirty="0">
              <a:effectLst/>
              <a:latin typeface="Helvetica" pitchFamily="2" charset="0"/>
            </a:endParaRPr>
          </a:p>
          <a:p>
            <a:r>
              <a:rPr lang="hi-IN" sz="3600" b="0" i="0" dirty="0">
                <a:effectLst/>
                <a:latin typeface="Helvetica" pitchFamily="2" charset="0"/>
              </a:rPr>
              <a:t> माता-पिता का परस्पर संबंध </a:t>
            </a:r>
            <a:endParaRPr lang="hi-IN" sz="3600" dirty="0">
              <a:effectLst/>
            </a:endParaRPr>
          </a:p>
          <a:p>
            <a:endParaRPr lang="en-US" sz="3600" dirty="0"/>
          </a:p>
        </p:txBody>
      </p:sp>
      <p:pic>
        <p:nvPicPr>
          <p:cNvPr id="4" name="Picture 4">
            <a:extLst>
              <a:ext uri="{FF2B5EF4-FFF2-40B4-BE49-F238E27FC236}">
                <a16:creationId xmlns:a16="http://schemas.microsoft.com/office/drawing/2014/main" id="{5E5E5664-791F-FE46-AF86-CA9C52F6AAE4}"/>
              </a:ext>
            </a:extLst>
          </p:cNvPr>
          <p:cNvPicPr>
            <a:picLocks noChangeAspect="1"/>
          </p:cNvPicPr>
          <p:nvPr/>
        </p:nvPicPr>
        <p:blipFill>
          <a:blip r:embed="rId2"/>
          <a:stretch>
            <a:fillRect/>
          </a:stretch>
        </p:blipFill>
        <p:spPr>
          <a:xfrm>
            <a:off x="7136189" y="1922186"/>
            <a:ext cx="5055811" cy="4080075"/>
          </a:xfrm>
          <a:prstGeom prst="rect">
            <a:avLst/>
          </a:prstGeom>
        </p:spPr>
      </p:pic>
    </p:spTree>
    <p:extLst>
      <p:ext uri="{BB962C8B-B14F-4D97-AF65-F5344CB8AC3E}">
        <p14:creationId xmlns:p14="http://schemas.microsoft.com/office/powerpoint/2010/main" val="32274070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Circuit</vt:lpstr>
      <vt:lpstr>        शैशवावस्था में सामाजिक विकास                                                  </vt:lpstr>
      <vt:lpstr>     सामाजिक विकास की परिभाषाएं </vt:lpstr>
      <vt:lpstr>PowerPoint Presentation</vt:lpstr>
      <vt:lpstr>PowerPoint Presentation</vt:lpstr>
      <vt:lpstr> शैशवावस्था में सामाजिक विकास </vt:lpstr>
      <vt:lpstr>शिशु के सामाजिक विकास को निम्न प्रकार से व्यक्त कर सकते हैं- </vt:lpstr>
      <vt:lpstr>* पंचम,षष्ठम् माह –परिचितों से प्यार व अन्य लोगों से भयभीत                          होना  * सप्तम माह— अनुकरण के द्वारा हाव-  भाव सीखना  * अष्टम एवं नवम् माह- हाव-भाव के द्वार विभिन्न                     संवेगों(प्रसन्नता, क्रोध, भय) का प्रदर्शन करना</vt:lpstr>
      <vt:lpstr>PowerPoint Presentation</vt:lpstr>
      <vt:lpstr>सामाजिक विकास को प्रभावित करने वाले कारक </vt:lpstr>
      <vt:lpstr>PowerPoint Presentation</vt:lpstr>
      <vt:lpstr>PowerPoint Presentation</vt:lpstr>
      <vt:lpstr>PowerPoint Presentation</vt:lpstr>
      <vt:lpstr>धन्यवाद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सामाजिक विकास</dc:title>
  <dc:creator>archanachau11@gmail.com</dc:creator>
  <cp:lastModifiedBy>shreashi1105@gmail.com</cp:lastModifiedBy>
  <cp:revision>15</cp:revision>
  <dcterms:created xsi:type="dcterms:W3CDTF">2020-09-14T16:04:15Z</dcterms:created>
  <dcterms:modified xsi:type="dcterms:W3CDTF">2021-11-16T10:56:29Z</dcterms:modified>
</cp:coreProperties>
</file>