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61" r:id="rId4"/>
    <p:sldId id="262" r:id="rId5"/>
    <p:sldId id="263" r:id="rId6"/>
    <p:sldId id="264" r:id="rId7"/>
    <p:sldId id="266" r:id="rId8"/>
    <p:sldId id="258" r:id="rId9"/>
    <p:sldId id="259" r:id="rId10"/>
    <p:sldId id="271" r:id="rId11"/>
    <p:sldId id="272" r:id="rId12"/>
    <p:sldId id="273" r:id="rId13"/>
    <p:sldId id="274" r:id="rId14"/>
    <p:sldId id="269" r:id="rId15"/>
    <p:sldId id="275" r:id="rId16"/>
    <p:sldId id="276" r:id="rId17"/>
    <p:sldId id="277" r:id="rId18"/>
    <p:sldId id="260" r:id="rId19"/>
    <p:sldId id="270"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11/16/21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11/16/21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11/16/21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11/16/21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11/16/21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F727F-4DAD-1D4E-AEA4-0C184675AEA5}"/>
              </a:ext>
            </a:extLst>
          </p:cNvPr>
          <p:cNvSpPr>
            <a:spLocks noGrp="1"/>
          </p:cNvSpPr>
          <p:nvPr>
            <p:ph type="ctrTitle"/>
          </p:nvPr>
        </p:nvSpPr>
        <p:spPr>
          <a:xfrm>
            <a:off x="1270001" y="170845"/>
            <a:ext cx="13346200" cy="6516310"/>
          </a:xfrm>
        </p:spPr>
        <p:txBody>
          <a:bodyPr/>
          <a:lstStyle/>
          <a:p>
            <a:pPr algn="l"/>
            <a:r>
              <a:rPr lang="hi-IN" sz="5400" b="1" dirty="0">
                <a:solidFill>
                  <a:srgbClr val="C00000"/>
                </a:solidFill>
                <a:latin typeface="-apple-system"/>
              </a:rPr>
              <a:t>शैशवावस्था में </a:t>
            </a:r>
            <a:r>
              <a:rPr lang="hi-IN" sz="5400" b="1" i="0" u="none" strike="noStrike" dirty="0">
                <a:solidFill>
                  <a:srgbClr val="C00000"/>
                </a:solidFill>
                <a:effectLst/>
                <a:latin typeface="-apple-system"/>
              </a:rPr>
              <a:t>संवेगात्मक विकास </a:t>
            </a:r>
            <a:br>
              <a:rPr lang="hi-IN" sz="3200" b="1" i="0" u="none" strike="noStrike" dirty="0">
                <a:solidFill>
                  <a:srgbClr val="C00000"/>
                </a:solidFill>
                <a:effectLst/>
                <a:latin typeface="-apple-system"/>
                <a:cs typeface="+mj-cs"/>
              </a:rPr>
            </a:br>
            <a:br>
              <a:rPr lang="hi-IN" sz="3200" b="1" i="0" u="none" strike="noStrike" dirty="0">
                <a:solidFill>
                  <a:srgbClr val="C00000"/>
                </a:solidFill>
                <a:effectLst/>
                <a:latin typeface="-apple-system"/>
                <a:cs typeface="+mj-cs"/>
              </a:rPr>
            </a:br>
            <a:r>
              <a:rPr lang="hi-IN" sz="3200" b="1" i="0" u="none" strike="noStrike" dirty="0">
                <a:solidFill>
                  <a:srgbClr val="C00000"/>
                </a:solidFill>
                <a:effectLst/>
                <a:latin typeface="-apple-system"/>
                <a:cs typeface="+mj-cs"/>
              </a:rPr>
              <a:t>                        </a:t>
            </a:r>
            <a:br>
              <a:rPr lang="en-IN" sz="3200" b="1" i="0" u="none" strike="noStrike" dirty="0">
                <a:solidFill>
                  <a:srgbClr val="C00000"/>
                </a:solidFill>
                <a:effectLst/>
                <a:latin typeface="-apple-system"/>
                <a:cs typeface="+mj-cs"/>
              </a:rPr>
            </a:br>
            <a:r>
              <a:rPr lang="en-IN" sz="3200" b="1" i="0" u="none" strike="noStrike" dirty="0">
                <a:solidFill>
                  <a:srgbClr val="C00000"/>
                </a:solidFill>
                <a:effectLst/>
                <a:latin typeface="-apple-system"/>
                <a:cs typeface="+mj-cs"/>
              </a:rPr>
              <a:t>                                                      </a:t>
            </a:r>
            <a:r>
              <a:rPr lang="hi-IN" sz="3200" b="1" i="0" u="none" strike="noStrike" dirty="0">
                <a:solidFill>
                  <a:srgbClr val="C00000"/>
                </a:solidFill>
                <a:effectLst/>
                <a:latin typeface="-apple-system"/>
                <a:cs typeface="+mj-cs"/>
              </a:rPr>
              <a:t>डा.</a:t>
            </a:r>
            <a:r>
              <a:rPr lang="hi-IN" sz="3200" b="1" dirty="0">
                <a:solidFill>
                  <a:srgbClr val="C00000"/>
                </a:solidFill>
                <a:cs typeface="+mj-cs"/>
              </a:rPr>
              <a:t> अर्चना चौधरी</a:t>
            </a:r>
            <a:br>
              <a:rPr lang="en-IN" sz="3200" b="1" dirty="0">
                <a:solidFill>
                  <a:srgbClr val="C00000"/>
                </a:solidFill>
                <a:cs typeface="+mj-cs"/>
              </a:rPr>
            </a:br>
            <a:br>
              <a:rPr lang="hi-IN" sz="3200" b="1" dirty="0">
                <a:solidFill>
                  <a:srgbClr val="C00000"/>
                </a:solidFill>
                <a:cs typeface="+mj-cs"/>
              </a:rPr>
            </a:br>
            <a:r>
              <a:rPr lang="hi-IN" sz="3200" b="1" dirty="0">
                <a:solidFill>
                  <a:srgbClr val="C00000"/>
                </a:solidFill>
                <a:cs typeface="+mj-cs"/>
              </a:rPr>
              <a:t>                  </a:t>
            </a:r>
            <a:r>
              <a:rPr lang="hi-IN" sz="3200" b="1" i="0" dirty="0">
                <a:solidFill>
                  <a:srgbClr val="C00000"/>
                </a:solidFill>
                <a:effectLst/>
                <a:latin typeface="Helvetica" pitchFamily="2" charset="0"/>
              </a:rPr>
              <a:t>एसोसिएट प्रोफेसर (गृह विज्ञान)</a:t>
            </a:r>
            <a:br>
              <a:rPr lang="en-IN" sz="3200" b="1" dirty="0">
                <a:solidFill>
                  <a:srgbClr val="C00000"/>
                </a:solidFill>
                <a:latin typeface="Helvetica" pitchFamily="2" charset="0"/>
              </a:rPr>
            </a:br>
            <a:br>
              <a:rPr lang="hi-IN" sz="3200" b="1" dirty="0">
                <a:solidFill>
                  <a:srgbClr val="C00000"/>
                </a:solidFill>
                <a:effectLst/>
              </a:rPr>
            </a:br>
            <a:r>
              <a:rPr lang="hi-IN" sz="3200" b="1" dirty="0">
                <a:solidFill>
                  <a:srgbClr val="C00000"/>
                </a:solidFill>
                <a:effectLst/>
              </a:rPr>
              <a:t>                 </a:t>
            </a:r>
            <a:r>
              <a:rPr lang="hi-IN" sz="3200" b="1" i="0" dirty="0">
                <a:solidFill>
                  <a:srgbClr val="C00000"/>
                </a:solidFill>
                <a:effectLst/>
                <a:latin typeface="Helvetica" pitchFamily="2" charset="0"/>
              </a:rPr>
              <a:t>जे डी वी एम पी जी कॉलेज, कानपुर</a:t>
            </a:r>
            <a:br>
              <a:rPr lang="hi-IN" sz="3200" b="1" dirty="0">
                <a:solidFill>
                  <a:srgbClr val="C00000"/>
                </a:solidFill>
                <a:effectLst/>
              </a:rPr>
            </a:br>
            <a:br>
              <a:rPr lang="hi-IN" sz="3200" b="1" i="0" u="none" strike="noStrike" dirty="0">
                <a:solidFill>
                  <a:srgbClr val="C00000"/>
                </a:solidFill>
                <a:effectLst/>
                <a:latin typeface="-apple-system"/>
              </a:rPr>
            </a:br>
            <a:endParaRPr lang="en-US" sz="3200" b="1" dirty="0">
              <a:solidFill>
                <a:srgbClr val="C00000"/>
              </a:solidFill>
            </a:endParaRPr>
          </a:p>
        </p:txBody>
      </p:sp>
      <p:sp>
        <p:nvSpPr>
          <p:cNvPr id="3" name="Subtitle 2">
            <a:extLst>
              <a:ext uri="{FF2B5EF4-FFF2-40B4-BE49-F238E27FC236}">
                <a16:creationId xmlns:a16="http://schemas.microsoft.com/office/drawing/2014/main" id="{2C8593FB-5C5F-D849-9E28-4163D52D35C0}"/>
              </a:ext>
            </a:extLst>
          </p:cNvPr>
          <p:cNvSpPr>
            <a:spLocks noGrp="1"/>
          </p:cNvSpPr>
          <p:nvPr>
            <p:ph type="subTitle" idx="1"/>
          </p:nvPr>
        </p:nvSpPr>
        <p:spPr>
          <a:xfrm flipV="1">
            <a:off x="1562100" y="-1269999"/>
            <a:ext cx="9070848" cy="151190"/>
          </a:xfrm>
        </p:spPr>
        <p:txBody>
          <a:bodyPr>
            <a:normAutofit fontScale="25000" lnSpcReduction="20000"/>
          </a:bodyPr>
          <a:lstStyle/>
          <a:p>
            <a:endParaRPr lang="en-US" dirty="0">
              <a:solidFill>
                <a:srgbClr val="C00000"/>
              </a:solidFill>
            </a:endParaRPr>
          </a:p>
        </p:txBody>
      </p:sp>
      <p:pic>
        <p:nvPicPr>
          <p:cNvPr id="10" name="Picture 10">
            <a:extLst>
              <a:ext uri="{FF2B5EF4-FFF2-40B4-BE49-F238E27FC236}">
                <a16:creationId xmlns:a16="http://schemas.microsoft.com/office/drawing/2014/main" id="{A2626294-0C15-2844-BEAA-87C156C4629E}"/>
              </a:ext>
            </a:extLst>
          </p:cNvPr>
          <p:cNvPicPr>
            <a:picLocks noChangeAspect="1"/>
          </p:cNvPicPr>
          <p:nvPr/>
        </p:nvPicPr>
        <p:blipFill>
          <a:blip r:embed="rId2"/>
          <a:stretch>
            <a:fillRect/>
          </a:stretch>
        </p:blipFill>
        <p:spPr>
          <a:xfrm flipH="1">
            <a:off x="1436309" y="2600477"/>
            <a:ext cx="2857500" cy="2857500"/>
          </a:xfrm>
          <a:prstGeom prst="rect">
            <a:avLst/>
          </a:prstGeom>
        </p:spPr>
      </p:pic>
    </p:spTree>
    <p:extLst>
      <p:ext uri="{BB962C8B-B14F-4D97-AF65-F5344CB8AC3E}">
        <p14:creationId xmlns:p14="http://schemas.microsoft.com/office/powerpoint/2010/main" val="261699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1C45-B037-4D43-BFF0-87E161656928}"/>
              </a:ext>
            </a:extLst>
          </p:cNvPr>
          <p:cNvSpPr>
            <a:spLocks noGrp="1"/>
          </p:cNvSpPr>
          <p:nvPr>
            <p:ph type="title"/>
          </p:nvPr>
        </p:nvSpPr>
        <p:spPr>
          <a:xfrm>
            <a:off x="6095999" y="2094308"/>
            <a:ext cx="4538471" cy="2396049"/>
          </a:xfrm>
        </p:spPr>
        <p:txBody>
          <a:bodyPr/>
          <a:lstStyle/>
          <a:p>
            <a:r>
              <a:rPr lang="hi-IN" dirty="0">
                <a:solidFill>
                  <a:srgbClr val="C00000"/>
                </a:solidFill>
              </a:rPr>
              <a:t> आनन्द </a:t>
            </a:r>
            <a:endParaRPr lang="en-US" dirty="0">
              <a:solidFill>
                <a:srgbClr val="C00000"/>
              </a:solidFill>
            </a:endParaRPr>
          </a:p>
        </p:txBody>
      </p:sp>
      <p:sp>
        <p:nvSpPr>
          <p:cNvPr id="3" name="Text Placeholder 2">
            <a:extLst>
              <a:ext uri="{FF2B5EF4-FFF2-40B4-BE49-F238E27FC236}">
                <a16:creationId xmlns:a16="http://schemas.microsoft.com/office/drawing/2014/main" id="{F9AEDE2F-127E-5542-9C72-C192314D3DD6}"/>
              </a:ext>
            </a:extLst>
          </p:cNvPr>
          <p:cNvSpPr>
            <a:spLocks noGrp="1"/>
          </p:cNvSpPr>
          <p:nvPr>
            <p:ph type="body" idx="1"/>
          </p:nvPr>
        </p:nvSpPr>
        <p:spPr>
          <a:xfrm flipV="1">
            <a:off x="1699695" y="-1330476"/>
            <a:ext cx="9070848" cy="237062"/>
          </a:xfrm>
        </p:spPr>
        <p:txBody>
          <a:bodyPr/>
          <a:lstStyle/>
          <a:p>
            <a:endParaRPr lang="en-US"/>
          </a:p>
        </p:txBody>
      </p:sp>
      <p:pic>
        <p:nvPicPr>
          <p:cNvPr id="4" name="Picture 4">
            <a:extLst>
              <a:ext uri="{FF2B5EF4-FFF2-40B4-BE49-F238E27FC236}">
                <a16:creationId xmlns:a16="http://schemas.microsoft.com/office/drawing/2014/main" id="{052F8BC4-FB72-C24D-9D5F-0B5B9781236B}"/>
              </a:ext>
            </a:extLst>
          </p:cNvPr>
          <p:cNvPicPr>
            <a:picLocks noChangeAspect="1"/>
          </p:cNvPicPr>
          <p:nvPr/>
        </p:nvPicPr>
        <p:blipFill>
          <a:blip r:embed="rId2"/>
          <a:stretch>
            <a:fillRect/>
          </a:stretch>
        </p:blipFill>
        <p:spPr>
          <a:xfrm>
            <a:off x="1285119" y="1239762"/>
            <a:ext cx="4810881" cy="4203095"/>
          </a:xfrm>
          <a:prstGeom prst="rect">
            <a:avLst/>
          </a:prstGeom>
        </p:spPr>
      </p:pic>
    </p:spTree>
    <p:extLst>
      <p:ext uri="{BB962C8B-B14F-4D97-AF65-F5344CB8AC3E}">
        <p14:creationId xmlns:p14="http://schemas.microsoft.com/office/powerpoint/2010/main" val="413572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312B-E030-BC4D-AACE-D138EB2EA1E1}"/>
              </a:ext>
            </a:extLst>
          </p:cNvPr>
          <p:cNvSpPr>
            <a:spLocks noGrp="1"/>
          </p:cNvSpPr>
          <p:nvPr>
            <p:ph type="title"/>
          </p:nvPr>
        </p:nvSpPr>
        <p:spPr>
          <a:xfrm>
            <a:off x="6788451" y="2094309"/>
            <a:ext cx="3846019" cy="2587752"/>
          </a:xfrm>
        </p:spPr>
        <p:txBody>
          <a:bodyPr/>
          <a:lstStyle/>
          <a:p>
            <a:r>
              <a:rPr lang="hi-IN" dirty="0"/>
              <a:t> </a:t>
            </a:r>
            <a:r>
              <a:rPr lang="hi-IN" dirty="0">
                <a:solidFill>
                  <a:srgbClr val="C00000"/>
                </a:solidFill>
              </a:rPr>
              <a:t>रोना,पीड़ा </a:t>
            </a:r>
            <a:endParaRPr lang="en-US" dirty="0">
              <a:solidFill>
                <a:srgbClr val="C00000"/>
              </a:solidFill>
            </a:endParaRPr>
          </a:p>
        </p:txBody>
      </p:sp>
      <p:sp>
        <p:nvSpPr>
          <p:cNvPr id="3" name="Text Placeholder 2">
            <a:extLst>
              <a:ext uri="{FF2B5EF4-FFF2-40B4-BE49-F238E27FC236}">
                <a16:creationId xmlns:a16="http://schemas.microsoft.com/office/drawing/2014/main" id="{7E87FBF8-BD1F-244A-99AF-29A1E8DC8845}"/>
              </a:ext>
            </a:extLst>
          </p:cNvPr>
          <p:cNvSpPr>
            <a:spLocks noGrp="1"/>
          </p:cNvSpPr>
          <p:nvPr>
            <p:ph type="body" idx="1"/>
          </p:nvPr>
        </p:nvSpPr>
        <p:spPr>
          <a:xfrm rot="13933001" flipV="1">
            <a:off x="1241768" y="545685"/>
            <a:ext cx="29050201" cy="2260237"/>
          </a:xfrm>
        </p:spPr>
        <p:txBody>
          <a:bodyPr/>
          <a:lstStyle/>
          <a:p>
            <a:endParaRPr lang="en-US"/>
          </a:p>
        </p:txBody>
      </p:sp>
      <p:pic>
        <p:nvPicPr>
          <p:cNvPr id="4" name="Picture 4">
            <a:extLst>
              <a:ext uri="{FF2B5EF4-FFF2-40B4-BE49-F238E27FC236}">
                <a16:creationId xmlns:a16="http://schemas.microsoft.com/office/drawing/2014/main" id="{E459D52A-1F42-7343-83EF-6CAF7C84E2B5}"/>
              </a:ext>
            </a:extLst>
          </p:cNvPr>
          <p:cNvPicPr>
            <a:picLocks noChangeAspect="1"/>
          </p:cNvPicPr>
          <p:nvPr/>
        </p:nvPicPr>
        <p:blipFill>
          <a:blip r:embed="rId2"/>
          <a:stretch>
            <a:fillRect/>
          </a:stretch>
        </p:blipFill>
        <p:spPr>
          <a:xfrm>
            <a:off x="1557530" y="1390952"/>
            <a:ext cx="5004137" cy="4172858"/>
          </a:xfrm>
          <a:prstGeom prst="rect">
            <a:avLst/>
          </a:prstGeom>
        </p:spPr>
      </p:pic>
    </p:spTree>
    <p:extLst>
      <p:ext uri="{BB962C8B-B14F-4D97-AF65-F5344CB8AC3E}">
        <p14:creationId xmlns:p14="http://schemas.microsoft.com/office/powerpoint/2010/main" val="197289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EC6F-CCDF-8949-9824-310EBCD611C2}"/>
              </a:ext>
            </a:extLst>
          </p:cNvPr>
          <p:cNvSpPr>
            <a:spLocks noGrp="1"/>
          </p:cNvSpPr>
          <p:nvPr>
            <p:ph type="title"/>
          </p:nvPr>
        </p:nvSpPr>
        <p:spPr>
          <a:xfrm>
            <a:off x="6114459" y="1481668"/>
            <a:ext cx="4520012" cy="3657594"/>
          </a:xfrm>
        </p:spPr>
        <p:txBody>
          <a:bodyPr/>
          <a:lstStyle/>
          <a:p>
            <a:r>
              <a:rPr lang="hi-IN" dirty="0"/>
              <a:t>परेशानी </a:t>
            </a:r>
            <a:endParaRPr lang="en-US" dirty="0"/>
          </a:p>
        </p:txBody>
      </p:sp>
      <p:sp>
        <p:nvSpPr>
          <p:cNvPr id="3" name="Text Placeholder 2">
            <a:extLst>
              <a:ext uri="{FF2B5EF4-FFF2-40B4-BE49-F238E27FC236}">
                <a16:creationId xmlns:a16="http://schemas.microsoft.com/office/drawing/2014/main" id="{78E856C4-E5D7-C94B-AE54-61961870DDE6}"/>
              </a:ext>
            </a:extLst>
          </p:cNvPr>
          <p:cNvSpPr>
            <a:spLocks noGrp="1"/>
          </p:cNvSpPr>
          <p:nvPr>
            <p:ph type="body" idx="1"/>
          </p:nvPr>
        </p:nvSpPr>
        <p:spPr>
          <a:xfrm flipV="1">
            <a:off x="1578742" y="-1481667"/>
            <a:ext cx="16401827" cy="826705"/>
          </a:xfrm>
        </p:spPr>
        <p:txBody>
          <a:bodyPr/>
          <a:lstStyle/>
          <a:p>
            <a:endParaRPr lang="en-US"/>
          </a:p>
        </p:txBody>
      </p:sp>
      <p:pic>
        <p:nvPicPr>
          <p:cNvPr id="4" name="Picture 4">
            <a:extLst>
              <a:ext uri="{FF2B5EF4-FFF2-40B4-BE49-F238E27FC236}">
                <a16:creationId xmlns:a16="http://schemas.microsoft.com/office/drawing/2014/main" id="{B14267EB-09AB-AE49-9D87-EA641929910B}"/>
              </a:ext>
            </a:extLst>
          </p:cNvPr>
          <p:cNvPicPr>
            <a:picLocks noChangeAspect="1"/>
          </p:cNvPicPr>
          <p:nvPr/>
        </p:nvPicPr>
        <p:blipFill>
          <a:blip r:embed="rId2"/>
          <a:stretch>
            <a:fillRect/>
          </a:stretch>
        </p:blipFill>
        <p:spPr>
          <a:xfrm>
            <a:off x="1436310" y="1315356"/>
            <a:ext cx="4550834" cy="4233333"/>
          </a:xfrm>
          <a:prstGeom prst="rect">
            <a:avLst/>
          </a:prstGeom>
        </p:spPr>
      </p:pic>
    </p:spTree>
    <p:extLst>
      <p:ext uri="{BB962C8B-B14F-4D97-AF65-F5344CB8AC3E}">
        <p14:creationId xmlns:p14="http://schemas.microsoft.com/office/powerpoint/2010/main" val="386001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79AE-FEEF-2241-B8D4-5FD8BBBD840A}"/>
              </a:ext>
            </a:extLst>
          </p:cNvPr>
          <p:cNvSpPr>
            <a:spLocks noGrp="1"/>
          </p:cNvSpPr>
          <p:nvPr>
            <p:ph type="title"/>
          </p:nvPr>
        </p:nvSpPr>
        <p:spPr>
          <a:xfrm>
            <a:off x="6023741" y="2094309"/>
            <a:ext cx="4610729" cy="2587752"/>
          </a:xfrm>
        </p:spPr>
        <p:txBody>
          <a:bodyPr/>
          <a:lstStyle/>
          <a:p>
            <a:r>
              <a:rPr lang="hi-IN" dirty="0">
                <a:solidFill>
                  <a:srgbClr val="C00000"/>
                </a:solidFill>
              </a:rPr>
              <a:t> आनन्द प्रसन्नता </a:t>
            </a:r>
            <a:br>
              <a:rPr lang="en-US" dirty="0">
                <a:solidFill>
                  <a:srgbClr val="C00000"/>
                </a:solidFill>
              </a:rPr>
            </a:br>
            <a:endParaRPr lang="en-US" dirty="0"/>
          </a:p>
        </p:txBody>
      </p:sp>
      <p:sp>
        <p:nvSpPr>
          <p:cNvPr id="3" name="Text Placeholder 2">
            <a:extLst>
              <a:ext uri="{FF2B5EF4-FFF2-40B4-BE49-F238E27FC236}">
                <a16:creationId xmlns:a16="http://schemas.microsoft.com/office/drawing/2014/main" id="{F8E12A91-4539-5642-85B4-881AB75B50AA}"/>
              </a:ext>
            </a:extLst>
          </p:cNvPr>
          <p:cNvSpPr>
            <a:spLocks noGrp="1"/>
          </p:cNvSpPr>
          <p:nvPr>
            <p:ph type="body" idx="1"/>
          </p:nvPr>
        </p:nvSpPr>
        <p:spPr>
          <a:xfrm flipV="1">
            <a:off x="1563624" y="-1300238"/>
            <a:ext cx="9070848" cy="181428"/>
          </a:xfrm>
        </p:spPr>
        <p:txBody>
          <a:bodyPr/>
          <a:lstStyle/>
          <a:p>
            <a:endParaRPr lang="en-US"/>
          </a:p>
        </p:txBody>
      </p:sp>
      <p:pic>
        <p:nvPicPr>
          <p:cNvPr id="4" name="Picture 4">
            <a:extLst>
              <a:ext uri="{FF2B5EF4-FFF2-40B4-BE49-F238E27FC236}">
                <a16:creationId xmlns:a16="http://schemas.microsoft.com/office/drawing/2014/main" id="{E1E278C2-F151-8041-91D4-E5802D65D0D4}"/>
              </a:ext>
            </a:extLst>
          </p:cNvPr>
          <p:cNvPicPr>
            <a:picLocks noChangeAspect="1"/>
          </p:cNvPicPr>
          <p:nvPr/>
        </p:nvPicPr>
        <p:blipFill>
          <a:blip r:embed="rId2"/>
          <a:stretch>
            <a:fillRect/>
          </a:stretch>
        </p:blipFill>
        <p:spPr>
          <a:xfrm>
            <a:off x="1285120" y="1270000"/>
            <a:ext cx="4460118" cy="4233333"/>
          </a:xfrm>
          <a:prstGeom prst="rect">
            <a:avLst/>
          </a:prstGeom>
        </p:spPr>
      </p:pic>
    </p:spTree>
    <p:extLst>
      <p:ext uri="{BB962C8B-B14F-4D97-AF65-F5344CB8AC3E}">
        <p14:creationId xmlns:p14="http://schemas.microsoft.com/office/powerpoint/2010/main" val="176780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BB0C-EDF0-8047-9A0E-C21D1005993E}"/>
              </a:ext>
            </a:extLst>
          </p:cNvPr>
          <p:cNvSpPr>
            <a:spLocks noGrp="1"/>
          </p:cNvSpPr>
          <p:nvPr>
            <p:ph type="title"/>
          </p:nvPr>
        </p:nvSpPr>
        <p:spPr/>
        <p:txBody>
          <a:bodyPr/>
          <a:lstStyle/>
          <a:p>
            <a:pPr algn="l"/>
            <a:r>
              <a:rPr lang="hi-IN" sz="4800" b="1" dirty="0">
                <a:solidFill>
                  <a:srgbClr val="00B0F0"/>
                </a:solidFill>
              </a:rPr>
              <a:t>5 माह —भय</a:t>
            </a:r>
            <a:br>
              <a:rPr lang="hi-IN" sz="4800" b="1" dirty="0">
                <a:solidFill>
                  <a:srgbClr val="00B0F0"/>
                </a:solidFill>
              </a:rPr>
            </a:br>
            <a:r>
              <a:rPr lang="hi-IN" sz="4800" b="1" dirty="0">
                <a:solidFill>
                  <a:srgbClr val="00B0F0"/>
                </a:solidFill>
              </a:rPr>
              <a:t>10 माह —-प्रेम</a:t>
            </a:r>
            <a:br>
              <a:rPr lang="hi-IN" sz="4800" b="1" dirty="0">
                <a:solidFill>
                  <a:srgbClr val="00B0F0"/>
                </a:solidFill>
              </a:rPr>
            </a:br>
            <a:r>
              <a:rPr lang="hi-IN" sz="4800" b="1" dirty="0">
                <a:solidFill>
                  <a:srgbClr val="00B0F0"/>
                </a:solidFill>
              </a:rPr>
              <a:t>15 माह —ईर्ष्या</a:t>
            </a:r>
            <a:br>
              <a:rPr lang="hi-IN" sz="4800" b="1" dirty="0">
                <a:solidFill>
                  <a:srgbClr val="00B0F0"/>
                </a:solidFill>
              </a:rPr>
            </a:br>
            <a:r>
              <a:rPr lang="hi-IN" sz="4800" b="1" dirty="0">
                <a:solidFill>
                  <a:srgbClr val="00B0F0"/>
                </a:solidFill>
              </a:rPr>
              <a:t>24 माह—-प्रसन्नता</a:t>
            </a:r>
            <a:endParaRPr lang="en-US" sz="4800" b="1" dirty="0">
              <a:solidFill>
                <a:srgbClr val="00B0F0"/>
              </a:solidFill>
            </a:endParaRPr>
          </a:p>
        </p:txBody>
      </p:sp>
      <p:sp>
        <p:nvSpPr>
          <p:cNvPr id="3" name="Text Placeholder 2">
            <a:extLst>
              <a:ext uri="{FF2B5EF4-FFF2-40B4-BE49-F238E27FC236}">
                <a16:creationId xmlns:a16="http://schemas.microsoft.com/office/drawing/2014/main" id="{51B31AAC-0C5A-6B48-A523-AD31ED9D5710}"/>
              </a:ext>
            </a:extLst>
          </p:cNvPr>
          <p:cNvSpPr>
            <a:spLocks noGrp="1"/>
          </p:cNvSpPr>
          <p:nvPr>
            <p:ph type="body" idx="1"/>
          </p:nvPr>
        </p:nvSpPr>
        <p:spPr>
          <a:xfrm flipV="1">
            <a:off x="1563624" y="-1133929"/>
            <a:ext cx="9070848" cy="423334"/>
          </a:xfrm>
        </p:spPr>
        <p:txBody>
          <a:bodyPr/>
          <a:lstStyle/>
          <a:p>
            <a:endParaRPr lang="en-US" dirty="0"/>
          </a:p>
        </p:txBody>
      </p:sp>
    </p:spTree>
    <p:extLst>
      <p:ext uri="{BB962C8B-B14F-4D97-AF65-F5344CB8AC3E}">
        <p14:creationId xmlns:p14="http://schemas.microsoft.com/office/powerpoint/2010/main" val="392218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759E0-092E-274E-914E-A75F6A789F87}"/>
              </a:ext>
            </a:extLst>
          </p:cNvPr>
          <p:cNvSpPr>
            <a:spLocks noGrp="1"/>
          </p:cNvSpPr>
          <p:nvPr>
            <p:ph type="title"/>
          </p:nvPr>
        </p:nvSpPr>
        <p:spPr>
          <a:xfrm>
            <a:off x="5911548" y="1496786"/>
            <a:ext cx="4834744" cy="4071558"/>
          </a:xfrm>
        </p:spPr>
        <p:txBody>
          <a:bodyPr/>
          <a:lstStyle/>
          <a:p>
            <a:r>
              <a:rPr lang="hi-IN" dirty="0"/>
              <a:t>क्रोध</a:t>
            </a:r>
            <a:endParaRPr lang="en-US" dirty="0"/>
          </a:p>
        </p:txBody>
      </p:sp>
      <p:sp>
        <p:nvSpPr>
          <p:cNvPr id="3" name="Text Placeholder 2">
            <a:extLst>
              <a:ext uri="{FF2B5EF4-FFF2-40B4-BE49-F238E27FC236}">
                <a16:creationId xmlns:a16="http://schemas.microsoft.com/office/drawing/2014/main" id="{605BD62C-9F51-4E40-B31C-F223A0400D50}"/>
              </a:ext>
            </a:extLst>
          </p:cNvPr>
          <p:cNvSpPr>
            <a:spLocks noGrp="1"/>
          </p:cNvSpPr>
          <p:nvPr>
            <p:ph type="body" idx="1"/>
          </p:nvPr>
        </p:nvSpPr>
        <p:spPr>
          <a:xfrm>
            <a:off x="-1399710" y="-1481245"/>
            <a:ext cx="9065067" cy="664815"/>
          </a:xfrm>
        </p:spPr>
        <p:txBody>
          <a:bodyPr/>
          <a:lstStyle/>
          <a:p>
            <a:endParaRPr lang="en-US" dirty="0"/>
          </a:p>
        </p:txBody>
      </p:sp>
      <p:pic>
        <p:nvPicPr>
          <p:cNvPr id="4" name="Picture 4">
            <a:extLst>
              <a:ext uri="{FF2B5EF4-FFF2-40B4-BE49-F238E27FC236}">
                <a16:creationId xmlns:a16="http://schemas.microsoft.com/office/drawing/2014/main" id="{1FDFD7D8-15BC-2B45-B727-70B6DB063C9C}"/>
              </a:ext>
            </a:extLst>
          </p:cNvPr>
          <p:cNvPicPr>
            <a:picLocks noChangeAspect="1"/>
          </p:cNvPicPr>
          <p:nvPr/>
        </p:nvPicPr>
        <p:blipFill>
          <a:blip r:embed="rId2"/>
          <a:stretch>
            <a:fillRect/>
          </a:stretch>
        </p:blipFill>
        <p:spPr>
          <a:xfrm>
            <a:off x="1061683" y="1289655"/>
            <a:ext cx="4456769" cy="4278689"/>
          </a:xfrm>
          <a:prstGeom prst="rect">
            <a:avLst/>
          </a:prstGeom>
        </p:spPr>
      </p:pic>
    </p:spTree>
    <p:extLst>
      <p:ext uri="{BB962C8B-B14F-4D97-AF65-F5344CB8AC3E}">
        <p14:creationId xmlns:p14="http://schemas.microsoft.com/office/powerpoint/2010/main" val="3772370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47EA-4319-3B40-BD49-1F2753C9F78B}"/>
              </a:ext>
            </a:extLst>
          </p:cNvPr>
          <p:cNvSpPr>
            <a:spLocks noGrp="1"/>
          </p:cNvSpPr>
          <p:nvPr>
            <p:ph type="title"/>
          </p:nvPr>
        </p:nvSpPr>
        <p:spPr>
          <a:xfrm>
            <a:off x="6712857" y="1127882"/>
            <a:ext cx="3921613" cy="4178903"/>
          </a:xfrm>
        </p:spPr>
        <p:txBody>
          <a:bodyPr/>
          <a:lstStyle/>
          <a:p>
            <a:r>
              <a:rPr lang="hi-IN" dirty="0"/>
              <a:t>क्रोध </a:t>
            </a:r>
            <a:endParaRPr lang="en-US" dirty="0"/>
          </a:p>
        </p:txBody>
      </p:sp>
      <p:sp>
        <p:nvSpPr>
          <p:cNvPr id="3" name="Text Placeholder 2">
            <a:extLst>
              <a:ext uri="{FF2B5EF4-FFF2-40B4-BE49-F238E27FC236}">
                <a16:creationId xmlns:a16="http://schemas.microsoft.com/office/drawing/2014/main" id="{7BE011A9-9D51-BE43-AC93-BD2879CF541B}"/>
              </a:ext>
            </a:extLst>
          </p:cNvPr>
          <p:cNvSpPr>
            <a:spLocks noGrp="1"/>
          </p:cNvSpPr>
          <p:nvPr>
            <p:ph type="body" idx="1"/>
          </p:nvPr>
        </p:nvSpPr>
        <p:spPr>
          <a:xfrm flipV="1">
            <a:off x="1533386" y="-1617738"/>
            <a:ext cx="9070848" cy="317500"/>
          </a:xfrm>
        </p:spPr>
        <p:txBody>
          <a:bodyPr/>
          <a:lstStyle/>
          <a:p>
            <a:endParaRPr lang="en-US"/>
          </a:p>
        </p:txBody>
      </p:sp>
      <p:pic>
        <p:nvPicPr>
          <p:cNvPr id="5" name="Picture 5">
            <a:extLst>
              <a:ext uri="{FF2B5EF4-FFF2-40B4-BE49-F238E27FC236}">
                <a16:creationId xmlns:a16="http://schemas.microsoft.com/office/drawing/2014/main" id="{1242E484-62E3-3249-8B32-6337B7E513D9}"/>
              </a:ext>
            </a:extLst>
          </p:cNvPr>
          <p:cNvPicPr>
            <a:picLocks noChangeAspect="1"/>
          </p:cNvPicPr>
          <p:nvPr/>
        </p:nvPicPr>
        <p:blipFill>
          <a:blip r:embed="rId2"/>
          <a:stretch>
            <a:fillRect/>
          </a:stretch>
        </p:blipFill>
        <p:spPr>
          <a:xfrm>
            <a:off x="1224644" y="1043213"/>
            <a:ext cx="5488214" cy="4686905"/>
          </a:xfrm>
          <a:prstGeom prst="rect">
            <a:avLst/>
          </a:prstGeom>
        </p:spPr>
      </p:pic>
    </p:spTree>
    <p:extLst>
      <p:ext uri="{BB962C8B-B14F-4D97-AF65-F5344CB8AC3E}">
        <p14:creationId xmlns:p14="http://schemas.microsoft.com/office/powerpoint/2010/main" val="102707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0EAA-91A3-254D-9D0D-48E5FB990E87}"/>
              </a:ext>
            </a:extLst>
          </p:cNvPr>
          <p:cNvSpPr>
            <a:spLocks noGrp="1"/>
          </p:cNvSpPr>
          <p:nvPr>
            <p:ph type="title"/>
          </p:nvPr>
        </p:nvSpPr>
        <p:spPr>
          <a:xfrm>
            <a:off x="7408332" y="1496787"/>
            <a:ext cx="3634619" cy="3185275"/>
          </a:xfrm>
        </p:spPr>
        <p:txBody>
          <a:bodyPr/>
          <a:lstStyle/>
          <a:p>
            <a:r>
              <a:rPr lang="hi-IN" dirty="0"/>
              <a:t>          ईर्ष्या </a:t>
            </a:r>
            <a:endParaRPr lang="en-US" dirty="0"/>
          </a:p>
        </p:txBody>
      </p:sp>
      <p:sp>
        <p:nvSpPr>
          <p:cNvPr id="3" name="Text Placeholder 2">
            <a:extLst>
              <a:ext uri="{FF2B5EF4-FFF2-40B4-BE49-F238E27FC236}">
                <a16:creationId xmlns:a16="http://schemas.microsoft.com/office/drawing/2014/main" id="{CD13C60F-F714-3F4A-8A03-C84434F83C89}"/>
              </a:ext>
            </a:extLst>
          </p:cNvPr>
          <p:cNvSpPr>
            <a:spLocks noGrp="1"/>
          </p:cNvSpPr>
          <p:nvPr>
            <p:ph type="body" idx="1"/>
          </p:nvPr>
        </p:nvSpPr>
        <p:spPr>
          <a:xfrm>
            <a:off x="1578743" y="-1224643"/>
            <a:ext cx="9070848" cy="75595"/>
          </a:xfrm>
        </p:spPr>
        <p:txBody>
          <a:bodyPr/>
          <a:lstStyle/>
          <a:p>
            <a:endParaRPr lang="en-US"/>
          </a:p>
        </p:txBody>
      </p:sp>
      <p:pic>
        <p:nvPicPr>
          <p:cNvPr id="4" name="Picture 4">
            <a:extLst>
              <a:ext uri="{FF2B5EF4-FFF2-40B4-BE49-F238E27FC236}">
                <a16:creationId xmlns:a16="http://schemas.microsoft.com/office/drawing/2014/main" id="{D8F101DB-59CD-154C-8C30-7CC45699093E}"/>
              </a:ext>
            </a:extLst>
          </p:cNvPr>
          <p:cNvPicPr>
            <a:picLocks noChangeAspect="1"/>
          </p:cNvPicPr>
          <p:nvPr/>
        </p:nvPicPr>
        <p:blipFill>
          <a:blip r:embed="rId2"/>
          <a:stretch>
            <a:fillRect/>
          </a:stretch>
        </p:blipFill>
        <p:spPr>
          <a:xfrm>
            <a:off x="1149048" y="1194404"/>
            <a:ext cx="5972023" cy="4324047"/>
          </a:xfrm>
          <a:prstGeom prst="rect">
            <a:avLst/>
          </a:prstGeom>
        </p:spPr>
      </p:pic>
    </p:spTree>
    <p:extLst>
      <p:ext uri="{BB962C8B-B14F-4D97-AF65-F5344CB8AC3E}">
        <p14:creationId xmlns:p14="http://schemas.microsoft.com/office/powerpoint/2010/main" val="3609553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4925-68D6-1F4F-879D-92EF8E942DB6}"/>
              </a:ext>
            </a:extLst>
          </p:cNvPr>
          <p:cNvSpPr>
            <a:spLocks noGrp="1"/>
          </p:cNvSpPr>
          <p:nvPr>
            <p:ph type="title"/>
          </p:nvPr>
        </p:nvSpPr>
        <p:spPr>
          <a:xfrm>
            <a:off x="1185647" y="695475"/>
            <a:ext cx="9070848" cy="740833"/>
          </a:xfrm>
        </p:spPr>
        <p:txBody>
          <a:bodyPr/>
          <a:lstStyle/>
          <a:p>
            <a:r>
              <a:rPr lang="hi-IN" sz="4800" b="1" i="0" u="none" strike="noStrike" dirty="0">
                <a:solidFill>
                  <a:srgbClr val="C00000"/>
                </a:solidFill>
                <a:effectLst/>
                <a:latin typeface="-apple-system"/>
              </a:rPr>
              <a:t>संवेगात्मक विकास को प्रभावित करने वाले कारक</a:t>
            </a:r>
            <a:br>
              <a:rPr lang="hi-IN" sz="4800" b="1" i="0" u="none" strike="noStrike" dirty="0">
                <a:solidFill>
                  <a:srgbClr val="3A3A3A"/>
                </a:solidFill>
                <a:effectLst/>
                <a:latin typeface="-apple-system"/>
              </a:rPr>
            </a:br>
            <a:endParaRPr lang="en-US" sz="4800" b="1" dirty="0"/>
          </a:p>
        </p:txBody>
      </p:sp>
      <p:sp>
        <p:nvSpPr>
          <p:cNvPr id="3" name="Text Placeholder 2">
            <a:extLst>
              <a:ext uri="{FF2B5EF4-FFF2-40B4-BE49-F238E27FC236}">
                <a16:creationId xmlns:a16="http://schemas.microsoft.com/office/drawing/2014/main" id="{E5AAAD26-8DFA-5D4C-936A-7A45E599444E}"/>
              </a:ext>
            </a:extLst>
          </p:cNvPr>
          <p:cNvSpPr>
            <a:spLocks noGrp="1"/>
          </p:cNvSpPr>
          <p:nvPr>
            <p:ph type="body" idx="1"/>
          </p:nvPr>
        </p:nvSpPr>
        <p:spPr>
          <a:xfrm>
            <a:off x="1607426" y="1436310"/>
            <a:ext cx="7675669" cy="3537858"/>
          </a:xfrm>
        </p:spPr>
        <p:txBody>
          <a:bodyPr>
            <a:normAutofit/>
          </a:bodyPr>
          <a:lstStyle/>
          <a:p>
            <a:pPr algn="l"/>
            <a:r>
              <a:rPr lang="hi-IN" sz="4400" b="1" i="0" u="none" strike="noStrike" dirty="0">
                <a:solidFill>
                  <a:srgbClr val="00B0F0"/>
                </a:solidFill>
                <a:effectLst/>
                <a:latin typeface="-apple-system"/>
              </a:rPr>
              <a:t>* परिपक्वता</a:t>
            </a:r>
            <a:endParaRPr lang="en-US" sz="4400" b="1" i="0" u="none" strike="noStrike" dirty="0">
              <a:solidFill>
                <a:srgbClr val="00B0F0"/>
              </a:solidFill>
              <a:effectLst/>
              <a:latin typeface="-apple-system"/>
            </a:endParaRPr>
          </a:p>
          <a:p>
            <a:pPr algn="l"/>
            <a:r>
              <a:rPr lang="hi-IN" sz="4400" b="1" i="0" u="none" strike="noStrike" dirty="0">
                <a:solidFill>
                  <a:srgbClr val="00B0F0"/>
                </a:solidFill>
                <a:effectLst/>
                <a:latin typeface="-apple-system"/>
              </a:rPr>
              <a:t>* शारीरिक विकास </a:t>
            </a:r>
            <a:endParaRPr lang="en-US" sz="4400" b="1" dirty="0">
              <a:solidFill>
                <a:srgbClr val="00B0F0"/>
              </a:solidFill>
              <a:latin typeface="-apple-system"/>
            </a:endParaRPr>
          </a:p>
          <a:p>
            <a:pPr algn="l"/>
            <a:r>
              <a:rPr lang="hi-IN" sz="4400" b="1" i="0" u="none" strike="noStrike" dirty="0">
                <a:solidFill>
                  <a:srgbClr val="00B0F0"/>
                </a:solidFill>
                <a:effectLst/>
                <a:latin typeface="-apple-system"/>
              </a:rPr>
              <a:t>* स्वास्थ्य</a:t>
            </a:r>
            <a:endParaRPr lang="en-US" sz="4400" b="1" i="0" u="none" strike="noStrike" dirty="0">
              <a:solidFill>
                <a:srgbClr val="00B0F0"/>
              </a:solidFill>
              <a:effectLst/>
              <a:latin typeface="-apple-system"/>
            </a:endParaRPr>
          </a:p>
          <a:p>
            <a:pPr algn="l"/>
            <a:r>
              <a:rPr lang="hi-IN" sz="4400" b="1" i="0" u="none" strike="noStrike" dirty="0">
                <a:solidFill>
                  <a:srgbClr val="00B0F0"/>
                </a:solidFill>
                <a:effectLst/>
                <a:latin typeface="-apple-system"/>
              </a:rPr>
              <a:t>* बुद्धि</a:t>
            </a:r>
            <a:r>
              <a:rPr lang="en-US" sz="4400" b="1" i="0" u="none" strike="noStrike" dirty="0">
                <a:solidFill>
                  <a:srgbClr val="00B0F0"/>
                </a:solidFill>
                <a:effectLst/>
                <a:latin typeface="-apple-system"/>
              </a:rPr>
              <a:t> </a:t>
            </a:r>
            <a:r>
              <a:rPr lang="hi-IN" sz="4400" b="1" i="0" u="none" strike="noStrike" dirty="0">
                <a:solidFill>
                  <a:srgbClr val="00B0F0"/>
                </a:solidFill>
                <a:effectLst/>
                <a:latin typeface="-apple-system"/>
              </a:rPr>
              <a:t> </a:t>
            </a:r>
          </a:p>
          <a:p>
            <a:pPr algn="l"/>
            <a:endParaRPr lang="hi-IN" sz="4400" b="1" i="0" u="none" strike="noStrike" dirty="0">
              <a:solidFill>
                <a:srgbClr val="00B0F0"/>
              </a:solidFill>
              <a:effectLst/>
              <a:latin typeface="-apple-system"/>
            </a:endParaRPr>
          </a:p>
          <a:p>
            <a:pPr algn="l"/>
            <a:endParaRPr lang="en-US" sz="4400" dirty="0">
              <a:solidFill>
                <a:srgbClr val="00B0F0"/>
              </a:solidFill>
            </a:endParaRPr>
          </a:p>
        </p:txBody>
      </p:sp>
    </p:spTree>
    <p:extLst>
      <p:ext uri="{BB962C8B-B14F-4D97-AF65-F5344CB8AC3E}">
        <p14:creationId xmlns:p14="http://schemas.microsoft.com/office/powerpoint/2010/main" val="714082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05E8-95D3-304B-A0CF-167D71B86EE0}"/>
              </a:ext>
            </a:extLst>
          </p:cNvPr>
          <p:cNvSpPr>
            <a:spLocks noGrp="1"/>
          </p:cNvSpPr>
          <p:nvPr>
            <p:ph type="title"/>
          </p:nvPr>
        </p:nvSpPr>
        <p:spPr/>
        <p:txBody>
          <a:bodyPr/>
          <a:lstStyle/>
          <a:p>
            <a:pPr algn="l"/>
            <a:r>
              <a:rPr lang="hi-IN" sz="4800" b="1" dirty="0">
                <a:solidFill>
                  <a:srgbClr val="00B0F0"/>
                </a:solidFill>
                <a:latin typeface="-apple-system"/>
              </a:rPr>
              <a:t>* </a:t>
            </a:r>
            <a:r>
              <a:rPr lang="hi-IN" sz="4800" b="1" i="0" u="none" strike="noStrike" dirty="0">
                <a:solidFill>
                  <a:srgbClr val="00B0F0"/>
                </a:solidFill>
                <a:effectLst/>
                <a:latin typeface="-apple-system"/>
              </a:rPr>
              <a:t>मित्र</a:t>
            </a:r>
            <a:br>
              <a:rPr lang="hi-IN" sz="4800" b="1" dirty="0">
                <a:solidFill>
                  <a:srgbClr val="00B0F0"/>
                </a:solidFill>
                <a:latin typeface="-apple-system"/>
              </a:rPr>
            </a:br>
            <a:r>
              <a:rPr lang="hi-IN" sz="4800" b="1" dirty="0">
                <a:solidFill>
                  <a:srgbClr val="00B0F0"/>
                </a:solidFill>
                <a:latin typeface="-apple-system"/>
              </a:rPr>
              <a:t>* </a:t>
            </a:r>
            <a:r>
              <a:rPr lang="hi-IN" sz="4800" b="1" i="0" u="none" strike="noStrike" dirty="0">
                <a:solidFill>
                  <a:srgbClr val="00B0F0"/>
                </a:solidFill>
                <a:effectLst/>
                <a:latin typeface="-apple-system"/>
              </a:rPr>
              <a:t>सीखना</a:t>
            </a:r>
            <a:r>
              <a:rPr lang="en-US" sz="4800" b="1" dirty="0">
                <a:solidFill>
                  <a:srgbClr val="00B0F0"/>
                </a:solidFill>
                <a:latin typeface="-apple-system"/>
              </a:rPr>
              <a:t>   </a:t>
            </a:r>
            <a:br>
              <a:rPr lang="en-US" sz="4800" b="1" dirty="0">
                <a:solidFill>
                  <a:srgbClr val="00B0F0"/>
                </a:solidFill>
                <a:latin typeface="-apple-system"/>
              </a:rPr>
            </a:br>
            <a:r>
              <a:rPr lang="hi-IN" sz="4800" b="1" dirty="0">
                <a:solidFill>
                  <a:srgbClr val="00B0F0"/>
                </a:solidFill>
                <a:latin typeface="-apple-system"/>
              </a:rPr>
              <a:t>* </a:t>
            </a:r>
            <a:r>
              <a:rPr lang="hi-IN" sz="4800" b="1" i="0" u="none" strike="noStrike" dirty="0">
                <a:solidFill>
                  <a:srgbClr val="00B0F0"/>
                </a:solidFill>
                <a:effectLst/>
                <a:latin typeface="-apple-system"/>
              </a:rPr>
              <a:t>विद्यालयी वातावरण</a:t>
            </a:r>
            <a:br>
              <a:rPr lang="hi-IN" sz="4800" b="1" i="0" u="none" strike="noStrike" dirty="0">
                <a:solidFill>
                  <a:srgbClr val="00B0F0"/>
                </a:solidFill>
                <a:effectLst/>
                <a:latin typeface="-apple-system"/>
              </a:rPr>
            </a:br>
            <a:r>
              <a:rPr lang="hi-IN" sz="4800" b="1" i="0" u="none" strike="noStrike" dirty="0">
                <a:solidFill>
                  <a:srgbClr val="00B0F0"/>
                </a:solidFill>
                <a:effectLst/>
                <a:latin typeface="-apple-system"/>
              </a:rPr>
              <a:t>* परिवार</a:t>
            </a:r>
            <a:endParaRPr lang="en-US" sz="4800" dirty="0">
              <a:solidFill>
                <a:srgbClr val="00B0F0"/>
              </a:solidFill>
            </a:endParaRPr>
          </a:p>
        </p:txBody>
      </p:sp>
      <p:sp>
        <p:nvSpPr>
          <p:cNvPr id="3" name="Text Placeholder 2">
            <a:extLst>
              <a:ext uri="{FF2B5EF4-FFF2-40B4-BE49-F238E27FC236}">
                <a16:creationId xmlns:a16="http://schemas.microsoft.com/office/drawing/2014/main" id="{C11B5B25-9035-D441-BB08-6E1D531ACC9E}"/>
              </a:ext>
            </a:extLst>
          </p:cNvPr>
          <p:cNvSpPr>
            <a:spLocks noGrp="1"/>
          </p:cNvSpPr>
          <p:nvPr>
            <p:ph type="body" idx="1"/>
          </p:nvPr>
        </p:nvSpPr>
        <p:spPr>
          <a:xfrm flipV="1">
            <a:off x="1563623" y="-1451790"/>
            <a:ext cx="907084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43182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06D2-8EEC-B345-8158-AED0D241620A}"/>
              </a:ext>
            </a:extLst>
          </p:cNvPr>
          <p:cNvSpPr>
            <a:spLocks noGrp="1"/>
          </p:cNvSpPr>
          <p:nvPr>
            <p:ph type="title"/>
          </p:nvPr>
        </p:nvSpPr>
        <p:spPr/>
        <p:txBody>
          <a:bodyPr/>
          <a:lstStyle/>
          <a:p>
            <a:r>
              <a:rPr lang="hi-IN" sz="3200" b="1" i="0" u="none" strike="noStrike" dirty="0">
                <a:solidFill>
                  <a:srgbClr val="C00000"/>
                </a:solidFill>
                <a:effectLst/>
                <a:latin typeface="-apple-system"/>
              </a:rPr>
              <a:t>संवेगात्मक विकास का अर्थ (</a:t>
            </a:r>
            <a:r>
              <a:rPr lang="en-IN" sz="3200" b="1" i="0" u="none" strike="noStrike" dirty="0">
                <a:solidFill>
                  <a:srgbClr val="C00000"/>
                </a:solidFill>
                <a:effectLst/>
                <a:latin typeface="-apple-system"/>
              </a:rPr>
              <a:t>meaning of emotional development)</a:t>
            </a:r>
            <a:br>
              <a:rPr lang="en-IN" sz="3200" b="1" i="0" u="none" strike="noStrike" dirty="0">
                <a:solidFill>
                  <a:srgbClr val="C00000"/>
                </a:solidFill>
                <a:effectLst/>
                <a:latin typeface="-apple-system"/>
              </a:rPr>
            </a:br>
            <a:r>
              <a:rPr lang="hi-IN" sz="3200" b="1" i="0" u="none" strike="noStrike" dirty="0">
                <a:solidFill>
                  <a:srgbClr val="C00000"/>
                </a:solidFill>
                <a:effectLst/>
                <a:latin typeface="-apple-system"/>
              </a:rPr>
              <a:t>संवेगात्मक विकास मानव जीवन के विकास व उन्नति के लिये अपना विशेष महत्त्व रखते हैं। यह मानव जीवन</a:t>
            </a:r>
            <a:br>
              <a:rPr lang="hi-IN" sz="3200" b="1" i="0" u="none" strike="noStrike" dirty="0">
                <a:solidFill>
                  <a:srgbClr val="C00000"/>
                </a:solidFill>
                <a:effectLst/>
                <a:latin typeface="-apple-system"/>
              </a:rPr>
            </a:br>
            <a:r>
              <a:rPr lang="hi-IN" sz="3200" b="1" i="0" u="none" strike="noStrike" dirty="0">
                <a:solidFill>
                  <a:srgbClr val="C00000"/>
                </a:solidFill>
                <a:effectLst/>
                <a:latin typeface="-apple-system"/>
              </a:rPr>
              <a:t>को सम्पर्ण रूप से प्रभावित करता है। संवेगात्मक विकास सही नहीं होने पर व्यक्ति का सम्पूर्णव्यक्तित्वविघटित हो</a:t>
            </a:r>
            <a:br>
              <a:rPr lang="hi-IN" sz="3200" b="1" i="0" u="none" strike="noStrike" dirty="0">
                <a:solidFill>
                  <a:srgbClr val="C00000"/>
                </a:solidFill>
                <a:effectLst/>
                <a:latin typeface="-apple-system"/>
              </a:rPr>
            </a:br>
            <a:r>
              <a:rPr lang="hi-IN" sz="3200" b="1" i="0" u="none" strike="noStrike" dirty="0">
                <a:solidFill>
                  <a:srgbClr val="C00000"/>
                </a:solidFill>
                <a:effectLst/>
                <a:latin typeface="-apple-system"/>
              </a:rPr>
              <a:t>जाता है।</a:t>
            </a:r>
            <a:br>
              <a:rPr lang="hi-IN" sz="3200" b="1" i="0" u="none" strike="noStrike" dirty="0">
                <a:solidFill>
                  <a:srgbClr val="C00000"/>
                </a:solidFill>
                <a:effectLst/>
                <a:latin typeface="-apple-system"/>
              </a:rPr>
            </a:br>
            <a:endParaRPr lang="en-US" sz="3200" b="1" dirty="0">
              <a:solidFill>
                <a:srgbClr val="C00000"/>
              </a:solidFill>
            </a:endParaRPr>
          </a:p>
        </p:txBody>
      </p:sp>
      <p:sp>
        <p:nvSpPr>
          <p:cNvPr id="3" name="Content Placeholder 2">
            <a:extLst>
              <a:ext uri="{FF2B5EF4-FFF2-40B4-BE49-F238E27FC236}">
                <a16:creationId xmlns:a16="http://schemas.microsoft.com/office/drawing/2014/main" id="{D23CD357-717C-DB47-B74D-FAE7C5F9A238}"/>
              </a:ext>
            </a:extLst>
          </p:cNvPr>
          <p:cNvSpPr>
            <a:spLocks noGrp="1"/>
          </p:cNvSpPr>
          <p:nvPr>
            <p:ph type="body" idx="1"/>
          </p:nvPr>
        </p:nvSpPr>
        <p:spPr>
          <a:xfrm>
            <a:off x="1306600" y="-1466548"/>
            <a:ext cx="9070848" cy="347738"/>
          </a:xfrm>
        </p:spPr>
        <p:txBody>
          <a:bodyPr/>
          <a:lstStyle/>
          <a:p>
            <a:endParaRPr lang="en-US"/>
          </a:p>
        </p:txBody>
      </p:sp>
    </p:spTree>
    <p:extLst>
      <p:ext uri="{BB962C8B-B14F-4D97-AF65-F5344CB8AC3E}">
        <p14:creationId xmlns:p14="http://schemas.microsoft.com/office/powerpoint/2010/main" val="86397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DEE47-DEDC-1644-B679-C8DA279D4760}"/>
              </a:ext>
            </a:extLst>
          </p:cNvPr>
          <p:cNvSpPr>
            <a:spLocks noGrp="1"/>
          </p:cNvSpPr>
          <p:nvPr>
            <p:ph type="title"/>
          </p:nvPr>
        </p:nvSpPr>
        <p:spPr>
          <a:xfrm rot="20525835" flipH="1">
            <a:off x="2786359" y="1815235"/>
            <a:ext cx="6800851" cy="2776076"/>
          </a:xfrm>
        </p:spPr>
        <p:txBody>
          <a:bodyPr/>
          <a:lstStyle/>
          <a:p>
            <a:r>
              <a:rPr lang="hi-IN" sz="9600" dirty="0">
                <a:solidFill>
                  <a:srgbClr val="00B0F0"/>
                </a:solidFill>
              </a:rPr>
              <a:t>धन्यवाद </a:t>
            </a:r>
            <a:endParaRPr lang="en-US" sz="9600" dirty="0">
              <a:solidFill>
                <a:srgbClr val="00B0F0"/>
              </a:solidFill>
            </a:endParaRPr>
          </a:p>
        </p:txBody>
      </p:sp>
      <p:sp>
        <p:nvSpPr>
          <p:cNvPr id="3" name="Text Placeholder 2">
            <a:extLst>
              <a:ext uri="{FF2B5EF4-FFF2-40B4-BE49-F238E27FC236}">
                <a16:creationId xmlns:a16="http://schemas.microsoft.com/office/drawing/2014/main" id="{1DB84575-2A03-6A46-9266-821BDDEF534E}"/>
              </a:ext>
            </a:extLst>
          </p:cNvPr>
          <p:cNvSpPr>
            <a:spLocks noGrp="1"/>
          </p:cNvSpPr>
          <p:nvPr>
            <p:ph type="body" idx="1"/>
          </p:nvPr>
        </p:nvSpPr>
        <p:spPr>
          <a:xfrm flipV="1">
            <a:off x="1563624" y="-1587500"/>
            <a:ext cx="9070848" cy="498929"/>
          </a:xfrm>
        </p:spPr>
        <p:txBody>
          <a:bodyPr/>
          <a:lstStyle/>
          <a:p>
            <a:endParaRPr lang="en-US"/>
          </a:p>
        </p:txBody>
      </p:sp>
    </p:spTree>
    <p:extLst>
      <p:ext uri="{BB962C8B-B14F-4D97-AF65-F5344CB8AC3E}">
        <p14:creationId xmlns:p14="http://schemas.microsoft.com/office/powerpoint/2010/main" val="277833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5E1A-1806-E44B-BFD4-489A00A3A8FC}"/>
              </a:ext>
            </a:extLst>
          </p:cNvPr>
          <p:cNvSpPr>
            <a:spLocks noGrp="1"/>
          </p:cNvSpPr>
          <p:nvPr>
            <p:ph type="title"/>
          </p:nvPr>
        </p:nvSpPr>
        <p:spPr>
          <a:xfrm>
            <a:off x="1164167" y="1309311"/>
            <a:ext cx="9757833" cy="4239377"/>
          </a:xfrm>
        </p:spPr>
        <p:txBody>
          <a:bodyPr/>
          <a:lstStyle/>
          <a:p>
            <a:r>
              <a:rPr lang="hi-IN" sz="3200" b="1" i="0" u="none" strike="noStrike" dirty="0">
                <a:solidFill>
                  <a:srgbClr val="C00000"/>
                </a:solidFill>
                <a:effectLst/>
                <a:latin typeface="-apple-system"/>
              </a:rPr>
              <a:t>संवेग का अर्थ (</a:t>
            </a:r>
            <a:r>
              <a:rPr lang="en-IN" sz="3200" b="1" i="0" u="none" strike="noStrike" dirty="0">
                <a:solidFill>
                  <a:srgbClr val="C00000"/>
                </a:solidFill>
                <a:effectLst/>
                <a:latin typeface="-apple-system"/>
              </a:rPr>
              <a:t>MEANING OF EMOTION)</a:t>
            </a:r>
            <a:br>
              <a:rPr lang="en-IN" sz="3200" b="1" i="0" u="none" strike="noStrike" dirty="0">
                <a:solidFill>
                  <a:srgbClr val="C00000"/>
                </a:solidFill>
                <a:effectLst/>
                <a:latin typeface="-apple-system"/>
              </a:rPr>
            </a:br>
            <a:r>
              <a:rPr lang="hi-IN" sz="3200" b="1" i="0" u="none" strike="noStrike" dirty="0">
                <a:solidFill>
                  <a:srgbClr val="C00000"/>
                </a:solidFill>
                <a:effectLst/>
                <a:latin typeface="-apple-system"/>
              </a:rPr>
              <a:t>संवेग को अंग्रेजी भाषा में </a:t>
            </a:r>
            <a:r>
              <a:rPr lang="hi-IN" sz="3200" b="1" i="0" u="sng" strike="noStrike" dirty="0">
                <a:solidFill>
                  <a:srgbClr val="C00000"/>
                </a:solidFill>
                <a:effectLst/>
                <a:latin typeface="-apple-system"/>
              </a:rPr>
              <a:t>’इमोशन’ (</a:t>
            </a:r>
            <a:r>
              <a:rPr lang="en-IN" sz="3200" b="1" i="0" u="sng" strike="noStrike" dirty="0">
                <a:solidFill>
                  <a:srgbClr val="C00000"/>
                </a:solidFill>
                <a:effectLst/>
                <a:latin typeface="-apple-system"/>
              </a:rPr>
              <a:t>Emotion)</a:t>
            </a:r>
            <a:r>
              <a:rPr lang="en-IN" sz="3200" b="1" i="0" u="none" strike="noStrike" dirty="0">
                <a:solidFill>
                  <a:srgbClr val="C00000"/>
                </a:solidFill>
                <a:effectLst/>
                <a:latin typeface="-apple-system"/>
              </a:rPr>
              <a:t> </a:t>
            </a:r>
            <a:r>
              <a:rPr lang="hi-IN" sz="3200" b="1" i="0" u="none" strike="noStrike" dirty="0">
                <a:solidFill>
                  <a:srgbClr val="C00000"/>
                </a:solidFill>
                <a:effectLst/>
                <a:latin typeface="-apple-system"/>
              </a:rPr>
              <a:t>कहते हैं। ’मोशन’ शब्द की व्युत्पत्ति लैटिन भाषा के</a:t>
            </a:r>
            <a:r>
              <a:rPr lang="hi-IN" sz="3200" b="1" i="0" u="sng" strike="noStrike" dirty="0">
                <a:solidFill>
                  <a:srgbClr val="C00000"/>
                </a:solidFill>
                <a:effectLst/>
                <a:latin typeface="-apple-system"/>
              </a:rPr>
              <a:t> ’इमोवरी’ (</a:t>
            </a:r>
            <a:r>
              <a:rPr lang="en-IN" sz="3200" b="1" i="0" u="sng" strike="noStrike" dirty="0" err="1">
                <a:solidFill>
                  <a:srgbClr val="C00000"/>
                </a:solidFill>
                <a:effectLst/>
                <a:latin typeface="-apple-system"/>
              </a:rPr>
              <a:t>Emovere</a:t>
            </a:r>
            <a:r>
              <a:rPr lang="en-IN" sz="3200" b="1" i="0" u="sng" strike="noStrike" dirty="0">
                <a:solidFill>
                  <a:srgbClr val="C00000"/>
                </a:solidFill>
                <a:effectLst/>
                <a:latin typeface="-apple-system"/>
              </a:rPr>
              <a:t>)</a:t>
            </a:r>
            <a:r>
              <a:rPr lang="en-IN" sz="3200" b="1" i="0" u="none" strike="noStrike" dirty="0">
                <a:solidFill>
                  <a:srgbClr val="C00000"/>
                </a:solidFill>
                <a:effectLst/>
                <a:latin typeface="-apple-system"/>
              </a:rPr>
              <a:t> </a:t>
            </a:r>
            <a:r>
              <a:rPr lang="hi-IN" sz="3200" b="1" i="0" u="none" strike="noStrike" dirty="0">
                <a:solidFill>
                  <a:srgbClr val="C00000"/>
                </a:solidFill>
                <a:effectLst/>
                <a:latin typeface="-apple-system"/>
              </a:rPr>
              <a:t>शब्द से हुई है जिसका अर्थ है- </a:t>
            </a:r>
            <a:r>
              <a:rPr lang="hi-IN" sz="3200" b="1" i="0" u="sng" strike="noStrike" dirty="0">
                <a:solidFill>
                  <a:srgbClr val="C00000"/>
                </a:solidFill>
                <a:effectLst/>
                <a:latin typeface="-apple-system"/>
              </a:rPr>
              <a:t>’उत्तेजित करना’</a:t>
            </a:r>
            <a:r>
              <a:rPr lang="hi-IN" sz="3200" b="1" i="0" u="none" strike="noStrike" dirty="0">
                <a:solidFill>
                  <a:srgbClr val="C00000"/>
                </a:solidFill>
                <a:effectLst/>
                <a:latin typeface="-apple-system"/>
              </a:rPr>
              <a:t>। इस विश्लेषण के अनुसार व्यक्ति की ’उत्तेजित अवस्था’ को संवेग कहा जा सकता है। </a:t>
            </a:r>
            <a:br>
              <a:rPr lang="hi-IN" sz="3200" b="1" i="0" u="none" strike="noStrike" dirty="0">
                <a:solidFill>
                  <a:srgbClr val="C00000"/>
                </a:solidFill>
                <a:effectLst/>
                <a:latin typeface="-apple-system"/>
              </a:rPr>
            </a:br>
            <a:endParaRPr lang="en-US" sz="3200" b="1" dirty="0">
              <a:solidFill>
                <a:srgbClr val="C00000"/>
              </a:solidFill>
            </a:endParaRPr>
          </a:p>
        </p:txBody>
      </p:sp>
      <p:sp>
        <p:nvSpPr>
          <p:cNvPr id="3" name="Text Placeholder 2">
            <a:extLst>
              <a:ext uri="{FF2B5EF4-FFF2-40B4-BE49-F238E27FC236}">
                <a16:creationId xmlns:a16="http://schemas.microsoft.com/office/drawing/2014/main" id="{F7D0C74F-5028-1547-BE31-52E61EEA02E9}"/>
              </a:ext>
            </a:extLst>
          </p:cNvPr>
          <p:cNvSpPr>
            <a:spLocks noGrp="1"/>
          </p:cNvSpPr>
          <p:nvPr>
            <p:ph type="body" idx="1"/>
          </p:nvPr>
        </p:nvSpPr>
        <p:spPr>
          <a:xfrm>
            <a:off x="1270000" y="1270000"/>
            <a:ext cx="9600596" cy="4278689"/>
          </a:xfrm>
        </p:spPr>
        <p:txBody>
          <a:bodyPr/>
          <a:lstStyle/>
          <a:p>
            <a:r>
              <a:rPr lang="en-US" dirty="0"/>
              <a:t> </a:t>
            </a:r>
          </a:p>
        </p:txBody>
      </p:sp>
    </p:spTree>
    <p:extLst>
      <p:ext uri="{BB962C8B-B14F-4D97-AF65-F5344CB8AC3E}">
        <p14:creationId xmlns:p14="http://schemas.microsoft.com/office/powerpoint/2010/main" val="395312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5019-2EC5-7545-8FCD-2494522D2804}"/>
              </a:ext>
            </a:extLst>
          </p:cNvPr>
          <p:cNvSpPr>
            <a:spLocks noGrp="1"/>
          </p:cNvSpPr>
          <p:nvPr>
            <p:ph type="title"/>
          </p:nvPr>
        </p:nvSpPr>
        <p:spPr>
          <a:xfrm>
            <a:off x="1563623" y="1844524"/>
            <a:ext cx="9070848" cy="3462261"/>
          </a:xfrm>
        </p:spPr>
        <p:txBody>
          <a:bodyPr/>
          <a:lstStyle/>
          <a:p>
            <a:r>
              <a:rPr lang="hi-IN" sz="3600" b="1" i="0" u="none" strike="noStrike" dirty="0">
                <a:solidFill>
                  <a:srgbClr val="C00000"/>
                </a:solidFill>
                <a:effectLst/>
                <a:latin typeface="-apple-system"/>
              </a:rPr>
              <a:t>’संवेग शब्द आवेश में आने, भङक उठने तथा उत्तेजित होने की दशा को इंगित करता है।’’</a:t>
            </a:r>
            <a:br>
              <a:rPr lang="hi-IN" sz="3600" b="1" i="0" u="none" strike="noStrike" dirty="0">
                <a:solidFill>
                  <a:srgbClr val="C00000"/>
                </a:solidFill>
                <a:effectLst/>
                <a:latin typeface="-apple-system"/>
              </a:rPr>
            </a:br>
            <a:r>
              <a:rPr lang="hi-IN" sz="3600" b="1" i="0" u="none" strike="noStrike" dirty="0">
                <a:solidFill>
                  <a:srgbClr val="C00000"/>
                </a:solidFill>
                <a:effectLst/>
                <a:latin typeface="-apple-system"/>
              </a:rPr>
              <a:t>“</a:t>
            </a:r>
            <a:r>
              <a:rPr lang="en-IN" sz="3600" b="1" i="0" u="none" strike="noStrike" dirty="0">
                <a:solidFill>
                  <a:srgbClr val="C00000"/>
                </a:solidFill>
                <a:effectLst/>
                <a:latin typeface="-apple-system"/>
              </a:rPr>
              <a:t>The term ‘emotion’ denotes a state of being moved, stirred up or aroused in some way.” – Arthur T. </a:t>
            </a:r>
            <a:r>
              <a:rPr lang="en-IN" sz="3600" b="1" i="0" u="none" strike="noStrike" dirty="0" err="1">
                <a:solidFill>
                  <a:srgbClr val="C00000"/>
                </a:solidFill>
                <a:effectLst/>
                <a:latin typeface="-apple-system"/>
              </a:rPr>
              <a:t>Jersild</a:t>
            </a:r>
            <a:br>
              <a:rPr lang="en-IN" sz="3600" b="1" i="0" u="none" strike="noStrike" dirty="0">
                <a:solidFill>
                  <a:srgbClr val="C00000"/>
                </a:solidFill>
                <a:effectLst/>
                <a:latin typeface="-apple-system"/>
              </a:rPr>
            </a:br>
            <a:br>
              <a:rPr lang="en-IN" sz="3600" b="1" dirty="0">
                <a:solidFill>
                  <a:srgbClr val="C00000"/>
                </a:solidFill>
              </a:rPr>
            </a:br>
            <a:endParaRPr lang="en-US" sz="3600" b="1" dirty="0">
              <a:solidFill>
                <a:srgbClr val="C00000"/>
              </a:solidFill>
            </a:endParaRPr>
          </a:p>
        </p:txBody>
      </p:sp>
      <p:sp>
        <p:nvSpPr>
          <p:cNvPr id="3" name="Text Placeholder 2">
            <a:extLst>
              <a:ext uri="{FF2B5EF4-FFF2-40B4-BE49-F238E27FC236}">
                <a16:creationId xmlns:a16="http://schemas.microsoft.com/office/drawing/2014/main" id="{3A2808D6-E43E-3343-82FB-15CFB6D120C6}"/>
              </a:ext>
            </a:extLst>
          </p:cNvPr>
          <p:cNvSpPr>
            <a:spLocks noGrp="1"/>
          </p:cNvSpPr>
          <p:nvPr>
            <p:ph type="body" idx="1"/>
          </p:nvPr>
        </p:nvSpPr>
        <p:spPr>
          <a:xfrm>
            <a:off x="1738958" y="-1118810"/>
            <a:ext cx="8859495" cy="241906"/>
          </a:xfrm>
        </p:spPr>
        <p:txBody>
          <a:bodyPr>
            <a:normAutofit fontScale="62500" lnSpcReduction="20000"/>
          </a:bodyPr>
          <a:lstStyle/>
          <a:p>
            <a:endParaRPr lang="en-US" sz="1800" b="1" dirty="0">
              <a:solidFill>
                <a:srgbClr val="C00000"/>
              </a:solidFill>
            </a:endParaRPr>
          </a:p>
        </p:txBody>
      </p:sp>
    </p:spTree>
    <p:extLst>
      <p:ext uri="{BB962C8B-B14F-4D97-AF65-F5344CB8AC3E}">
        <p14:creationId xmlns:p14="http://schemas.microsoft.com/office/powerpoint/2010/main" val="258323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FA7E-9D4B-BB46-AC08-AEF249AF3FF3}"/>
              </a:ext>
            </a:extLst>
          </p:cNvPr>
          <p:cNvSpPr>
            <a:spLocks noGrp="1"/>
          </p:cNvSpPr>
          <p:nvPr>
            <p:ph type="title"/>
          </p:nvPr>
        </p:nvSpPr>
        <p:spPr/>
        <p:txBody>
          <a:bodyPr/>
          <a:lstStyle/>
          <a:p>
            <a:r>
              <a:rPr lang="hi-IN" sz="3100" b="1" i="0" u="sng" dirty="0">
                <a:solidFill>
                  <a:srgbClr val="C00000"/>
                </a:solidFill>
                <a:effectLst/>
                <a:latin typeface="-apple-system"/>
              </a:rPr>
              <a:t>क्रो और क्रो</a:t>
            </a:r>
            <a:r>
              <a:rPr lang="hi-IN" sz="3100" b="0" i="0" u="none" strike="noStrike" dirty="0">
                <a:solidFill>
                  <a:srgbClr val="C00000"/>
                </a:solidFill>
                <a:effectLst/>
                <a:latin typeface="-apple-system"/>
              </a:rPr>
              <a:t> ने संवेग को परिभाषित करते हुए लिखा है कि ’’संवेग एक प्रभावशाली अनुभव है जिसके साथ आन्तरिक समायोजन और व्यक्ति की मानसिक एवं शारीरिक उत्तेजित दशा जुङी रहती है और जो उसके बाहरी व्यवहार में परिलक्षित होती है।’’</a:t>
            </a:r>
            <a:br>
              <a:rPr lang="hi-IN" sz="3100" dirty="0">
                <a:solidFill>
                  <a:srgbClr val="C00000"/>
                </a:solidFill>
              </a:rPr>
            </a:br>
            <a:r>
              <a:rPr lang="hi-IN" sz="3100" b="1" i="0" u="none" strike="noStrike" dirty="0">
                <a:solidFill>
                  <a:srgbClr val="C00000"/>
                </a:solidFill>
                <a:effectLst/>
                <a:latin typeface="-apple-system"/>
              </a:rPr>
              <a:t>“</a:t>
            </a:r>
            <a:r>
              <a:rPr lang="en-IN" sz="3100" b="1" i="0" u="none" strike="noStrike" dirty="0">
                <a:solidFill>
                  <a:srgbClr val="C00000"/>
                </a:solidFill>
                <a:effectLst/>
                <a:latin typeface="-apple-system"/>
              </a:rPr>
              <a:t>An emotion is an affective experience the accompanies </a:t>
            </a:r>
            <a:r>
              <a:rPr lang="en-IN" sz="3100" b="1" i="0" u="none" strike="noStrike" dirty="0" err="1">
                <a:solidFill>
                  <a:srgbClr val="C00000"/>
                </a:solidFill>
                <a:effectLst/>
                <a:latin typeface="-apple-system"/>
              </a:rPr>
              <a:t>generalized</a:t>
            </a:r>
            <a:r>
              <a:rPr lang="en-IN" sz="3100" b="1" i="0" u="none" strike="noStrike" dirty="0">
                <a:solidFill>
                  <a:srgbClr val="C00000"/>
                </a:solidFill>
                <a:effectLst/>
                <a:latin typeface="-apple-system"/>
              </a:rPr>
              <a:t> inner adjustment and mental and physiological stirred up states in the individual and that shows itself in his over behaviour -Crow &amp; Crow.</a:t>
            </a:r>
            <a:endParaRPr lang="en-US" sz="3100" dirty="0">
              <a:solidFill>
                <a:srgbClr val="C00000"/>
              </a:solidFill>
            </a:endParaRPr>
          </a:p>
        </p:txBody>
      </p:sp>
      <p:sp>
        <p:nvSpPr>
          <p:cNvPr id="3" name="Text Placeholder 2">
            <a:extLst>
              <a:ext uri="{FF2B5EF4-FFF2-40B4-BE49-F238E27FC236}">
                <a16:creationId xmlns:a16="http://schemas.microsoft.com/office/drawing/2014/main" id="{59D7719C-8102-AC40-807E-2719684D69E8}"/>
              </a:ext>
            </a:extLst>
          </p:cNvPr>
          <p:cNvSpPr>
            <a:spLocks noGrp="1"/>
          </p:cNvSpPr>
          <p:nvPr>
            <p:ph type="body" idx="1"/>
          </p:nvPr>
        </p:nvSpPr>
        <p:spPr>
          <a:xfrm>
            <a:off x="1563623" y="-120952"/>
            <a:ext cx="9070848" cy="905928"/>
          </a:xfrm>
        </p:spPr>
        <p:txBody>
          <a:bodyPr/>
          <a:lstStyle/>
          <a:p>
            <a:endParaRPr lang="en-US" dirty="0"/>
          </a:p>
        </p:txBody>
      </p:sp>
    </p:spTree>
    <p:extLst>
      <p:ext uri="{BB962C8B-B14F-4D97-AF65-F5344CB8AC3E}">
        <p14:creationId xmlns:p14="http://schemas.microsoft.com/office/powerpoint/2010/main" val="329287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DA6D8-FC5D-C04F-A0B6-153A567B6C5D}"/>
              </a:ext>
            </a:extLst>
          </p:cNvPr>
          <p:cNvSpPr>
            <a:spLocks noGrp="1"/>
          </p:cNvSpPr>
          <p:nvPr>
            <p:ph type="title"/>
          </p:nvPr>
        </p:nvSpPr>
        <p:spPr>
          <a:xfrm>
            <a:off x="2255342" y="339962"/>
            <a:ext cx="6784791" cy="807164"/>
          </a:xfrm>
        </p:spPr>
        <p:txBody>
          <a:bodyPr/>
          <a:lstStyle/>
          <a:p>
            <a:br>
              <a:rPr lang="hi-IN" sz="3600" b="1" dirty="0">
                <a:solidFill>
                  <a:srgbClr val="C00000"/>
                </a:solidFill>
                <a:latin typeface="-apple-system"/>
              </a:rPr>
            </a:br>
            <a:r>
              <a:rPr lang="hi-IN" sz="6000" b="1" i="0" u="none" strike="noStrike" dirty="0">
                <a:solidFill>
                  <a:srgbClr val="C00000"/>
                </a:solidFill>
                <a:effectLst/>
                <a:latin typeface="-apple-system"/>
              </a:rPr>
              <a:t>संवेगों की विशेषताएँ </a:t>
            </a:r>
            <a:endParaRPr lang="en-US" sz="6000" dirty="0">
              <a:solidFill>
                <a:srgbClr val="C00000"/>
              </a:solidFill>
            </a:endParaRPr>
          </a:p>
        </p:txBody>
      </p:sp>
      <p:sp>
        <p:nvSpPr>
          <p:cNvPr id="3" name="Text Placeholder 2">
            <a:extLst>
              <a:ext uri="{FF2B5EF4-FFF2-40B4-BE49-F238E27FC236}">
                <a16:creationId xmlns:a16="http://schemas.microsoft.com/office/drawing/2014/main" id="{30F164D3-1DAF-FB4D-AD31-AE85CAA30BBF}"/>
              </a:ext>
            </a:extLst>
          </p:cNvPr>
          <p:cNvSpPr>
            <a:spLocks noGrp="1"/>
          </p:cNvSpPr>
          <p:nvPr>
            <p:ph type="body" idx="1"/>
          </p:nvPr>
        </p:nvSpPr>
        <p:spPr>
          <a:xfrm>
            <a:off x="1844524" y="1723571"/>
            <a:ext cx="8118928" cy="3628572"/>
          </a:xfrm>
        </p:spPr>
        <p:txBody>
          <a:bodyPr>
            <a:noAutofit/>
          </a:bodyPr>
          <a:lstStyle/>
          <a:p>
            <a:pPr algn="l"/>
            <a:r>
              <a:rPr lang="hi-IN" sz="3600" b="1" i="0" u="none" strike="noStrike" dirty="0">
                <a:solidFill>
                  <a:srgbClr val="00B0F0"/>
                </a:solidFill>
                <a:effectLst/>
                <a:latin typeface="Poppins" panose="020B0604020202020204" pitchFamily="34" charset="0"/>
              </a:rPr>
              <a:t>संवेगों की निम्नांकित विशेषतायें होती हैं </a:t>
            </a:r>
            <a:endParaRPr lang="en-US" sz="3600" b="1" dirty="0">
              <a:solidFill>
                <a:srgbClr val="00B0F0"/>
              </a:solidFill>
              <a:latin typeface="Poppins" panose="020B0604020202020204" pitchFamily="34" charset="0"/>
            </a:endParaRPr>
          </a:p>
          <a:p>
            <a:pPr algn="l"/>
            <a:r>
              <a:rPr lang="hi-IN" sz="3600" b="1" i="0" u="none" strike="noStrike" dirty="0">
                <a:solidFill>
                  <a:srgbClr val="00B0F0"/>
                </a:solidFill>
                <a:effectLst/>
                <a:latin typeface="Open Sans" panose="020F0502020204030204" pitchFamily="34" charset="0"/>
              </a:rPr>
              <a:t>1. संवेगों की व्यापकता</a:t>
            </a:r>
          </a:p>
          <a:p>
            <a:pPr algn="l"/>
            <a:r>
              <a:rPr lang="en-IN" sz="3600" b="1" i="0" u="none" strike="noStrike" dirty="0">
                <a:solidFill>
                  <a:srgbClr val="00B0F0"/>
                </a:solidFill>
                <a:effectLst/>
                <a:latin typeface="Open Sans" panose="020F0502020204030204" pitchFamily="34" charset="0"/>
              </a:rPr>
              <a:t>2. </a:t>
            </a:r>
            <a:r>
              <a:rPr lang="hi-IN" sz="3600" b="1" i="0" u="none" strike="noStrike" dirty="0">
                <a:solidFill>
                  <a:srgbClr val="00B0F0"/>
                </a:solidFill>
                <a:effectLst/>
                <a:latin typeface="Open Sans" panose="020F0502020204030204" pitchFamily="34" charset="0"/>
              </a:rPr>
              <a:t>शारीरिक परिवर्तन</a:t>
            </a:r>
            <a:endParaRPr lang="en-IN" sz="3600" b="1" i="0" u="none" strike="noStrike" dirty="0">
              <a:solidFill>
                <a:srgbClr val="00B0F0"/>
              </a:solidFill>
              <a:effectLst/>
              <a:latin typeface="Open Sans" panose="020F0502020204030204" pitchFamily="34" charset="0"/>
            </a:endParaRPr>
          </a:p>
          <a:p>
            <a:pPr algn="l"/>
            <a:r>
              <a:rPr lang="en-IN" sz="3600" b="1" i="0" u="none" strike="noStrike" dirty="0">
                <a:solidFill>
                  <a:srgbClr val="00B0F0"/>
                </a:solidFill>
                <a:effectLst/>
                <a:latin typeface="Open Sans" panose="020F0502020204030204" pitchFamily="34" charset="0"/>
              </a:rPr>
              <a:t>3. </a:t>
            </a:r>
            <a:r>
              <a:rPr lang="hi-IN" sz="3600" b="1" i="0" u="none" strike="noStrike" dirty="0">
                <a:solidFill>
                  <a:srgbClr val="00B0F0"/>
                </a:solidFill>
                <a:effectLst/>
                <a:latin typeface="Open Sans" panose="020F0502020204030204" pitchFamily="34" charset="0"/>
              </a:rPr>
              <a:t>विचार प्रकिर्या का  का लोप हो जाना</a:t>
            </a:r>
            <a:endParaRPr lang="en-US" sz="3600" b="1" i="0" u="none" strike="noStrike" dirty="0">
              <a:solidFill>
                <a:srgbClr val="00B0F0"/>
              </a:solidFill>
              <a:effectLst/>
              <a:latin typeface="Open Sans" panose="020F0502020204030204" pitchFamily="34" charset="0"/>
            </a:endParaRPr>
          </a:p>
          <a:p>
            <a:pPr algn="l"/>
            <a:r>
              <a:rPr lang="en-IN" sz="3600" b="1" i="0" u="none" strike="noStrike" dirty="0">
                <a:solidFill>
                  <a:srgbClr val="00B0F0"/>
                </a:solidFill>
                <a:effectLst/>
                <a:latin typeface="Open Sans" panose="020F0502020204030204" pitchFamily="34" charset="0"/>
              </a:rPr>
              <a:t>4. </a:t>
            </a:r>
            <a:r>
              <a:rPr lang="hi-IN" sz="3600" b="1" i="0" u="none" strike="noStrike" dirty="0">
                <a:solidFill>
                  <a:srgbClr val="00B0F0"/>
                </a:solidFill>
                <a:effectLst/>
                <a:latin typeface="Open Sans" panose="020F0502020204030204" pitchFamily="34" charset="0"/>
              </a:rPr>
              <a:t>व्यक्तिगतता </a:t>
            </a:r>
          </a:p>
          <a:p>
            <a:pPr algn="l"/>
            <a:endParaRPr lang="en-IN" sz="3600" b="1" i="0" u="none" strike="noStrike" dirty="0">
              <a:solidFill>
                <a:srgbClr val="00B0F0"/>
              </a:solidFill>
              <a:effectLst/>
              <a:latin typeface="Open Sans" panose="020F0502020204030204" pitchFamily="34" charset="0"/>
            </a:endParaRPr>
          </a:p>
          <a:p>
            <a:pPr algn="l"/>
            <a:endParaRPr lang="en-IN" sz="3600" b="1" i="0" u="none" strike="noStrike" dirty="0">
              <a:solidFill>
                <a:srgbClr val="00B0F0"/>
              </a:solidFill>
              <a:effectLst/>
              <a:latin typeface="Open Sans" panose="020F0502020204030204" pitchFamily="34" charset="0"/>
            </a:endParaRPr>
          </a:p>
          <a:p>
            <a:pPr algn="l"/>
            <a:endParaRPr lang="en-US" sz="3600" b="1" dirty="0">
              <a:solidFill>
                <a:srgbClr val="00B0F0"/>
              </a:solidFill>
            </a:endParaRPr>
          </a:p>
        </p:txBody>
      </p:sp>
    </p:spTree>
    <p:extLst>
      <p:ext uri="{BB962C8B-B14F-4D97-AF65-F5344CB8AC3E}">
        <p14:creationId xmlns:p14="http://schemas.microsoft.com/office/powerpoint/2010/main" val="2254847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88AC-4401-0B4F-BF1A-5C5CC4F1EB25}"/>
              </a:ext>
            </a:extLst>
          </p:cNvPr>
          <p:cNvSpPr>
            <a:spLocks noGrp="1"/>
          </p:cNvSpPr>
          <p:nvPr>
            <p:ph type="title"/>
          </p:nvPr>
        </p:nvSpPr>
        <p:spPr>
          <a:xfrm>
            <a:off x="2259049" y="1794564"/>
            <a:ext cx="11187516" cy="3870476"/>
          </a:xfrm>
        </p:spPr>
        <p:txBody>
          <a:bodyPr/>
          <a:lstStyle/>
          <a:p>
            <a:pPr algn="l"/>
            <a:br>
              <a:rPr lang="hi-IN" sz="3600" b="1" i="0" u="none" strike="noStrike" dirty="0">
                <a:solidFill>
                  <a:srgbClr val="00B0F0"/>
                </a:solidFill>
                <a:effectLst/>
                <a:latin typeface="Open Sans" panose="020F0502020204030204" pitchFamily="34" charset="0"/>
              </a:rPr>
            </a:br>
            <a:r>
              <a:rPr lang="en-IN" sz="3600" b="1" i="0" u="none" strike="noStrike" dirty="0">
                <a:solidFill>
                  <a:srgbClr val="00B0F0"/>
                </a:solidFill>
                <a:effectLst/>
                <a:latin typeface="Open Sans" panose="020F0502020204030204" pitchFamily="34" charset="0"/>
              </a:rPr>
              <a:t>5. </a:t>
            </a:r>
            <a:r>
              <a:rPr lang="en-US" sz="3600" b="1" i="0" u="none" strike="noStrike" dirty="0">
                <a:solidFill>
                  <a:srgbClr val="00B0F0"/>
                </a:solidFill>
                <a:effectLst/>
                <a:latin typeface="Open Sans" panose="020F0502020204030204" pitchFamily="34" charset="0"/>
              </a:rPr>
              <a:t>   </a:t>
            </a:r>
            <a:r>
              <a:rPr lang="hi-IN" sz="3600" b="1" i="0" u="none" strike="noStrike" dirty="0">
                <a:solidFill>
                  <a:srgbClr val="00B0F0"/>
                </a:solidFill>
                <a:effectLst/>
                <a:latin typeface="Open Sans" panose="020F0502020204030204" pitchFamily="34" charset="0"/>
              </a:rPr>
              <a:t>संवेगों की अस्थिरता</a:t>
            </a:r>
            <a:br>
              <a:rPr lang="hi-IN" sz="3600" b="1" i="0" u="none" strike="noStrike" dirty="0">
                <a:solidFill>
                  <a:srgbClr val="00B0F0"/>
                </a:solidFill>
                <a:effectLst/>
                <a:latin typeface="Open Sans" panose="020F0502020204030204" pitchFamily="34" charset="0"/>
              </a:rPr>
            </a:br>
            <a:br>
              <a:rPr lang="en-IN" sz="3600" b="1" i="0" u="none" strike="noStrike" dirty="0">
                <a:solidFill>
                  <a:srgbClr val="00B0F0"/>
                </a:solidFill>
                <a:effectLst/>
                <a:latin typeface="Open Sans" panose="020F0502020204030204" pitchFamily="34" charset="0"/>
              </a:rPr>
            </a:br>
            <a:r>
              <a:rPr lang="en-IN" sz="3600" b="1" i="0" u="none" strike="noStrike" dirty="0">
                <a:solidFill>
                  <a:srgbClr val="00B0F0"/>
                </a:solidFill>
                <a:effectLst/>
                <a:latin typeface="Open Sans" panose="020F0502020204030204" pitchFamily="34" charset="0"/>
              </a:rPr>
              <a:t>6. </a:t>
            </a:r>
            <a:r>
              <a:rPr lang="hi-IN" sz="3600" b="1" i="0" u="none" strike="noStrike" dirty="0">
                <a:solidFill>
                  <a:srgbClr val="00B0F0"/>
                </a:solidFill>
                <a:effectLst/>
                <a:latin typeface="Open Sans" panose="020F0502020204030204" pitchFamily="34" charset="0"/>
              </a:rPr>
              <a:t> संवेगों का स्थानान्तरण</a:t>
            </a:r>
            <a:br>
              <a:rPr lang="hi-IN" sz="3600" b="1" i="0" u="none" strike="noStrike" dirty="0">
                <a:solidFill>
                  <a:srgbClr val="00B0F0"/>
                </a:solidFill>
                <a:effectLst/>
                <a:latin typeface="Open Sans" panose="020F0502020204030204" pitchFamily="34" charset="0"/>
              </a:rPr>
            </a:br>
            <a:br>
              <a:rPr lang="en-IN" sz="3600" b="1" i="0" u="none" strike="noStrike" dirty="0">
                <a:solidFill>
                  <a:srgbClr val="00B0F0"/>
                </a:solidFill>
                <a:effectLst/>
                <a:latin typeface="Open Sans" panose="020F0502020204030204" pitchFamily="34" charset="0"/>
              </a:rPr>
            </a:br>
            <a:r>
              <a:rPr lang="en-IN" sz="3600" b="1" i="0" u="none" strike="noStrike" dirty="0">
                <a:solidFill>
                  <a:srgbClr val="00B0F0"/>
                </a:solidFill>
                <a:effectLst/>
                <a:latin typeface="Open Sans" panose="020F0502020204030204" pitchFamily="34" charset="0"/>
              </a:rPr>
              <a:t>7.</a:t>
            </a:r>
            <a:r>
              <a:rPr lang="hi-IN" sz="3600" b="1" i="0" u="none" strike="noStrike" dirty="0">
                <a:solidFill>
                  <a:srgbClr val="00B0F0"/>
                </a:solidFill>
                <a:effectLst/>
                <a:latin typeface="Open Sans" panose="020F0502020204030204" pitchFamily="34" charset="0"/>
              </a:rPr>
              <a:t> मूल प्रवृत्तियों से सम्बन्ध</a:t>
            </a:r>
            <a:br>
              <a:rPr lang="hi-IN" sz="3600" b="1" i="0" u="none" strike="noStrike" dirty="0">
                <a:solidFill>
                  <a:srgbClr val="00B0F0"/>
                </a:solidFill>
                <a:effectLst/>
                <a:latin typeface="Open Sans" panose="020F0502020204030204" pitchFamily="34" charset="0"/>
              </a:rPr>
            </a:br>
            <a:br>
              <a:rPr lang="en-IN" sz="3600" b="1" i="0" u="none" strike="noStrike" dirty="0">
                <a:solidFill>
                  <a:srgbClr val="00B0F0"/>
                </a:solidFill>
                <a:effectLst/>
                <a:latin typeface="Open Sans" panose="020F0502020204030204" pitchFamily="34" charset="0"/>
              </a:rPr>
            </a:br>
            <a:r>
              <a:rPr lang="en-IN" sz="3600" b="1" i="0" u="none" strike="noStrike" dirty="0">
                <a:solidFill>
                  <a:srgbClr val="00B0F0"/>
                </a:solidFill>
                <a:effectLst/>
                <a:latin typeface="Open Sans" panose="020F0502020204030204" pitchFamily="34" charset="0"/>
              </a:rPr>
              <a:t>8. </a:t>
            </a:r>
            <a:r>
              <a:rPr lang="hi-IN" sz="3600" b="1" i="0" u="none" strike="noStrike" dirty="0">
                <a:solidFill>
                  <a:srgbClr val="00B0F0"/>
                </a:solidFill>
                <a:effectLst/>
                <a:latin typeface="Open Sans" panose="020F0502020204030204" pitchFamily="34" charset="0"/>
              </a:rPr>
              <a:t> संवेगों की क्रियात्मक प्रवृत्ति</a:t>
            </a:r>
            <a:br>
              <a:rPr lang="hi-IN" sz="3600" b="1" i="0" u="none" strike="noStrike" dirty="0">
                <a:solidFill>
                  <a:srgbClr val="00B0F0"/>
                </a:solidFill>
                <a:effectLst/>
                <a:latin typeface="Open Sans" panose="020F0502020204030204" pitchFamily="34" charset="0"/>
              </a:rPr>
            </a:br>
            <a:br>
              <a:rPr lang="en-IN" sz="3600" b="1" i="0" u="none" strike="noStrike" dirty="0">
                <a:solidFill>
                  <a:srgbClr val="00B0F0"/>
                </a:solidFill>
                <a:effectLst/>
                <a:latin typeface="Open Sans" panose="020F0502020204030204" pitchFamily="34" charset="0"/>
              </a:rPr>
            </a:br>
            <a:r>
              <a:rPr lang="en-IN" sz="3600" b="1" i="0" u="none" strike="noStrike" dirty="0">
                <a:solidFill>
                  <a:srgbClr val="00B0F0"/>
                </a:solidFill>
                <a:effectLst/>
                <a:latin typeface="Open Sans" panose="020F0502020204030204" pitchFamily="34" charset="0"/>
              </a:rPr>
              <a:t>9.</a:t>
            </a:r>
            <a:r>
              <a:rPr lang="hi-IN" sz="3600" b="1" i="0" u="none" strike="noStrike" dirty="0">
                <a:solidFill>
                  <a:srgbClr val="00B0F0"/>
                </a:solidFill>
                <a:effectLst/>
                <a:latin typeface="Open Sans" panose="020F0502020204030204" pitchFamily="34" charset="0"/>
              </a:rPr>
              <a:t> सुख-दुख का भाव निहित होना</a:t>
            </a:r>
            <a:br>
              <a:rPr lang="hi-IN" sz="3600" b="1" i="0" u="none" strike="noStrike" dirty="0">
                <a:solidFill>
                  <a:srgbClr val="00B0F0"/>
                </a:solidFill>
                <a:effectLst/>
                <a:latin typeface="Open Sans" panose="020F0502020204030204" pitchFamily="34" charset="0"/>
              </a:rPr>
            </a:br>
            <a:br>
              <a:rPr lang="en-IN" sz="3600" b="1" i="0" u="none" strike="noStrike" dirty="0">
                <a:solidFill>
                  <a:srgbClr val="00B0F0"/>
                </a:solidFill>
                <a:effectLst/>
                <a:latin typeface="Open Sans" panose="020F0502020204030204" pitchFamily="34" charset="0"/>
              </a:rPr>
            </a:br>
            <a:endParaRPr lang="en-US" sz="3600" b="1" dirty="0">
              <a:solidFill>
                <a:srgbClr val="00B0F0"/>
              </a:solidFill>
            </a:endParaRPr>
          </a:p>
        </p:txBody>
      </p:sp>
      <p:sp>
        <p:nvSpPr>
          <p:cNvPr id="3" name="Text Placeholder 2">
            <a:extLst>
              <a:ext uri="{FF2B5EF4-FFF2-40B4-BE49-F238E27FC236}">
                <a16:creationId xmlns:a16="http://schemas.microsoft.com/office/drawing/2014/main" id="{05ED744E-FA71-BC4C-9D32-BE887EE05B07}"/>
              </a:ext>
            </a:extLst>
          </p:cNvPr>
          <p:cNvSpPr>
            <a:spLocks noGrp="1"/>
          </p:cNvSpPr>
          <p:nvPr>
            <p:ph type="body" idx="1"/>
          </p:nvPr>
        </p:nvSpPr>
        <p:spPr>
          <a:xfrm>
            <a:off x="970643" y="-771072"/>
            <a:ext cx="9070848" cy="408214"/>
          </a:xfrm>
        </p:spPr>
        <p:txBody>
          <a:bodyPr>
            <a:normAutofit fontScale="70000" lnSpcReduction="20000"/>
          </a:bodyPr>
          <a:lstStyle/>
          <a:p>
            <a:endParaRPr lang="en-US" sz="3200" dirty="0">
              <a:solidFill>
                <a:schemeClr val="bg1"/>
              </a:solidFill>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402840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F316-E10B-2644-AD1E-A3090235B314}"/>
              </a:ext>
            </a:extLst>
          </p:cNvPr>
          <p:cNvSpPr>
            <a:spLocks noGrp="1"/>
          </p:cNvSpPr>
          <p:nvPr>
            <p:ph type="title"/>
          </p:nvPr>
        </p:nvSpPr>
        <p:spPr>
          <a:xfrm>
            <a:off x="1306599" y="1285119"/>
            <a:ext cx="9070848" cy="4142618"/>
          </a:xfrm>
        </p:spPr>
        <p:txBody>
          <a:bodyPr/>
          <a:lstStyle/>
          <a:p>
            <a:r>
              <a:rPr lang="hi-IN" sz="4000" b="1" i="0" u="none" strike="noStrike" dirty="0">
                <a:solidFill>
                  <a:srgbClr val="C00000"/>
                </a:solidFill>
                <a:effectLst/>
                <a:latin typeface="-apple-system"/>
              </a:rPr>
              <a:t>शैशवावस्था में संवेगात्मक विकास</a:t>
            </a:r>
            <a:br>
              <a:rPr lang="hi-IN" sz="4000" b="1" i="0" u="none" strike="noStrike" dirty="0">
                <a:solidFill>
                  <a:srgbClr val="C00000"/>
                </a:solidFill>
                <a:effectLst/>
                <a:latin typeface="-apple-system"/>
              </a:rPr>
            </a:br>
            <a:br>
              <a:rPr lang="hi-IN" sz="3200" b="1" i="0" u="none" strike="noStrike" dirty="0">
                <a:solidFill>
                  <a:srgbClr val="3A3A3A"/>
                </a:solidFill>
                <a:effectLst/>
                <a:latin typeface="-apple-system"/>
              </a:rPr>
            </a:br>
            <a:r>
              <a:rPr lang="hi-IN" sz="3200" b="0" i="0" u="none" strike="noStrike" dirty="0">
                <a:solidFill>
                  <a:schemeClr val="tx2"/>
                </a:solidFill>
                <a:effectLst/>
                <a:latin typeface="-apple-system"/>
              </a:rPr>
              <a:t>इस अवस्था के संवेगों का विकास अस्पष्ट होता है।क्योंकि शिशु संवेग मन्द गति से आदत से जुड़ते हैं। शारीरिक आयु के साथ-साथ संवेगात्मक विकास में तीव्रता आती है।</a:t>
            </a:r>
            <a:br>
              <a:rPr lang="hi-IN" sz="3200" b="0" i="0" u="none" strike="noStrike" dirty="0">
                <a:solidFill>
                  <a:schemeClr val="tx2"/>
                </a:solidFill>
                <a:effectLst/>
                <a:latin typeface="-apple-system"/>
              </a:rPr>
            </a:br>
            <a:endParaRPr lang="en-US" sz="3200" dirty="0">
              <a:solidFill>
                <a:schemeClr val="tx2"/>
              </a:solidFill>
            </a:endParaRPr>
          </a:p>
        </p:txBody>
      </p:sp>
      <p:sp>
        <p:nvSpPr>
          <p:cNvPr id="3" name="Text Placeholder 2">
            <a:extLst>
              <a:ext uri="{FF2B5EF4-FFF2-40B4-BE49-F238E27FC236}">
                <a16:creationId xmlns:a16="http://schemas.microsoft.com/office/drawing/2014/main" id="{81C3F828-D306-C340-8EC6-F9BC199E0077}"/>
              </a:ext>
            </a:extLst>
          </p:cNvPr>
          <p:cNvSpPr>
            <a:spLocks noGrp="1"/>
          </p:cNvSpPr>
          <p:nvPr>
            <p:ph type="body" idx="1"/>
          </p:nvPr>
        </p:nvSpPr>
        <p:spPr>
          <a:xfrm flipV="1">
            <a:off x="1560576" y="-1300238"/>
            <a:ext cx="9070848" cy="105833"/>
          </a:xfrm>
        </p:spPr>
        <p:txBody>
          <a:bodyPr/>
          <a:lstStyle/>
          <a:p>
            <a:endParaRPr lang="en-US" dirty="0"/>
          </a:p>
        </p:txBody>
      </p:sp>
    </p:spTree>
    <p:extLst>
      <p:ext uri="{BB962C8B-B14F-4D97-AF65-F5344CB8AC3E}">
        <p14:creationId xmlns:p14="http://schemas.microsoft.com/office/powerpoint/2010/main" val="124760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DCAD31-8489-AD41-A9C4-0F0841B8D000}"/>
              </a:ext>
            </a:extLst>
          </p:cNvPr>
          <p:cNvSpPr>
            <a:spLocks noGrp="1"/>
          </p:cNvSpPr>
          <p:nvPr>
            <p:ph type="body" idx="1"/>
          </p:nvPr>
        </p:nvSpPr>
        <p:spPr>
          <a:xfrm>
            <a:off x="1454743" y="1164167"/>
            <a:ext cx="9476328" cy="4596190"/>
          </a:xfrm>
        </p:spPr>
        <p:txBody>
          <a:bodyPr/>
          <a:lstStyle/>
          <a:p>
            <a:endParaRPr lang="en-US" dirty="0"/>
          </a:p>
        </p:txBody>
      </p:sp>
      <p:sp>
        <p:nvSpPr>
          <p:cNvPr id="7" name="Title 1">
            <a:extLst>
              <a:ext uri="{FF2B5EF4-FFF2-40B4-BE49-F238E27FC236}">
                <a16:creationId xmlns:a16="http://schemas.microsoft.com/office/drawing/2014/main" id="{72D145E0-D8CC-FD41-BD6B-5A74BD4CDAA6}"/>
              </a:ext>
            </a:extLst>
          </p:cNvPr>
          <p:cNvSpPr txBox="1">
            <a:spLocks noGrp="1"/>
          </p:cNvSpPr>
          <p:nvPr>
            <p:ph type="title"/>
          </p:nvPr>
        </p:nvSpPr>
        <p:spPr>
          <a:xfrm>
            <a:off x="1563623" y="2524881"/>
            <a:ext cx="8853401" cy="2157180"/>
          </a:xfrm>
          <a:prstGeom prst="rect">
            <a:avLst/>
          </a:prstGeom>
        </p:spPr>
        <p:txBody>
          <a:bodyPr vert="horz" lIns="91440" tIns="45720" rIns="91440" bIns="45720" rtlCol="0" anchor="ctr">
            <a:noAutofit/>
          </a:bodyPr>
          <a:lstStyle>
            <a:lvl1pPr algn="ctr" defTabSz="914400" rtl="0" eaLnBrk="1" latinLnBrk="0" hangingPunct="1">
              <a:lnSpc>
                <a:spcPct val="83000"/>
              </a:lnSpc>
              <a:spcBef>
                <a:spcPct val="0"/>
              </a:spcBef>
              <a:buNone/>
              <a:defRPr lang="en-US" sz="7200" kern="1200" cap="all" spc="-100" baseline="0" dirty="0">
                <a:solidFill>
                  <a:schemeClr val="tx1">
                    <a:lumMod val="85000"/>
                    <a:lumOff val="15000"/>
                  </a:schemeClr>
                </a:solidFill>
                <a:effectLst/>
                <a:latin typeface="+mj-lt"/>
                <a:ea typeface="+mn-ea"/>
                <a:cs typeface="+mn-cs"/>
              </a:defRPr>
            </a:lvl1pPr>
          </a:lstStyle>
          <a:p>
            <a:pPr algn="l"/>
            <a:r>
              <a:rPr lang="hi-IN" sz="5400" b="1" dirty="0">
                <a:solidFill>
                  <a:srgbClr val="C00000"/>
                </a:solidFill>
              </a:rPr>
              <a:t>शैशवावस्था में संवेग </a:t>
            </a:r>
            <a:br>
              <a:rPr lang="hi-IN" sz="3200" b="1" dirty="0"/>
            </a:br>
            <a:br>
              <a:rPr lang="hi-IN" sz="3200" b="1" dirty="0"/>
            </a:br>
            <a:r>
              <a:rPr lang="hi-IN" sz="3200" b="1" dirty="0"/>
              <a:t>  </a:t>
            </a:r>
            <a:r>
              <a:rPr lang="hi-IN" sz="4000" b="1" dirty="0">
                <a:solidFill>
                  <a:srgbClr val="00B0F0"/>
                </a:solidFill>
              </a:rPr>
              <a:t>जन्म के समय —उत्तेजना</a:t>
            </a:r>
            <a:br>
              <a:rPr lang="hi-IN" sz="4000" b="1" dirty="0">
                <a:solidFill>
                  <a:srgbClr val="00B0F0"/>
                </a:solidFill>
              </a:rPr>
            </a:br>
            <a:r>
              <a:rPr lang="hi-IN" sz="4000" b="1" dirty="0">
                <a:solidFill>
                  <a:srgbClr val="00B0F0"/>
                </a:solidFill>
              </a:rPr>
              <a:t>  1 माह —-           पीड़ा, आनंद</a:t>
            </a:r>
            <a:br>
              <a:rPr lang="hi-IN" sz="4000" b="1" dirty="0">
                <a:solidFill>
                  <a:srgbClr val="00B0F0"/>
                </a:solidFill>
              </a:rPr>
            </a:br>
            <a:r>
              <a:rPr lang="hi-IN" sz="4000" b="1" dirty="0">
                <a:solidFill>
                  <a:srgbClr val="00B0F0"/>
                </a:solidFill>
              </a:rPr>
              <a:t>  3 माह —-            क्रोध</a:t>
            </a:r>
            <a:br>
              <a:rPr lang="hi-IN" sz="4000" b="1" dirty="0">
                <a:solidFill>
                  <a:srgbClr val="00B0F0"/>
                </a:solidFill>
              </a:rPr>
            </a:br>
            <a:r>
              <a:rPr lang="hi-IN" sz="4000" b="1" dirty="0">
                <a:solidFill>
                  <a:srgbClr val="00B0F0"/>
                </a:solidFill>
              </a:rPr>
              <a:t>  4 माह —-           परेशानी</a:t>
            </a:r>
            <a:br>
              <a:rPr lang="hi-IN" sz="3200" dirty="0"/>
            </a:br>
            <a:r>
              <a:rPr lang="hi-IN" sz="3200" dirty="0"/>
              <a:t> </a:t>
            </a:r>
          </a:p>
        </p:txBody>
      </p:sp>
    </p:spTree>
    <p:extLst>
      <p:ext uri="{BB962C8B-B14F-4D97-AF65-F5344CB8AC3E}">
        <p14:creationId xmlns:p14="http://schemas.microsoft.com/office/powerpoint/2010/main" val="931455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Savon</vt:lpstr>
      <vt:lpstr>शैशवावस्था में संवेगात्मक विकास                                                                                  डा. अर्चना चौधरी                    एसोसिएट प्रोफेसर (गृह विज्ञान)                   जे डी वी एम पी जी कॉलेज, कानपुर  </vt:lpstr>
      <vt:lpstr>संवेगात्मक विकास का अर्थ (meaning of emotional development) संवेगात्मक विकास मानव जीवन के विकास व उन्नति के लिये अपना विशेष महत्त्व रखते हैं। यह मानव जीवन को सम्पर्ण रूप से प्रभावित करता है। संवेगात्मक विकास सही नहीं होने पर व्यक्ति का सम्पूर्णव्यक्तित्वविघटित हो जाता है। </vt:lpstr>
      <vt:lpstr>संवेग का अर्थ (MEANING OF EMOTION) संवेग को अंग्रेजी भाषा में ’इमोशन’ (Emotion) कहते हैं। ’मोशन’ शब्द की व्युत्पत्ति लैटिन भाषा के ’इमोवरी’ (Emovere) शब्द से हुई है जिसका अर्थ है- ’उत्तेजित करना’। इस विश्लेषण के अनुसार व्यक्ति की ’उत्तेजित अवस्था’ को संवेग कहा जा सकता है।  </vt:lpstr>
      <vt:lpstr>’संवेग शब्द आवेश में आने, भङक उठने तथा उत्तेजित होने की दशा को इंगित करता है।’’ “The term ‘emotion’ denotes a state of being moved, stirred up or aroused in some way.” – Arthur T. Jersild  </vt:lpstr>
      <vt:lpstr>क्रो और क्रो ने संवेग को परिभाषित करते हुए लिखा है कि ’’संवेग एक प्रभावशाली अनुभव है जिसके साथ आन्तरिक समायोजन और व्यक्ति की मानसिक एवं शारीरिक उत्तेजित दशा जुङी रहती है और जो उसके बाहरी व्यवहार में परिलक्षित होती है।’’ “An emotion is an affective experience the accompanies generalized inner adjustment and mental and physiological stirred up states in the individual and that shows itself in his over behaviour -Crow &amp; Crow.</vt:lpstr>
      <vt:lpstr> संवेगों की विशेषताएँ </vt:lpstr>
      <vt:lpstr> 5.    संवेगों की अस्थिरता  6.  संवेगों का स्थानान्तरण  7. मूल प्रवृत्तियों से सम्बन्ध  8.  संवेगों की क्रियात्मक प्रवृत्ति  9. सुख-दुख का भाव निहित होना  </vt:lpstr>
      <vt:lpstr>शैशवावस्था में संवेगात्मक विकास  इस अवस्था के संवेगों का विकास अस्पष्ट होता है।क्योंकि शिशु संवेग मन्द गति से आदत से जुड़ते हैं। शारीरिक आयु के साथ-साथ संवेगात्मक विकास में तीव्रता आती है। </vt:lpstr>
      <vt:lpstr>शैशवावस्था में संवेग     जन्म के समय —उत्तेजना   1 माह —-           पीड़ा, आनंद   3 माह —-            क्रोध   4 माह —-           परेशानी  </vt:lpstr>
      <vt:lpstr> आनन्द </vt:lpstr>
      <vt:lpstr> रोना,पीड़ा </vt:lpstr>
      <vt:lpstr>परेशानी </vt:lpstr>
      <vt:lpstr> आनन्द प्रसन्नता  </vt:lpstr>
      <vt:lpstr>5 माह —भय 10 माह —-प्रेम 15 माह —ईर्ष्या 24 माह—-प्रसन्नता</vt:lpstr>
      <vt:lpstr>क्रोध</vt:lpstr>
      <vt:lpstr>क्रोध </vt:lpstr>
      <vt:lpstr>          ईर्ष्या </vt:lpstr>
      <vt:lpstr>संवेगात्मक विकास को प्रभावित करने वाले कारक </vt:lpstr>
      <vt:lpstr>* मित्र * सीखना    * विद्यालयी वातावरण * परिवार</vt:lpstr>
      <vt:lpstr>धन्यवाद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बालक का संवेगात्मक विकास  </dc:title>
  <dc:creator>shreashi1105@gmail.com</dc:creator>
  <cp:lastModifiedBy>shreashi1105@gmail.com</cp:lastModifiedBy>
  <cp:revision>10</cp:revision>
  <dcterms:created xsi:type="dcterms:W3CDTF">2021-10-27T17:33:30Z</dcterms:created>
  <dcterms:modified xsi:type="dcterms:W3CDTF">2021-11-16T11:07:43Z</dcterms:modified>
</cp:coreProperties>
</file>