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6" r:id="rId2"/>
    <p:sldId id="295" r:id="rId3"/>
    <p:sldId id="296" r:id="rId4"/>
    <p:sldId id="288" r:id="rId5"/>
    <p:sldId id="265" r:id="rId6"/>
    <p:sldId id="258" r:id="rId7"/>
    <p:sldId id="259" r:id="rId8"/>
    <p:sldId id="297" r:id="rId9"/>
    <p:sldId id="273" r:id="rId10"/>
    <p:sldId id="274" r:id="rId11"/>
    <p:sldId id="275" r:id="rId12"/>
    <p:sldId id="277" r:id="rId13"/>
    <p:sldId id="278" r:id="rId14"/>
    <p:sldId id="279" r:id="rId15"/>
    <p:sldId id="276" r:id="rId16"/>
    <p:sldId id="280" r:id="rId17"/>
    <p:sldId id="281" r:id="rId18"/>
    <p:sldId id="284" r:id="rId19"/>
    <p:sldId id="285" r:id="rId20"/>
    <p:sldId id="286" r:id="rId21"/>
    <p:sldId id="282" r:id="rId22"/>
    <p:sldId id="283" r:id="rId23"/>
    <p:sldId id="272" r:id="rId24"/>
    <p:sldId id="290" r:id="rId25"/>
    <p:sldId id="291" r:id="rId26"/>
    <p:sldId id="289" r:id="rId27"/>
    <p:sldId id="292" r:id="rId28"/>
    <p:sldId id="293" r:id="rId29"/>
    <p:sldId id="294" r:id="rId30"/>
    <p:sldId id="26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6" autoAdjust="0"/>
  </p:normalViewPr>
  <p:slideViewPr>
    <p:cSldViewPr>
      <p:cViewPr>
        <p:scale>
          <a:sx n="64" d="100"/>
          <a:sy n="64" d="100"/>
        </p:scale>
        <p:origin x="-1344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9E2C57-A9FB-4F63-8DCB-1C86B78D509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A7FCF8F-3C3A-4B92-A6C4-06F98E79F6BF}">
      <dgm:prSet phldrT="[Text]" custT="1"/>
      <dgm:spPr/>
      <dgm:t>
        <a:bodyPr/>
        <a:lstStyle/>
        <a:p>
          <a:pPr algn="l"/>
          <a:r>
            <a:rPr lang="en-US" sz="3200" b="1" dirty="0"/>
            <a:t>Pre-Primary Education</a:t>
          </a:r>
        </a:p>
      </dgm:t>
    </dgm:pt>
    <dgm:pt modelId="{C3CEEFE0-F20B-41D9-9ED3-443D3D462EDC}" type="parTrans" cxnId="{2E0F21F0-54B4-4A84-80A2-C129D3D9417E}">
      <dgm:prSet/>
      <dgm:spPr/>
      <dgm:t>
        <a:bodyPr/>
        <a:lstStyle/>
        <a:p>
          <a:endParaRPr lang="en-US"/>
        </a:p>
      </dgm:t>
    </dgm:pt>
    <dgm:pt modelId="{9740F0DF-15A6-4CB4-BB72-479E71BCE513}" type="sibTrans" cxnId="{2E0F21F0-54B4-4A84-80A2-C129D3D9417E}">
      <dgm:prSet/>
      <dgm:spPr/>
      <dgm:t>
        <a:bodyPr/>
        <a:lstStyle/>
        <a:p>
          <a:endParaRPr lang="en-US"/>
        </a:p>
      </dgm:t>
    </dgm:pt>
    <dgm:pt modelId="{DDCB1463-D0A6-43DD-BEB7-AE5CE831C79B}">
      <dgm:prSet phldrT="[Text]" custT="1"/>
      <dgm:spPr/>
      <dgm:t>
        <a:bodyPr/>
        <a:lstStyle/>
        <a:p>
          <a:pPr algn="l"/>
          <a:r>
            <a:rPr lang="en-US" sz="3200" b="1" dirty="0"/>
            <a:t>Primary Education</a:t>
          </a:r>
        </a:p>
      </dgm:t>
    </dgm:pt>
    <dgm:pt modelId="{5486D90A-73AD-410A-BFB9-0E8D0254F4ED}" type="parTrans" cxnId="{BEBBBE69-A808-4A95-8332-3FF4442B0FD1}">
      <dgm:prSet/>
      <dgm:spPr/>
      <dgm:t>
        <a:bodyPr/>
        <a:lstStyle/>
        <a:p>
          <a:endParaRPr lang="en-US"/>
        </a:p>
      </dgm:t>
    </dgm:pt>
    <dgm:pt modelId="{7162CECA-92BA-466C-A38D-CE6F95056721}" type="sibTrans" cxnId="{BEBBBE69-A808-4A95-8332-3FF4442B0FD1}">
      <dgm:prSet/>
      <dgm:spPr/>
      <dgm:t>
        <a:bodyPr/>
        <a:lstStyle/>
        <a:p>
          <a:endParaRPr lang="en-US"/>
        </a:p>
      </dgm:t>
    </dgm:pt>
    <dgm:pt modelId="{F6D8C1DF-BFC9-4C50-B5D1-593394B3B8AC}">
      <dgm:prSet phldrT="[Text]" custT="1"/>
      <dgm:spPr/>
      <dgm:t>
        <a:bodyPr/>
        <a:lstStyle/>
        <a:p>
          <a:pPr algn="l"/>
          <a:r>
            <a:rPr lang="en-US" sz="3200" b="1" dirty="0"/>
            <a:t>Secondary Education</a:t>
          </a:r>
        </a:p>
      </dgm:t>
    </dgm:pt>
    <dgm:pt modelId="{9330147C-C904-4A1A-88E9-F1C2F06C9C65}" type="parTrans" cxnId="{22ED53B2-0AF6-4F6B-BF68-993CAC6C8FAB}">
      <dgm:prSet/>
      <dgm:spPr/>
      <dgm:t>
        <a:bodyPr/>
        <a:lstStyle/>
        <a:p>
          <a:endParaRPr lang="en-US"/>
        </a:p>
      </dgm:t>
    </dgm:pt>
    <dgm:pt modelId="{610B5BD0-1416-4C37-85D4-6E504D4730DB}" type="sibTrans" cxnId="{22ED53B2-0AF6-4F6B-BF68-993CAC6C8FAB}">
      <dgm:prSet/>
      <dgm:spPr/>
      <dgm:t>
        <a:bodyPr/>
        <a:lstStyle/>
        <a:p>
          <a:endParaRPr lang="en-US"/>
        </a:p>
      </dgm:t>
    </dgm:pt>
    <dgm:pt modelId="{792866EC-3BA1-4C9F-8AD7-E31253A4B4F7}" type="pres">
      <dgm:prSet presAssocID="{369E2C57-A9FB-4F63-8DCB-1C86B78D5097}" presName="compositeShape" presStyleCnt="0">
        <dgm:presLayoutVars>
          <dgm:dir/>
          <dgm:resizeHandles/>
        </dgm:presLayoutVars>
      </dgm:prSet>
      <dgm:spPr/>
    </dgm:pt>
    <dgm:pt modelId="{D991A2B5-F8D4-4C03-A4BB-B453989CE6F2}" type="pres">
      <dgm:prSet presAssocID="{369E2C57-A9FB-4F63-8DCB-1C86B78D5097}" presName="pyramid" presStyleLbl="node1" presStyleIdx="0" presStyleCnt="1"/>
      <dgm:spPr/>
    </dgm:pt>
    <dgm:pt modelId="{399E1CEF-D92C-4A26-80FE-04CF2D0AF5D0}" type="pres">
      <dgm:prSet presAssocID="{369E2C57-A9FB-4F63-8DCB-1C86B78D5097}" presName="theList" presStyleCnt="0"/>
      <dgm:spPr/>
    </dgm:pt>
    <dgm:pt modelId="{C52A5E68-3955-4674-9589-9892B4F5BA91}" type="pres">
      <dgm:prSet presAssocID="{AA7FCF8F-3C3A-4B92-A6C4-06F98E79F6BF}" presName="aNode" presStyleLbl="fgAcc1" presStyleIdx="0" presStyleCnt="3" custScaleX="159974">
        <dgm:presLayoutVars>
          <dgm:bulletEnabled val="1"/>
        </dgm:presLayoutVars>
      </dgm:prSet>
      <dgm:spPr/>
    </dgm:pt>
    <dgm:pt modelId="{DDC3C72C-6626-4B39-ADF6-2B57F6FFC2CB}" type="pres">
      <dgm:prSet presAssocID="{AA7FCF8F-3C3A-4B92-A6C4-06F98E79F6BF}" presName="aSpace" presStyleCnt="0"/>
      <dgm:spPr/>
    </dgm:pt>
    <dgm:pt modelId="{937BEFB5-F9E9-4B17-A3B1-1E76B2FF05CC}" type="pres">
      <dgm:prSet presAssocID="{DDCB1463-D0A6-43DD-BEB7-AE5CE831C79B}" presName="aNode" presStyleLbl="fgAcc1" presStyleIdx="1" presStyleCnt="3" custScaleX="161635">
        <dgm:presLayoutVars>
          <dgm:bulletEnabled val="1"/>
        </dgm:presLayoutVars>
      </dgm:prSet>
      <dgm:spPr/>
    </dgm:pt>
    <dgm:pt modelId="{C17EFD2B-6670-4F63-8CDE-4D077A5238B8}" type="pres">
      <dgm:prSet presAssocID="{DDCB1463-D0A6-43DD-BEB7-AE5CE831C79B}" presName="aSpace" presStyleCnt="0"/>
      <dgm:spPr/>
    </dgm:pt>
    <dgm:pt modelId="{979C3504-5993-49DB-B130-916B7967FF38}" type="pres">
      <dgm:prSet presAssocID="{F6D8C1DF-BFC9-4C50-B5D1-593394B3B8AC}" presName="aNode" presStyleLbl="fgAcc1" presStyleIdx="2" presStyleCnt="3" custScaleX="161081">
        <dgm:presLayoutVars>
          <dgm:bulletEnabled val="1"/>
        </dgm:presLayoutVars>
      </dgm:prSet>
      <dgm:spPr/>
    </dgm:pt>
    <dgm:pt modelId="{4C11EB98-06B7-4624-B17F-80B1BDF60BBB}" type="pres">
      <dgm:prSet presAssocID="{F6D8C1DF-BFC9-4C50-B5D1-593394B3B8AC}" presName="aSpace" presStyleCnt="0"/>
      <dgm:spPr/>
    </dgm:pt>
  </dgm:ptLst>
  <dgm:cxnLst>
    <dgm:cxn modelId="{44B0CB11-852B-487F-9086-02644176E4CD}" type="presOf" srcId="{369E2C57-A9FB-4F63-8DCB-1C86B78D5097}" destId="{792866EC-3BA1-4C9F-8AD7-E31253A4B4F7}" srcOrd="0" destOrd="0" presId="urn:microsoft.com/office/officeart/2005/8/layout/pyramid2"/>
    <dgm:cxn modelId="{BEBBBE69-A808-4A95-8332-3FF4442B0FD1}" srcId="{369E2C57-A9FB-4F63-8DCB-1C86B78D5097}" destId="{DDCB1463-D0A6-43DD-BEB7-AE5CE831C79B}" srcOrd="1" destOrd="0" parTransId="{5486D90A-73AD-410A-BFB9-0E8D0254F4ED}" sibTransId="{7162CECA-92BA-466C-A38D-CE6F95056721}"/>
    <dgm:cxn modelId="{C3EC776D-4516-4A71-A1C5-3DEA947A31EE}" type="presOf" srcId="{F6D8C1DF-BFC9-4C50-B5D1-593394B3B8AC}" destId="{979C3504-5993-49DB-B130-916B7967FF38}" srcOrd="0" destOrd="0" presId="urn:microsoft.com/office/officeart/2005/8/layout/pyramid2"/>
    <dgm:cxn modelId="{CC670A5A-5057-4285-B790-39460FC67DDA}" type="presOf" srcId="{DDCB1463-D0A6-43DD-BEB7-AE5CE831C79B}" destId="{937BEFB5-F9E9-4B17-A3B1-1E76B2FF05CC}" srcOrd="0" destOrd="0" presId="urn:microsoft.com/office/officeart/2005/8/layout/pyramid2"/>
    <dgm:cxn modelId="{22ED53B2-0AF6-4F6B-BF68-993CAC6C8FAB}" srcId="{369E2C57-A9FB-4F63-8DCB-1C86B78D5097}" destId="{F6D8C1DF-BFC9-4C50-B5D1-593394B3B8AC}" srcOrd="2" destOrd="0" parTransId="{9330147C-C904-4A1A-88E9-F1C2F06C9C65}" sibTransId="{610B5BD0-1416-4C37-85D4-6E504D4730DB}"/>
    <dgm:cxn modelId="{F55D5CE8-E29F-4C25-9B8D-C3D8F6ADFF96}" type="presOf" srcId="{AA7FCF8F-3C3A-4B92-A6C4-06F98E79F6BF}" destId="{C52A5E68-3955-4674-9589-9892B4F5BA91}" srcOrd="0" destOrd="0" presId="urn:microsoft.com/office/officeart/2005/8/layout/pyramid2"/>
    <dgm:cxn modelId="{2E0F21F0-54B4-4A84-80A2-C129D3D9417E}" srcId="{369E2C57-A9FB-4F63-8DCB-1C86B78D5097}" destId="{AA7FCF8F-3C3A-4B92-A6C4-06F98E79F6BF}" srcOrd="0" destOrd="0" parTransId="{C3CEEFE0-F20B-41D9-9ED3-443D3D462EDC}" sibTransId="{9740F0DF-15A6-4CB4-BB72-479E71BCE513}"/>
    <dgm:cxn modelId="{CB2F026F-9B2F-4D9E-9C99-EEDC3AE88A59}" type="presParOf" srcId="{792866EC-3BA1-4C9F-8AD7-E31253A4B4F7}" destId="{D991A2B5-F8D4-4C03-A4BB-B453989CE6F2}" srcOrd="0" destOrd="0" presId="urn:microsoft.com/office/officeart/2005/8/layout/pyramid2"/>
    <dgm:cxn modelId="{0A4BC89C-A30F-49FF-BD01-4018A192CC73}" type="presParOf" srcId="{792866EC-3BA1-4C9F-8AD7-E31253A4B4F7}" destId="{399E1CEF-D92C-4A26-80FE-04CF2D0AF5D0}" srcOrd="1" destOrd="0" presId="urn:microsoft.com/office/officeart/2005/8/layout/pyramid2"/>
    <dgm:cxn modelId="{26F9E3B1-C713-498B-9E75-D2E83685D086}" type="presParOf" srcId="{399E1CEF-D92C-4A26-80FE-04CF2D0AF5D0}" destId="{C52A5E68-3955-4674-9589-9892B4F5BA91}" srcOrd="0" destOrd="0" presId="urn:microsoft.com/office/officeart/2005/8/layout/pyramid2"/>
    <dgm:cxn modelId="{D1E6720A-0FA4-48F5-BAC2-822BD576C034}" type="presParOf" srcId="{399E1CEF-D92C-4A26-80FE-04CF2D0AF5D0}" destId="{DDC3C72C-6626-4B39-ADF6-2B57F6FFC2CB}" srcOrd="1" destOrd="0" presId="urn:microsoft.com/office/officeart/2005/8/layout/pyramid2"/>
    <dgm:cxn modelId="{361817BE-6347-4F2E-9DA2-855D8E2D83A0}" type="presParOf" srcId="{399E1CEF-D92C-4A26-80FE-04CF2D0AF5D0}" destId="{937BEFB5-F9E9-4B17-A3B1-1E76B2FF05CC}" srcOrd="2" destOrd="0" presId="urn:microsoft.com/office/officeart/2005/8/layout/pyramid2"/>
    <dgm:cxn modelId="{43991EB9-5324-4898-B0D0-A49A01949F4E}" type="presParOf" srcId="{399E1CEF-D92C-4A26-80FE-04CF2D0AF5D0}" destId="{C17EFD2B-6670-4F63-8CDE-4D077A5238B8}" srcOrd="3" destOrd="0" presId="urn:microsoft.com/office/officeart/2005/8/layout/pyramid2"/>
    <dgm:cxn modelId="{2968DAA1-1DFB-4560-8504-13F0D854C794}" type="presParOf" srcId="{399E1CEF-D92C-4A26-80FE-04CF2D0AF5D0}" destId="{979C3504-5993-49DB-B130-916B7967FF38}" srcOrd="4" destOrd="0" presId="urn:microsoft.com/office/officeart/2005/8/layout/pyramid2"/>
    <dgm:cxn modelId="{38075B3F-463F-4AF4-AF54-EE5CFB454485}" type="presParOf" srcId="{399E1CEF-D92C-4A26-80FE-04CF2D0AF5D0}" destId="{4C11EB98-06B7-4624-B17F-80B1BDF60BB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809072-1034-4A00-A497-083DEB02325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5739FF-6A0C-49AE-BF99-4CB7D950E918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800" b="1" dirty="0"/>
            <a:t>Pre-Primary Edu. (Before class 1)</a:t>
          </a:r>
        </a:p>
      </dgm:t>
    </dgm:pt>
    <dgm:pt modelId="{CE28A8FC-9791-45A6-8FA9-C7B1F9F3A69B}" type="parTrans" cxnId="{D4E213E3-7F55-4E44-BF63-02A7C15CD39D}">
      <dgm:prSet/>
      <dgm:spPr/>
      <dgm:t>
        <a:bodyPr/>
        <a:lstStyle/>
        <a:p>
          <a:endParaRPr lang="en-US"/>
        </a:p>
      </dgm:t>
    </dgm:pt>
    <dgm:pt modelId="{F8C99818-9A19-4D93-9976-208F4DA5BA5D}" type="sibTrans" cxnId="{D4E213E3-7F55-4E44-BF63-02A7C15CD39D}">
      <dgm:prSet/>
      <dgm:spPr/>
      <dgm:t>
        <a:bodyPr/>
        <a:lstStyle/>
        <a:p>
          <a:endParaRPr lang="en-US"/>
        </a:p>
      </dgm:t>
    </dgm:pt>
    <dgm:pt modelId="{238F5A90-F583-4D37-9CC7-37A003208B6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US" sz="2600" b="1" u="sng" dirty="0"/>
        </a:p>
        <a:p>
          <a:pPr algn="l"/>
          <a:r>
            <a:rPr lang="en-US" sz="2600" b="1" u="sng" dirty="0"/>
            <a:t>Primary Edu. (Class1-7or8)</a:t>
          </a:r>
        </a:p>
        <a:p>
          <a:pPr algn="l"/>
          <a:endParaRPr lang="en-US" sz="1000" b="0" u="none" dirty="0"/>
        </a:p>
        <a:p>
          <a:pPr algn="l"/>
          <a:r>
            <a:rPr lang="en-US" sz="2600" dirty="0" err="1"/>
            <a:t>Juni.Primary</a:t>
          </a:r>
          <a:r>
            <a:rPr lang="en-US" sz="2600" dirty="0"/>
            <a:t>= Class1-4 or2-5</a:t>
          </a:r>
        </a:p>
        <a:p>
          <a:pPr algn="l"/>
          <a:r>
            <a:rPr lang="en-US" sz="2600" dirty="0" err="1"/>
            <a:t>Seni.Primary</a:t>
          </a:r>
          <a:r>
            <a:rPr lang="en-US" sz="2600" dirty="0"/>
            <a:t>= Class 5-8</a:t>
          </a:r>
        </a:p>
        <a:p>
          <a:pPr algn="l"/>
          <a:endParaRPr lang="en-US" sz="2600" dirty="0"/>
        </a:p>
      </dgm:t>
    </dgm:pt>
    <dgm:pt modelId="{006BA31B-0BE5-4698-B67F-09D1BC94E20B}" type="parTrans" cxnId="{4CC653C1-E8E0-47BD-904A-E4B7C4B64DB2}">
      <dgm:prSet/>
      <dgm:spPr/>
      <dgm:t>
        <a:bodyPr/>
        <a:lstStyle/>
        <a:p>
          <a:endParaRPr lang="en-US"/>
        </a:p>
      </dgm:t>
    </dgm:pt>
    <dgm:pt modelId="{37B8708D-4881-4C24-BB68-114B564114D0}" type="sibTrans" cxnId="{4CC653C1-E8E0-47BD-904A-E4B7C4B64DB2}">
      <dgm:prSet/>
      <dgm:spPr/>
      <dgm:t>
        <a:bodyPr/>
        <a:lstStyle/>
        <a:p>
          <a:endParaRPr lang="en-US"/>
        </a:p>
      </dgm:t>
    </dgm:pt>
    <dgm:pt modelId="{377F3202-439E-49BB-893F-DF73793DD149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200" b="1" u="sng" dirty="0"/>
            <a:t>Secondary Edu.(Class 8-12or9-12)</a:t>
          </a:r>
        </a:p>
        <a:p>
          <a:pPr algn="l"/>
          <a:endParaRPr lang="en-US" sz="1000" b="0" u="none" dirty="0"/>
        </a:p>
        <a:p>
          <a:pPr algn="l"/>
          <a:r>
            <a:rPr lang="en-US" sz="2200" dirty="0" err="1"/>
            <a:t>Juni.Secondary</a:t>
          </a:r>
          <a:r>
            <a:rPr lang="en-US" sz="2200" dirty="0"/>
            <a:t>= Class 8-10or9-10</a:t>
          </a:r>
        </a:p>
        <a:p>
          <a:pPr algn="l"/>
          <a:r>
            <a:rPr lang="en-US" sz="2200" dirty="0" err="1"/>
            <a:t>Seni.Secondary</a:t>
          </a:r>
          <a:r>
            <a:rPr lang="en-US" sz="2200" dirty="0"/>
            <a:t>= Class11-12</a:t>
          </a:r>
        </a:p>
      </dgm:t>
    </dgm:pt>
    <dgm:pt modelId="{5B2848C8-5909-44F3-8E50-DE67CE54F3C1}" type="parTrans" cxnId="{C037CAA9-D0BC-4DC5-8E11-CC8CF322BC47}">
      <dgm:prSet/>
      <dgm:spPr/>
      <dgm:t>
        <a:bodyPr/>
        <a:lstStyle/>
        <a:p>
          <a:endParaRPr lang="en-US"/>
        </a:p>
      </dgm:t>
    </dgm:pt>
    <dgm:pt modelId="{EBEE4238-9AA4-457E-8D53-950969D5FE9E}" type="sibTrans" cxnId="{C037CAA9-D0BC-4DC5-8E11-CC8CF322BC47}">
      <dgm:prSet/>
      <dgm:spPr/>
      <dgm:t>
        <a:bodyPr/>
        <a:lstStyle/>
        <a:p>
          <a:endParaRPr lang="en-US"/>
        </a:p>
      </dgm:t>
    </dgm:pt>
    <dgm:pt modelId="{E327C2D6-D108-4908-8A44-2224C1D72673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600" b="1" u="sng" dirty="0"/>
            <a:t>Higher Edu.(Follow. Degree)</a:t>
          </a:r>
        </a:p>
        <a:p>
          <a:pPr algn="l"/>
          <a:r>
            <a:rPr lang="en-US" sz="3200" b="1" dirty="0"/>
            <a:t>=</a:t>
          </a:r>
          <a:r>
            <a:rPr lang="en-US" sz="2800" dirty="0" err="1"/>
            <a:t>Proffessional</a:t>
          </a:r>
          <a:r>
            <a:rPr lang="en-US" sz="2800" dirty="0"/>
            <a:t>	</a:t>
          </a:r>
          <a:r>
            <a:rPr lang="en-US" sz="3600" b="1" dirty="0"/>
            <a:t>=</a:t>
          </a:r>
          <a:r>
            <a:rPr lang="en-US" sz="2800" dirty="0"/>
            <a:t>UG</a:t>
          </a:r>
        </a:p>
        <a:p>
          <a:pPr algn="l"/>
          <a:r>
            <a:rPr lang="en-US" sz="3600" b="1" dirty="0"/>
            <a:t>=</a:t>
          </a:r>
          <a:r>
            <a:rPr lang="en-US" sz="2800" dirty="0"/>
            <a:t>General	</a:t>
          </a:r>
          <a:r>
            <a:rPr lang="en-US" sz="3600" b="1" dirty="0"/>
            <a:t>=</a:t>
          </a:r>
          <a:r>
            <a:rPr lang="en-US" sz="2800" dirty="0"/>
            <a:t>PG</a:t>
          </a:r>
        </a:p>
      </dgm:t>
    </dgm:pt>
    <dgm:pt modelId="{E4648AAF-7508-4FBA-9497-6F1B4928FFCE}" type="parTrans" cxnId="{2DB836AA-F873-4332-82C3-E1F7827BD508}">
      <dgm:prSet/>
      <dgm:spPr/>
      <dgm:t>
        <a:bodyPr/>
        <a:lstStyle/>
        <a:p>
          <a:endParaRPr lang="en-US"/>
        </a:p>
      </dgm:t>
    </dgm:pt>
    <dgm:pt modelId="{AC0F0B88-D7C9-4CFC-9405-78EA46C63F6D}" type="sibTrans" cxnId="{2DB836AA-F873-4332-82C3-E1F7827BD508}">
      <dgm:prSet/>
      <dgm:spPr/>
      <dgm:t>
        <a:bodyPr/>
        <a:lstStyle/>
        <a:p>
          <a:endParaRPr lang="en-US"/>
        </a:p>
      </dgm:t>
    </dgm:pt>
    <dgm:pt modelId="{F3CB720C-F602-4463-BDC3-AFD8708CBD5B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400" b="1" u="sng" dirty="0"/>
            <a:t>General Edu.</a:t>
          </a:r>
        </a:p>
        <a:p>
          <a:pPr algn="l"/>
          <a:r>
            <a:rPr lang="en-US" sz="2400" dirty="0"/>
            <a:t>=Pre &amp; Pre-Primary School</a:t>
          </a:r>
        </a:p>
        <a:p>
          <a:pPr algn="l"/>
          <a:r>
            <a:rPr lang="en-US" sz="2400" dirty="0"/>
            <a:t>=Higher Secondary &amp;High school</a:t>
          </a:r>
        </a:p>
        <a:p>
          <a:pPr algn="l"/>
          <a:r>
            <a:rPr lang="en-US" sz="2400" dirty="0"/>
            <a:t>=Under &amp; Post Graduate </a:t>
          </a:r>
        </a:p>
      </dgm:t>
    </dgm:pt>
    <dgm:pt modelId="{E8F643BB-30E4-46C5-BBA6-94668BFF55B5}" type="parTrans" cxnId="{34EB93E2-0F9E-493D-95C5-E74D6CD93B33}">
      <dgm:prSet/>
      <dgm:spPr/>
      <dgm:t>
        <a:bodyPr/>
        <a:lstStyle/>
        <a:p>
          <a:endParaRPr lang="en-US"/>
        </a:p>
      </dgm:t>
    </dgm:pt>
    <dgm:pt modelId="{92EA381F-5836-42CD-A63E-79315F2A91E5}" type="sibTrans" cxnId="{34EB93E2-0F9E-493D-95C5-E74D6CD93B33}">
      <dgm:prSet/>
      <dgm:spPr/>
      <dgm:t>
        <a:bodyPr/>
        <a:lstStyle/>
        <a:p>
          <a:endParaRPr lang="en-US"/>
        </a:p>
      </dgm:t>
    </dgm:pt>
    <dgm:pt modelId="{60644777-3F7C-4062-9D90-883984EC3CA7}" type="pres">
      <dgm:prSet presAssocID="{1C809072-1034-4A00-A497-083DEB02325D}" presName="diagram" presStyleCnt="0">
        <dgm:presLayoutVars>
          <dgm:dir/>
          <dgm:resizeHandles val="exact"/>
        </dgm:presLayoutVars>
      </dgm:prSet>
      <dgm:spPr/>
    </dgm:pt>
    <dgm:pt modelId="{04AB7689-8E89-4842-8AB6-F91FCC0A12A4}" type="pres">
      <dgm:prSet presAssocID="{7B5739FF-6A0C-49AE-BF99-4CB7D950E918}" presName="node" presStyleLbl="node1" presStyleIdx="0" presStyleCnt="5" custScaleX="161679" custScaleY="118964" custLinFactNeighborX="-1093" custLinFactNeighborY="8642">
        <dgm:presLayoutVars>
          <dgm:bulletEnabled val="1"/>
        </dgm:presLayoutVars>
      </dgm:prSet>
      <dgm:spPr/>
    </dgm:pt>
    <dgm:pt modelId="{A14BB5A9-DADF-48BC-A7BE-66953D59CA1F}" type="pres">
      <dgm:prSet presAssocID="{F8C99818-9A19-4D93-9976-208F4DA5BA5D}" presName="sibTrans" presStyleCnt="0"/>
      <dgm:spPr/>
    </dgm:pt>
    <dgm:pt modelId="{84F7BACB-6B14-4E4A-A8E8-8B681FE9C33C}" type="pres">
      <dgm:prSet presAssocID="{238F5A90-F583-4D37-9CC7-37A003208B6B}" presName="node" presStyleLbl="node1" presStyleIdx="1" presStyleCnt="5" custScaleX="161233" custScaleY="118964" custLinFactNeighborX="1093" custLinFactNeighborY="8642">
        <dgm:presLayoutVars>
          <dgm:bulletEnabled val="1"/>
        </dgm:presLayoutVars>
      </dgm:prSet>
      <dgm:spPr/>
    </dgm:pt>
    <dgm:pt modelId="{71C8C11F-722D-4F08-A145-FF9725FF9549}" type="pres">
      <dgm:prSet presAssocID="{37B8708D-4881-4C24-BB68-114B564114D0}" presName="sibTrans" presStyleCnt="0"/>
      <dgm:spPr/>
    </dgm:pt>
    <dgm:pt modelId="{F036239C-74A3-4CF4-923F-19D1A113ADEF}" type="pres">
      <dgm:prSet presAssocID="{377F3202-439E-49BB-893F-DF73793DD149}" presName="node" presStyleLbl="node1" presStyleIdx="2" presStyleCnt="5" custScaleX="161679" custScaleY="114867" custLinFactNeighborX="-1093" custLinFactNeighborY="8870">
        <dgm:presLayoutVars>
          <dgm:bulletEnabled val="1"/>
        </dgm:presLayoutVars>
      </dgm:prSet>
      <dgm:spPr/>
    </dgm:pt>
    <dgm:pt modelId="{7EE08E6B-3C6B-4140-8203-493F89869D13}" type="pres">
      <dgm:prSet presAssocID="{EBEE4238-9AA4-457E-8D53-950969D5FE9E}" presName="sibTrans" presStyleCnt="0"/>
      <dgm:spPr/>
    </dgm:pt>
    <dgm:pt modelId="{DF97A11A-498C-4998-BDED-8C0EC73D28BD}" type="pres">
      <dgm:prSet presAssocID="{E327C2D6-D108-4908-8A44-2224C1D72673}" presName="node" presStyleLbl="node1" presStyleIdx="3" presStyleCnt="5" custScaleX="161233" custScaleY="114867" custLinFactNeighborX="1093" custLinFactNeighborY="8870">
        <dgm:presLayoutVars>
          <dgm:bulletEnabled val="1"/>
        </dgm:presLayoutVars>
      </dgm:prSet>
      <dgm:spPr/>
    </dgm:pt>
    <dgm:pt modelId="{5315EE68-B999-4042-8E75-879B1EB5BCBC}" type="pres">
      <dgm:prSet presAssocID="{AC0F0B88-D7C9-4CFC-9405-78EA46C63F6D}" presName="sibTrans" presStyleCnt="0"/>
      <dgm:spPr/>
    </dgm:pt>
    <dgm:pt modelId="{6C470EFD-8988-433C-95E4-F470C75A1C54}" type="pres">
      <dgm:prSet presAssocID="{F3CB720C-F602-4463-BDC3-AFD8708CBD5B}" presName="node" presStyleLbl="node1" presStyleIdx="4" presStyleCnt="5" custScaleX="228595" custLinFactNeighborX="-3107" custLinFactNeighborY="161">
        <dgm:presLayoutVars>
          <dgm:bulletEnabled val="1"/>
        </dgm:presLayoutVars>
      </dgm:prSet>
      <dgm:spPr/>
    </dgm:pt>
  </dgm:ptLst>
  <dgm:cxnLst>
    <dgm:cxn modelId="{561C7D18-0775-453B-8217-89C4D855E78D}" type="presOf" srcId="{1C809072-1034-4A00-A497-083DEB02325D}" destId="{60644777-3F7C-4062-9D90-883984EC3CA7}" srcOrd="0" destOrd="0" presId="urn:microsoft.com/office/officeart/2005/8/layout/default"/>
    <dgm:cxn modelId="{045A8D3C-2F53-420D-9CAB-6A94D2A53F69}" type="presOf" srcId="{E327C2D6-D108-4908-8A44-2224C1D72673}" destId="{DF97A11A-498C-4998-BDED-8C0EC73D28BD}" srcOrd="0" destOrd="0" presId="urn:microsoft.com/office/officeart/2005/8/layout/default"/>
    <dgm:cxn modelId="{66CBA88E-6755-45EA-9787-5379494E80B5}" type="presOf" srcId="{7B5739FF-6A0C-49AE-BF99-4CB7D950E918}" destId="{04AB7689-8E89-4842-8AB6-F91FCC0A12A4}" srcOrd="0" destOrd="0" presId="urn:microsoft.com/office/officeart/2005/8/layout/default"/>
    <dgm:cxn modelId="{C037CAA9-D0BC-4DC5-8E11-CC8CF322BC47}" srcId="{1C809072-1034-4A00-A497-083DEB02325D}" destId="{377F3202-439E-49BB-893F-DF73793DD149}" srcOrd="2" destOrd="0" parTransId="{5B2848C8-5909-44F3-8E50-DE67CE54F3C1}" sibTransId="{EBEE4238-9AA4-457E-8D53-950969D5FE9E}"/>
    <dgm:cxn modelId="{2DB836AA-F873-4332-82C3-E1F7827BD508}" srcId="{1C809072-1034-4A00-A497-083DEB02325D}" destId="{E327C2D6-D108-4908-8A44-2224C1D72673}" srcOrd="3" destOrd="0" parTransId="{E4648AAF-7508-4FBA-9497-6F1B4928FFCE}" sibTransId="{AC0F0B88-D7C9-4CFC-9405-78EA46C63F6D}"/>
    <dgm:cxn modelId="{DBE08EBA-40D7-4822-A34A-AC1B24EB95F7}" type="presOf" srcId="{377F3202-439E-49BB-893F-DF73793DD149}" destId="{F036239C-74A3-4CF4-923F-19D1A113ADEF}" srcOrd="0" destOrd="0" presId="urn:microsoft.com/office/officeart/2005/8/layout/default"/>
    <dgm:cxn modelId="{4CC653C1-E8E0-47BD-904A-E4B7C4B64DB2}" srcId="{1C809072-1034-4A00-A497-083DEB02325D}" destId="{238F5A90-F583-4D37-9CC7-37A003208B6B}" srcOrd="1" destOrd="0" parTransId="{006BA31B-0BE5-4698-B67F-09D1BC94E20B}" sibTransId="{37B8708D-4881-4C24-BB68-114B564114D0}"/>
    <dgm:cxn modelId="{58BA04D4-6B80-4E93-85FB-A0146E064874}" type="presOf" srcId="{238F5A90-F583-4D37-9CC7-37A003208B6B}" destId="{84F7BACB-6B14-4E4A-A8E8-8B681FE9C33C}" srcOrd="0" destOrd="0" presId="urn:microsoft.com/office/officeart/2005/8/layout/default"/>
    <dgm:cxn modelId="{FD4911D4-EDB7-4EE9-BCAE-7F4CBB86EED1}" type="presOf" srcId="{F3CB720C-F602-4463-BDC3-AFD8708CBD5B}" destId="{6C470EFD-8988-433C-95E4-F470C75A1C54}" srcOrd="0" destOrd="0" presId="urn:microsoft.com/office/officeart/2005/8/layout/default"/>
    <dgm:cxn modelId="{34EB93E2-0F9E-493D-95C5-E74D6CD93B33}" srcId="{1C809072-1034-4A00-A497-083DEB02325D}" destId="{F3CB720C-F602-4463-BDC3-AFD8708CBD5B}" srcOrd="4" destOrd="0" parTransId="{E8F643BB-30E4-46C5-BBA6-94668BFF55B5}" sibTransId="{92EA381F-5836-42CD-A63E-79315F2A91E5}"/>
    <dgm:cxn modelId="{D4E213E3-7F55-4E44-BF63-02A7C15CD39D}" srcId="{1C809072-1034-4A00-A497-083DEB02325D}" destId="{7B5739FF-6A0C-49AE-BF99-4CB7D950E918}" srcOrd="0" destOrd="0" parTransId="{CE28A8FC-9791-45A6-8FA9-C7B1F9F3A69B}" sibTransId="{F8C99818-9A19-4D93-9976-208F4DA5BA5D}"/>
    <dgm:cxn modelId="{38A62491-2DA1-478C-B238-FB3BBCF0DD7D}" type="presParOf" srcId="{60644777-3F7C-4062-9D90-883984EC3CA7}" destId="{04AB7689-8E89-4842-8AB6-F91FCC0A12A4}" srcOrd="0" destOrd="0" presId="urn:microsoft.com/office/officeart/2005/8/layout/default"/>
    <dgm:cxn modelId="{A7A4B41A-4199-417F-A154-9D10660D4D77}" type="presParOf" srcId="{60644777-3F7C-4062-9D90-883984EC3CA7}" destId="{A14BB5A9-DADF-48BC-A7BE-66953D59CA1F}" srcOrd="1" destOrd="0" presId="urn:microsoft.com/office/officeart/2005/8/layout/default"/>
    <dgm:cxn modelId="{603F8B21-2809-4E76-B6F5-A78BA2CFC9A8}" type="presParOf" srcId="{60644777-3F7C-4062-9D90-883984EC3CA7}" destId="{84F7BACB-6B14-4E4A-A8E8-8B681FE9C33C}" srcOrd="2" destOrd="0" presId="urn:microsoft.com/office/officeart/2005/8/layout/default"/>
    <dgm:cxn modelId="{5A6FA510-7DEC-4113-BDE2-9666FDBD97C4}" type="presParOf" srcId="{60644777-3F7C-4062-9D90-883984EC3CA7}" destId="{71C8C11F-722D-4F08-A145-FF9725FF9549}" srcOrd="3" destOrd="0" presId="urn:microsoft.com/office/officeart/2005/8/layout/default"/>
    <dgm:cxn modelId="{B9764B15-663E-40D1-BD68-855062700D87}" type="presParOf" srcId="{60644777-3F7C-4062-9D90-883984EC3CA7}" destId="{F036239C-74A3-4CF4-923F-19D1A113ADEF}" srcOrd="4" destOrd="0" presId="urn:microsoft.com/office/officeart/2005/8/layout/default"/>
    <dgm:cxn modelId="{AFE429BF-5DE7-43C6-BED0-A69A4444F7AA}" type="presParOf" srcId="{60644777-3F7C-4062-9D90-883984EC3CA7}" destId="{7EE08E6B-3C6B-4140-8203-493F89869D13}" srcOrd="5" destOrd="0" presId="urn:microsoft.com/office/officeart/2005/8/layout/default"/>
    <dgm:cxn modelId="{EA313D81-E774-4D04-B70A-B27E90E5D056}" type="presParOf" srcId="{60644777-3F7C-4062-9D90-883984EC3CA7}" destId="{DF97A11A-498C-4998-BDED-8C0EC73D28BD}" srcOrd="6" destOrd="0" presId="urn:microsoft.com/office/officeart/2005/8/layout/default"/>
    <dgm:cxn modelId="{E10A372B-D6A9-4D0C-B55C-8362091416A9}" type="presParOf" srcId="{60644777-3F7C-4062-9D90-883984EC3CA7}" destId="{5315EE68-B999-4042-8E75-879B1EB5BCBC}" srcOrd="7" destOrd="0" presId="urn:microsoft.com/office/officeart/2005/8/layout/default"/>
    <dgm:cxn modelId="{FA619D5A-3D17-4308-AA0D-E5B7243E0679}" type="presParOf" srcId="{60644777-3F7C-4062-9D90-883984EC3CA7}" destId="{6C470EFD-8988-433C-95E4-F470C75A1C5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1A2B5-F8D4-4C03-A4BB-B453989CE6F2}">
      <dsp:nvSpPr>
        <dsp:cNvPr id="0" name=""/>
        <dsp:cNvSpPr/>
      </dsp:nvSpPr>
      <dsp:spPr>
        <a:xfrm>
          <a:off x="989155" y="0"/>
          <a:ext cx="5306684" cy="530668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2A5E68-3955-4674-9589-9892B4F5BA91}">
      <dsp:nvSpPr>
        <dsp:cNvPr id="0" name=""/>
        <dsp:cNvSpPr/>
      </dsp:nvSpPr>
      <dsp:spPr>
        <a:xfrm>
          <a:off x="2608142" y="533518"/>
          <a:ext cx="5518054" cy="12561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Pre-Primary Education</a:t>
          </a:r>
        </a:p>
      </dsp:txBody>
      <dsp:txXfrm>
        <a:off x="2669464" y="594840"/>
        <a:ext cx="5395410" cy="1133547"/>
      </dsp:txXfrm>
    </dsp:sp>
    <dsp:sp modelId="{937BEFB5-F9E9-4B17-A3B1-1E76B2FF05CC}">
      <dsp:nvSpPr>
        <dsp:cNvPr id="0" name=""/>
        <dsp:cNvSpPr/>
      </dsp:nvSpPr>
      <dsp:spPr>
        <a:xfrm>
          <a:off x="2579496" y="1946734"/>
          <a:ext cx="5575348" cy="12561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Primary Education</a:t>
          </a:r>
        </a:p>
      </dsp:txBody>
      <dsp:txXfrm>
        <a:off x="2640818" y="2008056"/>
        <a:ext cx="5452704" cy="1133547"/>
      </dsp:txXfrm>
    </dsp:sp>
    <dsp:sp modelId="{979C3504-5993-49DB-B130-916B7967FF38}">
      <dsp:nvSpPr>
        <dsp:cNvPr id="0" name=""/>
        <dsp:cNvSpPr/>
      </dsp:nvSpPr>
      <dsp:spPr>
        <a:xfrm>
          <a:off x="2589050" y="3359949"/>
          <a:ext cx="5556238" cy="125619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Secondary Education</a:t>
          </a:r>
        </a:p>
      </dsp:txBody>
      <dsp:txXfrm>
        <a:off x="2650372" y="3421271"/>
        <a:ext cx="5433594" cy="11335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B7689-8E89-4842-8AB6-F91FCC0A12A4}">
      <dsp:nvSpPr>
        <dsp:cNvPr id="0" name=""/>
        <dsp:cNvSpPr/>
      </dsp:nvSpPr>
      <dsp:spPr>
        <a:xfrm>
          <a:off x="0" y="165812"/>
          <a:ext cx="4439509" cy="1959964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Pre-Primary Edu. (Before class 1)</a:t>
          </a:r>
        </a:p>
      </dsp:txBody>
      <dsp:txXfrm>
        <a:off x="0" y="165812"/>
        <a:ext cx="4439509" cy="1959964"/>
      </dsp:txXfrm>
    </dsp:sp>
    <dsp:sp modelId="{84F7BACB-6B14-4E4A-A8E8-8B681FE9C33C}">
      <dsp:nvSpPr>
        <dsp:cNvPr id="0" name=""/>
        <dsp:cNvSpPr/>
      </dsp:nvSpPr>
      <dsp:spPr>
        <a:xfrm>
          <a:off x="4716737" y="165812"/>
          <a:ext cx="4427262" cy="1959964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b="1" u="sng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 dirty="0"/>
            <a:t>Primary Edu. (Class1-7or8)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u="none" kern="1200" dirty="0"/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Juni.Primary</a:t>
          </a:r>
          <a:r>
            <a:rPr lang="en-US" sz="2600" kern="1200" dirty="0"/>
            <a:t>= Class1-4 or2-5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Seni.Primary</a:t>
          </a:r>
          <a:r>
            <a:rPr lang="en-US" sz="2600" kern="1200" dirty="0"/>
            <a:t>= Class 5-8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4716737" y="165812"/>
        <a:ext cx="4427262" cy="1959964"/>
      </dsp:txXfrm>
    </dsp:sp>
    <dsp:sp modelId="{F036239C-74A3-4CF4-923F-19D1A113ADEF}">
      <dsp:nvSpPr>
        <dsp:cNvPr id="0" name=""/>
        <dsp:cNvSpPr/>
      </dsp:nvSpPr>
      <dsp:spPr>
        <a:xfrm>
          <a:off x="0" y="2404121"/>
          <a:ext cx="4439509" cy="1892465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u="sng" kern="1200" dirty="0"/>
            <a:t>Secondary Edu.(Class 8-12or9-12)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0" u="none" kern="1200" dirty="0"/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Juni.Secondary</a:t>
          </a:r>
          <a:r>
            <a:rPr lang="en-US" sz="2200" kern="1200" dirty="0"/>
            <a:t>= Class 8-10or9-10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Seni.Secondary</a:t>
          </a:r>
          <a:r>
            <a:rPr lang="en-US" sz="2200" kern="1200" dirty="0"/>
            <a:t>= Class11-12</a:t>
          </a:r>
        </a:p>
      </dsp:txBody>
      <dsp:txXfrm>
        <a:off x="0" y="2404121"/>
        <a:ext cx="4439509" cy="1892465"/>
      </dsp:txXfrm>
    </dsp:sp>
    <dsp:sp modelId="{DF97A11A-498C-4998-BDED-8C0EC73D28BD}">
      <dsp:nvSpPr>
        <dsp:cNvPr id="0" name=""/>
        <dsp:cNvSpPr/>
      </dsp:nvSpPr>
      <dsp:spPr>
        <a:xfrm>
          <a:off x="4716737" y="2404121"/>
          <a:ext cx="4427262" cy="1892465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u="sng" kern="1200" dirty="0"/>
            <a:t>Higher Edu.(Follow. Degree)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=</a:t>
          </a:r>
          <a:r>
            <a:rPr lang="en-US" sz="2800" kern="1200" dirty="0" err="1"/>
            <a:t>Proffessional</a:t>
          </a:r>
          <a:r>
            <a:rPr lang="en-US" sz="2800" kern="1200" dirty="0"/>
            <a:t>	</a:t>
          </a:r>
          <a:r>
            <a:rPr lang="en-US" sz="3600" b="1" kern="1200" dirty="0"/>
            <a:t>=</a:t>
          </a:r>
          <a:r>
            <a:rPr lang="en-US" sz="2800" kern="1200" dirty="0"/>
            <a:t>UG</a:t>
          </a:r>
        </a:p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/>
            <a:t>=</a:t>
          </a:r>
          <a:r>
            <a:rPr lang="en-US" sz="2800" kern="1200" dirty="0"/>
            <a:t>General	</a:t>
          </a:r>
          <a:r>
            <a:rPr lang="en-US" sz="3600" b="1" kern="1200" dirty="0"/>
            <a:t>=</a:t>
          </a:r>
          <a:r>
            <a:rPr lang="en-US" sz="2800" kern="1200" dirty="0"/>
            <a:t>PG</a:t>
          </a:r>
        </a:p>
      </dsp:txBody>
      <dsp:txXfrm>
        <a:off x="4716737" y="2404121"/>
        <a:ext cx="4427262" cy="1892465"/>
      </dsp:txXfrm>
    </dsp:sp>
    <dsp:sp modelId="{6C470EFD-8988-433C-95E4-F470C75A1C54}">
      <dsp:nvSpPr>
        <dsp:cNvPr id="0" name=""/>
        <dsp:cNvSpPr/>
      </dsp:nvSpPr>
      <dsp:spPr>
        <a:xfrm>
          <a:off x="1348214" y="4427691"/>
          <a:ext cx="6276941" cy="1647527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u="sng" kern="1200" dirty="0"/>
            <a:t>General Edu.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=Pre &amp; Pre-Primary School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=Higher Secondary &amp;High school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=Under &amp; Post Graduate </a:t>
          </a:r>
        </a:p>
      </dsp:txBody>
      <dsp:txXfrm>
        <a:off x="1348214" y="4427691"/>
        <a:ext cx="6276941" cy="1647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C0CFB-0C9F-47E6-88C8-0FD5A7CEC575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1EE3F-7EB8-447F-BD42-FEB1FE29B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1EE3F-7EB8-447F-BD42-FEB1FE29B04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6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0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211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519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1706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9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060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4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1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3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8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4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0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97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00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6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 /><Relationship Id="rId2" Type="http://schemas.openxmlformats.org/officeDocument/2006/relationships/video" Target="../media/media1.mp4" /><Relationship Id="rId1" Type="http://schemas.microsoft.com/office/2007/relationships/media" Target="../media/media1.mp4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4357" y="3945599"/>
            <a:ext cx="6260400" cy="1935189"/>
          </a:xfrm>
        </p:spPr>
        <p:txBody>
          <a:bodyPr anchor="t">
            <a:normAutofit/>
          </a:bodyPr>
          <a:lstStyle/>
          <a:p>
            <a:pPr algn="l"/>
            <a:r>
              <a:rPr lang="en-GB" sz="3200" b="1" dirty="0">
                <a:solidFill>
                  <a:srgbClr val="0070C0"/>
                </a:solidFill>
                <a:latin typeface="Franklin Gothic Medium Cond" panose="020B0603020102020204" pitchFamily="34" charset="0"/>
              </a:rPr>
              <a:t>Anupama Yadav, Assistant Professor, Department of Education, CSJMU Kanpur</a:t>
            </a:r>
            <a:endParaRPr lang="en-US" sz="3200" b="1" dirty="0">
              <a:solidFill>
                <a:srgbClr val="0070C0"/>
              </a:solidFill>
              <a:latin typeface="Franklin Gothic Medium Cond" panose="020B0603020102020204" pitchFamily="34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C05E32A-73C6-B94F-88D5-B6508D54D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0971" y="1373782"/>
            <a:ext cx="6096911" cy="1538620"/>
          </a:xfrm>
        </p:spPr>
        <p:txBody>
          <a:bodyPr>
            <a:noAutofit/>
          </a:bodyPr>
          <a:lstStyle/>
          <a:p>
            <a:pPr algn="l"/>
            <a:r>
              <a:rPr lang="en-GB" sz="4400" b="1">
                <a:solidFill>
                  <a:schemeClr val="accent4"/>
                </a:solidFill>
                <a:latin typeface="Algerian" pitchFamily="82" charset="0"/>
              </a:rPr>
              <a:t>Kothari Commission (1964-66)</a:t>
            </a:r>
            <a:endParaRPr lang="en-US" sz="4400" b="1">
              <a:solidFill>
                <a:schemeClr val="accent4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Contd. =&gt; School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0968" y="841248"/>
            <a:ext cx="4648200" cy="5791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700" b="1" dirty="0">
                <a:solidFill>
                  <a:srgbClr val="0070C0"/>
                </a:solidFill>
                <a:latin typeface="Franklin Gothic Medium Cond" panose="020B0603020102020204" pitchFamily="34" charset="0"/>
              </a:rPr>
              <a:t>=&gt;TEACHING METHOD</a:t>
            </a:r>
          </a:p>
          <a:p>
            <a:pPr algn="ctr">
              <a:buNone/>
            </a:pPr>
            <a:endParaRPr lang="en-US" sz="1200" dirty="0">
              <a:latin typeface="Franklin Gothic Medium Cond" panose="020B0603020102020204" pitchFamily="34" charset="0"/>
            </a:endParaRPr>
          </a:p>
          <a:p>
            <a:r>
              <a:rPr lang="en-US" sz="27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Flexible</a:t>
            </a:r>
          </a:p>
          <a:p>
            <a:r>
              <a:rPr lang="en-US" sz="27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Progressive</a:t>
            </a:r>
          </a:p>
          <a:p>
            <a:r>
              <a:rPr lang="en-US" sz="27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Activity oriented</a:t>
            </a:r>
          </a:p>
          <a:p>
            <a:r>
              <a:rPr lang="en-US" sz="27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New Teaching Method</a:t>
            </a:r>
          </a:p>
          <a:p>
            <a:r>
              <a:rPr lang="en-US" sz="27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Teaching Material</a:t>
            </a:r>
          </a:p>
          <a:p>
            <a:r>
              <a:rPr lang="en-US" sz="27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Based on Psychological aspects.</a:t>
            </a:r>
          </a:p>
          <a:p>
            <a:r>
              <a:rPr lang="en-US" sz="27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Lesson should be broadcast on AKASHVANI in school time as well after it.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59498" y="526042"/>
            <a:ext cx="4202038" cy="597022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>
                <a:solidFill>
                  <a:schemeClr val="accent2"/>
                </a:solidFill>
              </a:rPr>
              <a:t>=&gt; TEXTBOOKS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[Based on NCERT]</a:t>
            </a:r>
          </a:p>
          <a:p>
            <a:pPr>
              <a:buNone/>
            </a:pPr>
            <a:endParaRPr lang="en-US" sz="11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600" b="1" dirty="0">
                <a:solidFill>
                  <a:srgbClr val="FF0000"/>
                </a:solidFill>
              </a:rPr>
              <a:t>=&gt; GUIDANCE &amp; COUNCELLING</a:t>
            </a:r>
          </a:p>
          <a:p>
            <a:r>
              <a:rPr lang="en-US" sz="2600" dirty="0">
                <a:solidFill>
                  <a:srgbClr val="7030A0"/>
                </a:solidFill>
              </a:rPr>
              <a:t>Provided at Primary level</a:t>
            </a:r>
          </a:p>
          <a:p>
            <a:r>
              <a:rPr lang="en-US" sz="2600" dirty="0">
                <a:solidFill>
                  <a:srgbClr val="7030A0"/>
                </a:solidFill>
              </a:rPr>
              <a:t>Should be available in every school</a:t>
            </a:r>
          </a:p>
          <a:p>
            <a:r>
              <a:rPr lang="en-US" sz="2600" dirty="0">
                <a:solidFill>
                  <a:srgbClr val="7030A0"/>
                </a:solidFill>
              </a:rPr>
              <a:t>In-service Programme</a:t>
            </a:r>
          </a:p>
          <a:p>
            <a:r>
              <a:rPr lang="en-US" sz="2600" dirty="0">
                <a:solidFill>
                  <a:srgbClr val="7030A0"/>
                </a:solidFill>
              </a:rPr>
              <a:t>For backward &amp; talented students</a:t>
            </a:r>
          </a:p>
          <a:p>
            <a:r>
              <a:rPr lang="en-US" sz="2600" dirty="0">
                <a:solidFill>
                  <a:srgbClr val="7030A0"/>
                </a:solidFill>
              </a:rPr>
              <a:t>‘State Guidance Bureau’ should provide training</a:t>
            </a:r>
          </a:p>
          <a:p>
            <a:endParaRPr lang="en-US" sz="2600" dirty="0"/>
          </a:p>
          <a:p>
            <a:pPr>
              <a:buNone/>
            </a:pPr>
            <a:r>
              <a:rPr lang="en-US" sz="2600" dirty="0">
                <a:solidFill>
                  <a:srgbClr val="FF0000"/>
                </a:solidFill>
              </a:rPr>
              <a:t>=&gt; EVALUATION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00B0F0"/>
                </a:solidFill>
              </a:rPr>
              <a:t>[importance to internal evaluation]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637506" y="3924300"/>
            <a:ext cx="5868194" cy="794"/>
          </a:xfrm>
          <a:prstGeom prst="line">
            <a:avLst/>
          </a:prstGeom>
          <a:ln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572000" y="5562600"/>
            <a:ext cx="4572000" cy="1588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1206" y="1909222"/>
            <a:ext cx="4572000" cy="1588"/>
          </a:xfrm>
          <a:prstGeom prst="line">
            <a:avLst/>
          </a:prstGeom>
          <a:ln w="9525" cap="flat" cmpd="sng" algn="ctr">
            <a:solidFill>
              <a:srgbClr val="00206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88033"/>
            <a:ext cx="8596668" cy="7985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B0F0"/>
                </a:solidFill>
                <a:latin typeface="Algerian" pitchFamily="82" charset="0"/>
              </a:rPr>
              <a:t>Contd. =&gt; School education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080008"/>
              </p:ext>
            </p:extLst>
          </p:nvPr>
        </p:nvGraphicFramePr>
        <p:xfrm>
          <a:off x="0" y="1447800"/>
          <a:ext cx="9144000" cy="5306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Rectangle 12"/>
          <p:cNvSpPr/>
          <p:nvPr/>
        </p:nvSpPr>
        <p:spPr>
          <a:xfrm>
            <a:off x="0" y="1524000"/>
            <a:ext cx="25908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EXPANSION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971" y="-17636"/>
            <a:ext cx="9144000" cy="840454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Algerian" pitchFamily="82" charset="0"/>
              </a:rPr>
              <a:t>university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4971" y="859677"/>
            <a:ext cx="4572000" cy="601675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700" b="1" u="sng" dirty="0">
                <a:solidFill>
                  <a:srgbClr val="0070C0"/>
                </a:solidFill>
                <a:latin typeface="Franklin Gothic Medium Cond" panose="020B0603020102020204" pitchFamily="34" charset="0"/>
              </a:rPr>
              <a:t>=&gt;ADMINISTRATION &amp; ORGANIZATION</a:t>
            </a:r>
          </a:p>
          <a:p>
            <a:pPr marL="0" indent="0" algn="ctr">
              <a:buNone/>
            </a:pPr>
            <a:endParaRPr lang="en-US" sz="2700" b="1" u="sng" dirty="0">
              <a:solidFill>
                <a:srgbClr val="FFFF00"/>
              </a:solidFill>
              <a:latin typeface="Franklin Gothic Medium Cond" panose="020B0603020102020204" pitchFamily="34" charset="0"/>
            </a:endParaRPr>
          </a:p>
          <a:p>
            <a:pPr marL="0" indent="0">
              <a:buNone/>
            </a:pP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Reorganizing  UGC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Centers of Advance Studies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Inter University Council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Reforming Administration system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15 to 20 members in Executive council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Student Representatives</a:t>
            </a:r>
          </a:p>
          <a:p>
            <a:pPr marL="0" indent="0">
              <a:buNone/>
            </a:pPr>
            <a:r>
              <a:rPr lang="en-US" sz="27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Independent follow up work</a:t>
            </a:r>
          </a:p>
          <a:p>
            <a:pPr marL="0" indent="0">
              <a:buNone/>
            </a:pPr>
            <a:endParaRPr lang="en-US" sz="2700" dirty="0">
              <a:latin typeface="Franklin Gothic Medium Cond" panose="020B06030201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38901" y="859678"/>
            <a:ext cx="4868207" cy="6016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=&gt; AIMS</a:t>
            </a:r>
          </a:p>
          <a:p>
            <a:pPr>
              <a:buNone/>
            </a:pPr>
            <a:endParaRPr lang="en-US" sz="3200" b="1" u="sng" dirty="0">
              <a:solidFill>
                <a:schemeClr val="accent5">
                  <a:lumMod val="75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Evaluation of previous &amp; new knowledge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Support social justice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Identify exceptional students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Trained students for the field of Agriculture , Medical , Science , Technical etc.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4572000" y="1017527"/>
            <a:ext cx="0" cy="5701051"/>
          </a:xfrm>
          <a:prstGeom prst="line">
            <a:avLst/>
          </a:prstGeom>
          <a:ln w="9525" cap="flat" cmpd="sng" algn="ctr">
            <a:solidFill>
              <a:srgbClr val="0070C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923" y="0"/>
            <a:ext cx="9144000" cy="841248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7030A0"/>
                </a:solidFill>
                <a:latin typeface="Algerian" pitchFamily="82" charset="0"/>
              </a:rPr>
              <a:t>Contd. University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648200" cy="5791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7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=&gt;CURRICULUM</a:t>
            </a:r>
          </a:p>
          <a:p>
            <a:pPr algn="ctr">
              <a:buNone/>
            </a:pPr>
            <a:endParaRPr lang="en-US" sz="1600" dirty="0">
              <a:solidFill>
                <a:srgbClr val="002060"/>
              </a:solidFill>
              <a:latin typeface="Franklin Gothic Medium Cond" panose="020B0603020102020204" pitchFamily="34" charset="0"/>
            </a:endParaRPr>
          </a:p>
          <a:p>
            <a:r>
              <a:rPr lang="en-US" sz="27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3 Years Graduation</a:t>
            </a:r>
          </a:p>
          <a:p>
            <a:r>
              <a:rPr lang="en-US" sz="27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Include new subjects at graduation level.</a:t>
            </a:r>
          </a:p>
          <a:p>
            <a:r>
              <a:rPr lang="en-US" sz="27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2 Years Post-Graduation</a:t>
            </a:r>
          </a:p>
          <a:p>
            <a:r>
              <a:rPr lang="en-US" sz="27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2 – 3 Years for P.H.D</a:t>
            </a:r>
          </a:p>
          <a:p>
            <a:r>
              <a:rPr lang="en-US" sz="27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Provide Research work</a:t>
            </a:r>
          </a:p>
          <a:p>
            <a:pPr>
              <a:buNone/>
            </a:pPr>
            <a:endParaRPr lang="en-US" sz="2700" dirty="0">
              <a:solidFill>
                <a:srgbClr val="002060"/>
              </a:solidFill>
              <a:latin typeface="Franklin Gothic Medium Cond" panose="020B0603020102020204" pitchFamily="34" charset="0"/>
            </a:endParaRPr>
          </a:p>
          <a:p>
            <a:pPr>
              <a:buNone/>
            </a:pPr>
            <a:r>
              <a:rPr lang="en-US" sz="2700" dirty="0">
                <a:solidFill>
                  <a:srgbClr val="0070C0"/>
                </a:solidFill>
                <a:latin typeface="Franklin Gothic Medium Cond" panose="020B0603020102020204" pitchFamily="34" charset="0"/>
              </a:rPr>
              <a:t>=&gt;STUDENT’s FEDERATION &amp; STUDENT’s WELFARE PROGRAMMES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359872"/>
            <a:ext cx="4648200" cy="496472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=&gt; TEACHING METHOD</a:t>
            </a:r>
          </a:p>
          <a:p>
            <a:pPr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Improved Teaching method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Special committee to reform teaching process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Time-Table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No teacher allowed to leave in mid session and be given maximum 7 days leave.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Self-study , seminar, Problem solving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637506" y="3924300"/>
            <a:ext cx="5868194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953000"/>
            <a:ext cx="4572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64" y="0"/>
            <a:ext cx="9144000" cy="88032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  <a:latin typeface="Algerian" pitchFamily="82" charset="0"/>
              </a:rPr>
              <a:t>Contd. University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7653" y="1314314"/>
            <a:ext cx="4570411" cy="57912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7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=&gt;MEDIUM of INSTRUCTION</a:t>
            </a:r>
          </a:p>
          <a:p>
            <a:pPr algn="ctr">
              <a:buNone/>
            </a:pPr>
            <a:endParaRPr lang="en-US" sz="1400" dirty="0">
              <a:solidFill>
                <a:schemeClr val="accent4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27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Regional language in graduation</a:t>
            </a:r>
          </a:p>
          <a:p>
            <a:r>
              <a:rPr lang="en-US" sz="27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English language in Post graduation</a:t>
            </a:r>
          </a:p>
          <a:p>
            <a:r>
              <a:rPr lang="en-US" sz="27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Teacher should be bilingual</a:t>
            </a:r>
          </a:p>
          <a:p>
            <a:r>
              <a:rPr lang="en-US" sz="27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Urdu &amp; Russian language in Higher education</a:t>
            </a:r>
          </a:p>
          <a:p>
            <a:pPr>
              <a:buNone/>
            </a:pPr>
            <a:endParaRPr lang="en-US" sz="2700" dirty="0">
              <a:solidFill>
                <a:schemeClr val="accent4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0410" y="1314314"/>
            <a:ext cx="4814510" cy="5592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=&gt; EDUCATIONAL FINANCE &amp; PLANNING</a:t>
            </a:r>
          </a:p>
          <a:p>
            <a:pPr>
              <a:buNone/>
            </a:pPr>
            <a:endParaRPr lang="en-US" sz="2800" dirty="0">
              <a:solidFill>
                <a:schemeClr val="accent4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1965-66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1975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1985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Educational expenditure 2/3</a:t>
            </a:r>
            <a:r>
              <a:rPr lang="en-US" sz="2800" baseline="300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rd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 for school &amp; 1/3</a:t>
            </a:r>
            <a:r>
              <a:rPr lang="en-US" sz="2800" baseline="300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rd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 for Higher education.</a:t>
            </a:r>
          </a:p>
          <a:p>
            <a:r>
              <a:rPr lang="en-US" sz="2800" dirty="0">
                <a:solidFill>
                  <a:schemeClr val="accent4">
                    <a:lumMod val="50000"/>
                  </a:schemeClr>
                </a:solidFill>
                <a:latin typeface="Franklin Gothic Medium Cond" panose="020B0603020102020204" pitchFamily="34" charset="0"/>
              </a:rPr>
              <a:t>Increment in the amount of educational budget.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4570410" y="1992685"/>
            <a:ext cx="1" cy="467189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Subtitle 4">
            <a:extLst>
              <a:ext uri="{FF2B5EF4-FFF2-40B4-BE49-F238E27FC236}">
                <a16:creationId xmlns:a16="http://schemas.microsoft.com/office/drawing/2014/main" id="{EDC56C33-5A54-5D4A-A9FA-3841E716EB25}"/>
              </a:ext>
            </a:extLst>
          </p:cNvPr>
          <p:cNvSpPr txBox="1">
            <a:spLocks/>
          </p:cNvSpPr>
          <p:nvPr/>
        </p:nvSpPr>
        <p:spPr>
          <a:xfrm>
            <a:off x="2029387" y="597160"/>
            <a:ext cx="6264484" cy="717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>
                <a:solidFill>
                  <a:srgbClr val="FF0000"/>
                </a:solidFill>
                <a:latin typeface="Algerian" pitchFamily="82" charset="0"/>
              </a:rPr>
              <a:t>Kothari commission (1964-66)</a:t>
            </a:r>
            <a:endParaRPr lang="en-US" sz="280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192314" cy="95595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Algerian" pitchFamily="82" charset="0"/>
              </a:rPr>
              <a:t>agriculture education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1485900"/>
            <a:ext cx="3276600" cy="167640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SCHOOL LEVEL</a:t>
            </a:r>
          </a:p>
        </p:txBody>
      </p:sp>
      <p:sp>
        <p:nvSpPr>
          <p:cNvPr id="7" name="Oval 6"/>
          <p:cNvSpPr/>
          <p:nvPr/>
        </p:nvSpPr>
        <p:spPr>
          <a:xfrm>
            <a:off x="457200" y="4368216"/>
            <a:ext cx="3735149" cy="16764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bg1"/>
                </a:solidFill>
              </a:rPr>
              <a:t>COLLEGE</a:t>
            </a: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LEVEL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0" y="4205021"/>
            <a:ext cx="4267200" cy="20027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UNIVERSITY LEVEL</a:t>
            </a:r>
          </a:p>
        </p:txBody>
      </p:sp>
      <p:sp>
        <p:nvSpPr>
          <p:cNvPr id="9" name="Oval 8"/>
          <p:cNvSpPr/>
          <p:nvPr/>
        </p:nvSpPr>
        <p:spPr>
          <a:xfrm>
            <a:off x="4139495" y="1253462"/>
            <a:ext cx="4547305" cy="1908838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POLYTECHNIC LEVEL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47" y="-85466"/>
            <a:ext cx="9266352" cy="68823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Vocational</a:t>
            </a:r>
            <a:r>
              <a:rPr lang="en-GB" dirty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&amp;</a:t>
            </a:r>
            <a:r>
              <a:rPr lang="en-GB" dirty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technical</a:t>
            </a:r>
            <a:r>
              <a:rPr lang="en-GB" dirty="0">
                <a:solidFill>
                  <a:srgbClr val="7030A0"/>
                </a:solidFill>
                <a:latin typeface="Algerian" pitchFamily="82" charset="0"/>
              </a:rPr>
              <a:t> Education</a:t>
            </a:r>
            <a:endParaRPr lang="en-US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-76200" y="1144524"/>
            <a:ext cx="441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25% at secondary level</a:t>
            </a:r>
          </a:p>
          <a:p>
            <a:pPr>
              <a:buNone/>
            </a:pPr>
            <a:endParaRPr lang="en-US" sz="3200" dirty="0">
              <a:solidFill>
                <a:schemeClr val="accent5">
                  <a:lumMod val="75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50 % at higher secondary level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Agriculture education at polytechnic collages.</a:t>
            </a:r>
          </a:p>
          <a:p>
            <a:pPr>
              <a:buNone/>
            </a:pPr>
            <a:endParaRPr lang="en-US" sz="1300" dirty="0">
              <a:solidFill>
                <a:schemeClr val="accent5">
                  <a:lumMod val="75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Change junior technical school to technical high school.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Vocational curriculum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More practical work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267200" y="602763"/>
            <a:ext cx="4876800" cy="625523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(Higher Engineering Education)</a:t>
            </a:r>
          </a:p>
          <a:p>
            <a:pPr>
              <a:buNone/>
            </a:pPr>
            <a:endParaRPr lang="en-US" sz="1000" dirty="0">
              <a:solidFill>
                <a:schemeClr val="accent5">
                  <a:lumMod val="75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TET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Provide electronics &amp; instrumentation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Up-to-date functioning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Close those collages which are unable to function properly.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More practical &amp; experimental work</a:t>
            </a:r>
          </a:p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New teacher’s  appointed for summer institutes.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333500" y="3923506"/>
            <a:ext cx="5868194" cy="79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70C0"/>
                </a:solidFill>
                <a:latin typeface="Algerian" pitchFamily="82" charset="0"/>
              </a:rPr>
              <a:t>Science education &amp; Research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50738"/>
            <a:ext cx="9144000" cy="5459561"/>
          </a:xfrm>
        </p:spPr>
        <p:txBody>
          <a:bodyPr>
            <a:normAutofit lnSpcReduction="10000"/>
          </a:bodyPr>
          <a:lstStyle/>
          <a:p>
            <a:pPr algn="just"/>
            <a:endParaRPr lang="en-US" sz="2700" dirty="0">
              <a:solidFill>
                <a:schemeClr val="accent5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National Institute of Science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Education should develop from primary class and scientific terminology be developed.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Research in the field of science.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Visiting Professors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Course should be made as per International Level.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Mechanics, Skilled Operators, Laboratory Technicians.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New teachers for summer institutes.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Examination Evaluation</a:t>
            </a:r>
          </a:p>
          <a:p>
            <a:pPr algn="just"/>
            <a:r>
              <a:rPr lang="en-US" sz="27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Team Work</a:t>
            </a:r>
          </a:p>
          <a:p>
            <a:pPr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4"/>
                </a:solidFill>
                <a:latin typeface="Algerian" pitchFamily="82" charset="0"/>
              </a:rPr>
              <a:t>Teacher’s status &amp; Service condition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6248" y="725555"/>
            <a:ext cx="4648200" cy="5791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PRIMARY SCHOOL</a:t>
            </a:r>
          </a:p>
          <a:p>
            <a:pPr>
              <a:buNone/>
            </a:pPr>
            <a:r>
              <a:rPr lang="en-US" sz="23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Secondary edu.</a:t>
            </a:r>
          </a:p>
          <a:p>
            <a:pPr>
              <a:buNone/>
            </a:pPr>
            <a:r>
              <a:rPr lang="en-US" sz="23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(untrained teacher) 	=Rs100-150</a:t>
            </a:r>
          </a:p>
          <a:p>
            <a:pPr>
              <a:buNone/>
            </a:pPr>
            <a:r>
              <a:rPr lang="en-US" sz="23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After 5 years service	=Rs125-250</a:t>
            </a:r>
          </a:p>
          <a:p>
            <a:pPr>
              <a:buNone/>
            </a:pPr>
            <a:r>
              <a:rPr lang="en-US" sz="23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Secondary edu.</a:t>
            </a:r>
          </a:p>
          <a:p>
            <a:pPr>
              <a:buNone/>
            </a:pPr>
            <a:r>
              <a:rPr lang="en-US" sz="23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(trained teacher) 	=Rs150-280</a:t>
            </a:r>
          </a:p>
          <a:p>
            <a:pPr>
              <a:buNone/>
            </a:pPr>
            <a:r>
              <a:rPr lang="en-US" sz="23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Recruit Salary		=Rs250-300</a:t>
            </a:r>
          </a:p>
          <a:p>
            <a:pPr>
              <a:buNone/>
            </a:pPr>
            <a:r>
              <a:rPr lang="en-US" sz="30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SECONDARY SCHOOL</a:t>
            </a:r>
          </a:p>
          <a:p>
            <a:pPr>
              <a:buNone/>
            </a:pPr>
            <a:r>
              <a:rPr lang="en-US" sz="25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Untrained graduate	=Rs220</a:t>
            </a:r>
          </a:p>
          <a:p>
            <a:pPr>
              <a:buNone/>
            </a:pPr>
            <a:r>
              <a:rPr lang="en-US" sz="25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Trained graduate	=Rs220-600</a:t>
            </a:r>
          </a:p>
          <a:p>
            <a:pPr>
              <a:buNone/>
            </a:pPr>
            <a:r>
              <a:rPr lang="en-US" sz="25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Recruit Salary		=Rs400-500</a:t>
            </a:r>
          </a:p>
          <a:p>
            <a:pPr>
              <a:buNone/>
            </a:pPr>
            <a:r>
              <a:rPr lang="en-US" sz="25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Post graduate		=Rs300-600</a:t>
            </a:r>
          </a:p>
          <a:p>
            <a:pPr>
              <a:buNone/>
            </a:pPr>
            <a:endParaRPr lang="en-US" sz="2000" dirty="0">
              <a:solidFill>
                <a:srgbClr val="7030A0"/>
              </a:solidFill>
              <a:latin typeface="Franklin Gothic Medium Cond" panose="020B0603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2048" y="725555"/>
            <a:ext cx="48768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COLLEGE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Junior scale	=Rs400-25-600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Senior scale	=Rs400-30-650-40-800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Senior lecturer	=Rs700-40-1100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Principal(I)	=Rs700-40-1100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Principal(II)	=Rs800-50-1500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Principal	=Rs!000-50-1500</a:t>
            </a:r>
          </a:p>
          <a:p>
            <a:pPr>
              <a:buNone/>
            </a:pPr>
            <a:endParaRPr lang="en-US" sz="900" dirty="0">
              <a:solidFill>
                <a:srgbClr val="7030A0"/>
              </a:solidFill>
              <a:latin typeface="Franklin Gothic Medium Cond" panose="020B0603020102020204" pitchFamily="34" charset="0"/>
            </a:endParaRPr>
          </a:p>
          <a:p>
            <a:pPr>
              <a:buNone/>
            </a:pPr>
            <a:r>
              <a:rPr lang="en-US" sz="23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UNIVERSITY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Spokesperson	=Rs400-40-800-50-950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Reader		=Rs700-50-1250</a:t>
            </a:r>
          </a:p>
          <a:p>
            <a:pPr>
              <a:buNone/>
            </a:pPr>
            <a:r>
              <a:rPr lang="en-US" sz="21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Professor     =Rs1000-50-1300-60-1600</a:t>
            </a:r>
          </a:p>
          <a:p>
            <a:pPr>
              <a:buNone/>
            </a:pPr>
            <a:endParaRPr lang="en-US" sz="2300" dirty="0">
              <a:solidFill>
                <a:srgbClr val="7030A0"/>
              </a:solidFill>
              <a:latin typeface="Franklin Gothic Medium Cond" panose="020B0603020102020204" pitchFamily="34" charset="0"/>
            </a:endParaRPr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4573135" y="981603"/>
            <a:ext cx="0" cy="5791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2448" y="3875615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lgerian" pitchFamily="82" charset="0"/>
              </a:rPr>
              <a:t>Contd. Teacher’s structure &amp;service condition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989805"/>
            <a:ext cx="3429000" cy="5550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AIMS</a:t>
            </a:r>
          </a:p>
          <a:p>
            <a:pPr algn="ctr">
              <a:buNone/>
            </a:pPr>
            <a:endParaRPr lang="en-US" sz="2400" b="1" u="sng" dirty="0">
              <a:solidFill>
                <a:schemeClr val="accent5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Equal pay of all.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RE-analysis of salary in every 5 years</a:t>
            </a:r>
          </a:p>
          <a:p>
            <a:pPr>
              <a:buNone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Allowance added in basic amounts of pay scale.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Health allowance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Well trained teachers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429000" y="841248"/>
            <a:ext cx="5440713" cy="58681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SERVICE &amp; TECHING CONDITION</a:t>
            </a:r>
          </a:p>
          <a:p>
            <a:pPr>
              <a:buNone/>
            </a:pPr>
            <a:endParaRPr lang="en-US" sz="2400" b="1" u="sng" dirty="0">
              <a:solidFill>
                <a:srgbClr val="FFFF00"/>
              </a:solidFill>
              <a:latin typeface="Franklin Gothic Medium Cond" panose="020B0603020102020204" pitchFamily="34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Pension &amp; other allowances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No service conditions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L.T.C in 5 year duration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Curricular &amp; Co-curricular activities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Residential facility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Citizen Right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No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tusion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Motivate for Women, even in rural areas</a:t>
            </a:r>
          </a:p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Tribal areas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95300" y="3923506"/>
            <a:ext cx="5868194" cy="79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6BB08-0531-2C4B-975D-F6A797DB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3561C07-F495-A846-B613-CF29E0402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83" y="521795"/>
            <a:ext cx="8754633" cy="6261534"/>
          </a:xfrm>
        </p:spPr>
      </p:pic>
    </p:spTree>
    <p:extLst>
      <p:ext uri="{BB962C8B-B14F-4D97-AF65-F5344CB8AC3E}">
        <p14:creationId xmlns:p14="http://schemas.microsoft.com/office/powerpoint/2010/main" val="1023705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7030A0"/>
                </a:solidFill>
                <a:latin typeface="Algerian" pitchFamily="82" charset="0"/>
              </a:rPr>
              <a:t>teacher education</a:t>
            </a:r>
          </a:p>
        </p:txBody>
      </p:sp>
      <p:sp>
        <p:nvSpPr>
          <p:cNvPr id="6" name="Oval 5"/>
          <p:cNvSpPr/>
          <p:nvPr/>
        </p:nvSpPr>
        <p:spPr>
          <a:xfrm rot="20311849">
            <a:off x="39055" y="1325136"/>
            <a:ext cx="4343400" cy="2286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Isolation in Teacher’s Training Programme</a:t>
            </a:r>
          </a:p>
        </p:txBody>
      </p:sp>
      <p:sp>
        <p:nvSpPr>
          <p:cNvPr id="7" name="Oval 6"/>
          <p:cNvSpPr/>
          <p:nvPr/>
        </p:nvSpPr>
        <p:spPr>
          <a:xfrm rot="1684030">
            <a:off x="-156883" y="4159498"/>
            <a:ext cx="4343400" cy="2362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Unbalanced expansion of Training facilities</a:t>
            </a:r>
          </a:p>
        </p:txBody>
      </p:sp>
      <p:sp>
        <p:nvSpPr>
          <p:cNvPr id="8" name="Oval 7"/>
          <p:cNvSpPr/>
          <p:nvPr/>
        </p:nvSpPr>
        <p:spPr>
          <a:xfrm rot="20430860">
            <a:off x="4907324" y="3968998"/>
            <a:ext cx="4267200" cy="27432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Lack of </a:t>
            </a:r>
          </a:p>
          <a:p>
            <a:pPr algn="ctr"/>
            <a:r>
              <a:rPr lang="en-US" sz="3200" b="1" dirty="0"/>
              <a:t>In-service Training</a:t>
            </a:r>
          </a:p>
        </p:txBody>
      </p:sp>
      <p:sp>
        <p:nvSpPr>
          <p:cNvPr id="9" name="Oval 8"/>
          <p:cNvSpPr/>
          <p:nvPr/>
        </p:nvSpPr>
        <p:spPr>
          <a:xfrm rot="1043043">
            <a:off x="4479775" y="1407656"/>
            <a:ext cx="4648200" cy="2133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Decline in standard of Teacher’s education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lgerian" pitchFamily="82" charset="0"/>
              </a:rPr>
              <a:t>New structure of education &amp; standard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4"/>
                </a:solidFill>
                <a:latin typeface="Algerian" pitchFamily="82" charset="0"/>
              </a:rPr>
              <a:t>Contd. New structure of education &amp; standard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066800"/>
            <a:ext cx="54102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Duration of follow.</a:t>
            </a:r>
          </a:p>
          <a:p>
            <a:r>
              <a:rPr lang="en-US" sz="24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General edu.</a:t>
            </a:r>
            <a:r>
              <a:rPr lang="en-US" sz="2400" b="1" u="sng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be 10 year including Primary &amp; Secondary edu.</a:t>
            </a:r>
          </a:p>
          <a:p>
            <a:r>
              <a:rPr lang="en-US" sz="2400" b="1" u="sng" dirty="0">
                <a:solidFill>
                  <a:srgbClr val="0070C0"/>
                </a:solidFill>
                <a:latin typeface="Franklin Gothic Medium Cond" panose="020B0603020102020204" pitchFamily="34" charset="0"/>
              </a:rPr>
              <a:t>Primary edu.</a:t>
            </a:r>
            <a:r>
              <a:rPr lang="en-US" sz="2400" b="1" u="sng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7-8 years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	(Junior Primary 4-5 year)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 	(Senior Primary 3 Year)</a:t>
            </a:r>
          </a:p>
          <a:p>
            <a:r>
              <a:rPr lang="en-US" sz="24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Secondary edu.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	(2-3 Year general edu.)</a:t>
            </a:r>
          </a:p>
          <a:p>
            <a:pPr>
              <a:buNone/>
            </a:pPr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	(1-3 Year Vocational edu.)</a:t>
            </a:r>
          </a:p>
          <a:p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No school will start from 9</a:t>
            </a:r>
            <a:r>
              <a:rPr lang="en-US" sz="2400" baseline="300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th</a:t>
            </a:r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 class</a:t>
            </a:r>
          </a:p>
          <a:p>
            <a:r>
              <a:rPr lang="en-US" sz="24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No specialization in subject in class 10</a:t>
            </a:r>
            <a:r>
              <a:rPr lang="en-US" sz="2400" baseline="300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th</a:t>
            </a:r>
            <a:endParaRPr lang="en-US" sz="2400" dirty="0">
              <a:solidFill>
                <a:srgbClr val="002060"/>
              </a:solidFill>
              <a:latin typeface="Franklin Gothic Medium Cond" panose="020B06030201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08090" y="786994"/>
            <a:ext cx="4114800" cy="57912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3 Year 1</a:t>
            </a:r>
            <a:r>
              <a:rPr lang="en-US" sz="3200" baseline="300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st</a:t>
            </a:r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 degree course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2-3 Years 2</a:t>
            </a:r>
            <a:r>
              <a:rPr lang="en-US" sz="3200" baseline="300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nd</a:t>
            </a:r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 degree course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Establishment of ‘Graduation School’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Introduce 3 year degree courses in Uttar Pradesh</a:t>
            </a:r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H="1">
            <a:off x="5149949" y="918242"/>
            <a:ext cx="68177" cy="4596994"/>
          </a:xfrm>
          <a:prstGeom prst="line">
            <a:avLst/>
          </a:prstGeom>
          <a:ln>
            <a:solidFill>
              <a:srgbClr val="0070C0"/>
            </a:solidFill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761204B-2631-0F4B-BF5E-19324C490940}"/>
              </a:ext>
            </a:extLst>
          </p:cNvPr>
          <p:cNvCxnSpPr>
            <a:cxnSpLocks/>
          </p:cNvCxnSpPr>
          <p:nvPr/>
        </p:nvCxnSpPr>
        <p:spPr>
          <a:xfrm>
            <a:off x="5077978" y="5420776"/>
            <a:ext cx="832695" cy="1437224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lgerian" pitchFamily="82" charset="0"/>
              </a:rPr>
              <a:t>Equalization of educational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75773"/>
            <a:ext cx="4648200" cy="6282227"/>
          </a:xfrm>
        </p:spPr>
        <p:txBody>
          <a:bodyPr>
            <a:normAutofit fontScale="92500" lnSpcReduction="20000"/>
          </a:bodyPr>
          <a:lstStyle/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Free education from class</a:t>
            </a:r>
          </a:p>
          <a:p>
            <a:pPr>
              <a:buNone/>
            </a:pPr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	1-8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Free providence of text book &amp; writing material of primary level students from class 1-5.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Full free-ship to poor students in secondary &amp; higher level.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Book bank plan at secondary &amp; higher level.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Text book in libraries in he institutions.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Monetary support to students.</a:t>
            </a:r>
          </a:p>
          <a:p>
            <a:pPr algn="just"/>
            <a:endParaRPr lang="en-US" sz="3600" dirty="0">
              <a:solidFill>
                <a:schemeClr val="accent5">
                  <a:lumMod val="75000"/>
                </a:schemeClr>
              </a:solidFill>
              <a:latin typeface="Franklin Gothic Medium Cond" panose="020B06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485809"/>
            <a:ext cx="4648200" cy="6282227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Scholarship should be provided for secondary level (State Gov.) ,for higher level (Central Gov.)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Educational loan for science &amp; technology.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Conveyance facilities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Proper arrangement for handicapped children.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Same facilities to both backward &amp; general category.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Mobile school for gypsies &amp; tribal areas.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Equal opportunities to both boys &amp; girls.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675606" y="3962400"/>
            <a:ext cx="5791994" cy="7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Algerian" pitchFamily="82" charset="0"/>
              </a:rPr>
              <a:t>Women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35814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100" b="1" u="sng" dirty="0">
                <a:solidFill>
                  <a:srgbClr val="0070C0"/>
                </a:solidFill>
              </a:rPr>
              <a:t>ESTABLISHMENT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Primary schools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Secondary schools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Separate colleges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Correspondence courses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Adult education programme</a:t>
            </a:r>
          </a:p>
          <a:p>
            <a:pPr algn="just"/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0" y="990600"/>
            <a:ext cx="5486400" cy="586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u="sng" dirty="0">
                <a:solidFill>
                  <a:srgbClr val="0070C0"/>
                </a:solidFill>
              </a:rPr>
              <a:t>CURRICULUM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Equal level of education for both boys &amp; girls.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Home science for girls at secondary level.</a:t>
            </a:r>
          </a:p>
          <a:p>
            <a:pPr algn="ctr">
              <a:buNone/>
            </a:pPr>
            <a:r>
              <a:rPr lang="en-US" sz="2400" b="1" u="sng" dirty="0">
                <a:solidFill>
                  <a:srgbClr val="0070C0"/>
                </a:solidFill>
              </a:rPr>
              <a:t>ECONOMIC AID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For expansion of women edu.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Free education up to secondary level.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Scholarship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Free conveyance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Low cost hostels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62000" y="3961606"/>
            <a:ext cx="5791994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solidFill>
                  <a:srgbClr val="7030A0"/>
                </a:solidFill>
                <a:latin typeface="Algerian" pitchFamily="82" charset="0"/>
              </a:rPr>
              <a:t>Adult &amp; social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9463"/>
            <a:ext cx="5181600" cy="608853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31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NATURE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Educate illiterate adults.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Sustain the literacy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Further facility to semiliterate adults.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Continuing education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  <a:latin typeface="Franklin Gothic Medium Cond" panose="020B0603020102020204" pitchFamily="34" charset="0"/>
            </a:endParaRPr>
          </a:p>
          <a:p>
            <a:pPr algn="ctr">
              <a:buNone/>
            </a:pPr>
            <a:r>
              <a:rPr lang="en-US" sz="31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ADMINISTRATION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National Board of Adult Education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State Board of Adult Education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Adult Education Committee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N G O</a:t>
            </a:r>
          </a:p>
          <a:p>
            <a:r>
              <a:rPr lang="en-US" sz="31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Special budget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2244" y="662760"/>
            <a:ext cx="44196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5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ORGANISATION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Cooperation of teachers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Cooperation of Universities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Cooperation of Gram </a:t>
            </a:r>
            <a:r>
              <a:rPr lang="en-US" sz="2500" dirty="0" err="1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Sevika</a:t>
            </a:r>
            <a:endParaRPr lang="en-US" sz="2500" dirty="0">
              <a:solidFill>
                <a:schemeClr val="accent5">
                  <a:lumMod val="75000"/>
                </a:schemeClr>
              </a:solidFill>
              <a:latin typeface="Franklin Gothic Medium Cond" panose="020B0603020102020204" pitchFamily="34" charset="0"/>
            </a:endParaRP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Abridge courses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Mass communication</a:t>
            </a:r>
          </a:p>
          <a:p>
            <a:pPr algn="ctr">
              <a:buNone/>
            </a:pPr>
            <a:r>
              <a:rPr lang="en-US" sz="2500" b="1" u="sng" dirty="0">
                <a:solidFill>
                  <a:srgbClr val="FF0000"/>
                </a:solidFill>
                <a:latin typeface="Franklin Gothic Medium Cond" panose="020B0603020102020204" pitchFamily="34" charset="0"/>
              </a:rPr>
              <a:t>CONTINUTY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Follow-up programme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Libraries etc.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Short term course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Correspondence courses</a:t>
            </a:r>
          </a:p>
          <a:p>
            <a:r>
              <a:rPr lang="en-US" sz="2500" dirty="0">
                <a:solidFill>
                  <a:schemeClr val="accent5">
                    <a:lumMod val="75000"/>
                  </a:schemeClr>
                </a:solidFill>
                <a:latin typeface="Franklin Gothic Medium Cond" panose="020B0603020102020204" pitchFamily="34" charset="0"/>
              </a:rPr>
              <a:t>Refresher courses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332417"/>
          </a:xfrm>
        </p:spPr>
        <p:txBody>
          <a:bodyPr>
            <a:noAutofit/>
          </a:bodyPr>
          <a:lstStyle/>
          <a:p>
            <a:r>
              <a:rPr lang="en-US" sz="4100" dirty="0">
                <a:solidFill>
                  <a:schemeClr val="accent4"/>
                </a:solidFill>
                <a:latin typeface="Algerian" pitchFamily="82" charset="0"/>
              </a:rPr>
              <a:t>Student’s enrolment &amp; manpower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18" y="1268673"/>
            <a:ext cx="9144000" cy="620125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Provincial Gov. should raise more resources.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Formulate a National Policy of education.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Free &amp; Compulsory education for children of 6-14 years age.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Only desirous candidates for higher primary or lower secondary level.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Talented students for higher education.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Continuous education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Expansion of education.</a:t>
            </a:r>
          </a:p>
          <a:p>
            <a:pPr algn="just"/>
            <a:endParaRPr lang="en-US" sz="3200" dirty="0">
              <a:solidFill>
                <a:srgbClr val="002060"/>
              </a:solidFill>
              <a:latin typeface="Franklin Gothic Medium Cond" panose="020B06030201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0553" y="-142297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rgbClr val="7030A0"/>
                </a:solidFill>
                <a:latin typeface="Algerian" pitchFamily="82" charset="0"/>
              </a:rPr>
              <a:t>Merits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207" y="838200"/>
            <a:ext cx="8977642" cy="60198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Formulation of Principles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Guidance to education planners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Broad aim of education consistent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Comprehensive thought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Expansion of secondary &amp; higher education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Agriculture education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Vocational &amp; technical Education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Adult Education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Equalization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Scientific education</a:t>
            </a:r>
          </a:p>
          <a:p>
            <a:pPr algn="just"/>
            <a:r>
              <a:rPr lang="en-US" sz="2800" dirty="0">
                <a:solidFill>
                  <a:srgbClr val="C00000"/>
                </a:solidFill>
                <a:latin typeface="Franklin Gothic Medium Cond" panose="020B0603020102020204" pitchFamily="34" charset="0"/>
              </a:rPr>
              <a:t>Women education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233" y="-71517"/>
            <a:ext cx="8343774" cy="1138317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rgbClr val="FF0000"/>
                </a:solidFill>
                <a:latin typeface="Algerian" pitchFamily="82" charset="0"/>
              </a:rPr>
              <a:t>Demerits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91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Improper defined administration</a:t>
            </a:r>
          </a:p>
          <a:p>
            <a:r>
              <a:rPr lang="en-US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Jumble structure of education</a:t>
            </a:r>
          </a:p>
          <a:p>
            <a:r>
              <a:rPr lang="en-US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Unnecessary guidance for primary level</a:t>
            </a:r>
          </a:p>
          <a:p>
            <a:r>
              <a:rPr lang="en-US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Contradict idea about of secondary education &amp; expansion of education</a:t>
            </a:r>
          </a:p>
          <a:p>
            <a:r>
              <a:rPr lang="en-US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Defective Language policy</a:t>
            </a:r>
          </a:p>
          <a:p>
            <a:r>
              <a:rPr lang="en-US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Unnecessary establishment of senior universities &amp; autonomous coll</a:t>
            </a:r>
            <a:r>
              <a:rPr lang="en-GB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e</a:t>
            </a:r>
            <a:r>
              <a:rPr lang="en-US" sz="36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ge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rgbClr val="00B0F0"/>
                </a:solidFill>
                <a:latin typeface="Algerian" pitchFamily="82" charset="0"/>
              </a:rPr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33" y="1260841"/>
            <a:ext cx="9144000" cy="57912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Support for 10+2+3 Policy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N.C.E.R.T followed 10 year education &amp; 3 language policy.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Introduction to vocational education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3 year degree courses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Support to other types of education as well</a:t>
            </a:r>
          </a:p>
          <a:p>
            <a:r>
              <a:rPr lang="en-US" sz="3200" dirty="0">
                <a:solidFill>
                  <a:srgbClr val="002060"/>
                </a:solidFill>
                <a:latin typeface="Franklin Gothic Medium" panose="020B0603020102020204" pitchFamily="34" charset="0"/>
              </a:rPr>
              <a:t>Citizen right &amp; facilities in relation with education.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83E7-EBB9-6941-A40B-F7CE7CFC6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784" y="340246"/>
            <a:ext cx="8686800" cy="334488"/>
          </a:xfrm>
        </p:spPr>
        <p:txBody>
          <a:bodyPr>
            <a:normAutofit fontScale="90000"/>
          </a:bodyPr>
          <a:lstStyle/>
          <a:p>
            <a:r>
              <a:rPr lang="en-GB" b="1">
                <a:solidFill>
                  <a:srgbClr val="7030A0"/>
                </a:solidFill>
                <a:latin typeface="Algerian" pitchFamily="82" charset="0"/>
              </a:rPr>
              <a:t>Introduction</a:t>
            </a:r>
            <a:endParaRPr lang="en-US" b="1">
              <a:solidFill>
                <a:srgbClr val="7030A0"/>
              </a:solidFill>
              <a:latin typeface="Algerian" pitchFamily="82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EEE6178-855E-5B43-B3A9-A749BBC5CD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03" y="875592"/>
            <a:ext cx="8456671" cy="6117355"/>
          </a:xfrm>
        </p:spPr>
      </p:pic>
    </p:spTree>
    <p:extLst>
      <p:ext uri="{BB962C8B-B14F-4D97-AF65-F5344CB8AC3E}">
        <p14:creationId xmlns:p14="http://schemas.microsoft.com/office/powerpoint/2010/main" val="38570419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ID-20200801-WA0009.mp4">
            <a:hlinkClick r:id="" action="ppaction://media"/>
            <a:extLst>
              <a:ext uri="{FF2B5EF4-FFF2-40B4-BE49-F238E27FC236}">
                <a16:creationId xmlns:a16="http://schemas.microsoft.com/office/drawing/2014/main" id="{3E5A4DE8-E98B-064E-A41C-093654D66CF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9101" y="0"/>
            <a:ext cx="7696969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71" y="0"/>
            <a:ext cx="9144000" cy="940940"/>
          </a:xfrm>
        </p:spPr>
        <p:txBody>
          <a:bodyPr>
            <a:noAutofit/>
          </a:bodyPr>
          <a:lstStyle/>
          <a:p>
            <a:pPr algn="ctr"/>
            <a:r>
              <a:rPr lang="en-US" sz="6600" dirty="0">
                <a:solidFill>
                  <a:srgbClr val="0070C0"/>
                </a:solidFill>
                <a:latin typeface="Algerian" pitchFamily="82" charset="0"/>
              </a:rPr>
              <a:t>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71" y="1262446"/>
            <a:ext cx="9144000" cy="5181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Franklin Gothic Medium Cond" panose="020B0603020102020204" pitchFamily="34" charset="0"/>
              </a:rPr>
              <a:t>Increase in production with the help of education.</a:t>
            </a:r>
          </a:p>
          <a:p>
            <a:pPr algn="just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Franklin Gothic Medium Cond" panose="020B0603020102020204" pitchFamily="34" charset="0"/>
              </a:rPr>
              <a:t>Strengthen social &amp; national unity of education.</a:t>
            </a:r>
          </a:p>
          <a:p>
            <a:pPr algn="just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Franklin Gothic Medium Cond" panose="020B0603020102020204" pitchFamily="34" charset="0"/>
              </a:rPr>
              <a:t>Establishment of democratic values.</a:t>
            </a:r>
          </a:p>
          <a:p>
            <a:pPr algn="just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Franklin Gothic Medium Cond" panose="020B0603020102020204" pitchFamily="34" charset="0"/>
              </a:rPr>
              <a:t>Modernization of nation.</a:t>
            </a:r>
          </a:p>
          <a:p>
            <a:pPr algn="just"/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Franklin Gothic Medium Cond" panose="020B0603020102020204" pitchFamily="34" charset="0"/>
              </a:rPr>
              <a:t>Development of social, moral &amp; spiritual values.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0070C0"/>
                </a:solidFill>
                <a:latin typeface="Algerian" pitchFamily="82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848" y="1492243"/>
            <a:ext cx="9144000" cy="52578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Work Experience</a:t>
            </a:r>
          </a:p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Economic &amp; Social development</a:t>
            </a:r>
          </a:p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Democratic Society</a:t>
            </a:r>
          </a:p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Diversification of Courses</a:t>
            </a:r>
          </a:p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Scientific &amp; Technical education</a:t>
            </a:r>
          </a:p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National education system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Algerian" pitchFamily="82" charset="0"/>
              </a:rPr>
              <a:t>Commission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“The Educational &amp; National Development”</a:t>
            </a:r>
          </a:p>
          <a:p>
            <a:pPr>
              <a:buNone/>
            </a:pPr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Recommend following suggestion:-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Aims of National Education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Administration, Finance &amp; Planning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Agriculture ,Vocational &amp; Technical Education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New Educational Structure &amp; Standard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Teacher’s Education &amp; Service condition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Equalization of educational opportunities</a:t>
            </a:r>
          </a:p>
          <a:p>
            <a:r>
              <a:rPr lang="en-US" sz="2800" b="1" dirty="0">
                <a:solidFill>
                  <a:srgbClr val="002060"/>
                </a:solidFill>
                <a:latin typeface="Franklin Gothic Medium Cond" panose="020B0603020102020204" pitchFamily="34" charset="0"/>
              </a:rPr>
              <a:t>Women , Adult &amp; Social Education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704" y="0"/>
            <a:ext cx="7179174" cy="803684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7030A0"/>
                </a:solidFill>
                <a:latin typeface="Algerian" pitchFamily="82" charset="0"/>
              </a:rPr>
              <a:t>School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34947" y="923636"/>
            <a:ext cx="9144000" cy="59343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700" b="1" u="sng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{ADMINISTRATION}</a:t>
            </a:r>
          </a:p>
          <a:p>
            <a:pPr algn="just"/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Organize ‘National Board of School’ &amp; ‘Indian Education Service’.</a:t>
            </a:r>
          </a:p>
          <a:p>
            <a:pPr algn="just"/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Class 1 to 8 (Primary Education) divide into 2 parts 1 to 5 &amp; 6 to 8.</a:t>
            </a:r>
          </a:p>
          <a:p>
            <a:pPr algn="just"/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Organize ‘State Education Service’ &amp; ‘State Board of School Education’.</a:t>
            </a:r>
          </a:p>
          <a:p>
            <a:pPr algn="just"/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All Different types of school should be abolished &amp; instead formation of ‘Committee of Management System’.</a:t>
            </a:r>
          </a:p>
          <a:p>
            <a:pPr algn="just"/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Proper supervision of school.</a:t>
            </a:r>
          </a:p>
          <a:p>
            <a:pPr algn="just"/>
            <a:r>
              <a:rPr lang="en-US" sz="2700" b="1" dirty="0">
                <a:solidFill>
                  <a:schemeClr val="accent5">
                    <a:lumMod val="50000"/>
                  </a:schemeClr>
                </a:solidFill>
                <a:latin typeface="Franklin Gothic Medium Cond" panose="020B0603020102020204" pitchFamily="34" charset="0"/>
              </a:rPr>
              <a:t>Separation of supervision from administration in school management.</a:t>
            </a:r>
          </a:p>
          <a:p>
            <a:pPr>
              <a:buNone/>
            </a:pPr>
            <a:endParaRPr lang="en-US" sz="2400" b="1" dirty="0">
              <a:solidFill>
                <a:schemeClr val="accent5">
                  <a:lumMod val="50000"/>
                </a:schemeClr>
              </a:solidFill>
              <a:latin typeface="Franklin Gothic Medium Cond" panose="020B06030201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C0E1AB1-5EE8-EC4F-B311-CDE8A3109C0E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466616" y="647744"/>
            <a:ext cx="4580397" cy="61175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 3" charset="2"/>
              <a:buNone/>
            </a:pPr>
            <a:r>
              <a:rPr lang="en-US" sz="20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{CURRICULUM}</a:t>
            </a:r>
          </a:p>
          <a:p>
            <a:pPr algn="ctr">
              <a:buFont typeface="Wingdings 3" charset="2"/>
              <a:buNone/>
            </a:pPr>
            <a:endParaRPr lang="en-US" sz="2000" dirty="0">
              <a:solidFill>
                <a:srgbClr val="7030A0"/>
              </a:solidFill>
              <a:latin typeface="Franklin Gothic Medium Cond" panose="020B0603020102020204" pitchFamily="34" charset="0"/>
            </a:endParaRPr>
          </a:p>
          <a:p>
            <a:r>
              <a:rPr lang="en-GB" sz="2000" b="1" u="sng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Pre-Primary Level</a:t>
            </a:r>
            <a:r>
              <a:rPr lang="en-US" sz="20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Eating , clothing , cleanliness , conversation ,social etiquette ,</a:t>
            </a:r>
            <a:r>
              <a:rPr lang="en-US" sz="2000" dirty="0" err="1">
                <a:solidFill>
                  <a:srgbClr val="7030A0"/>
                </a:solidFill>
                <a:latin typeface="Franklin Gothic Medium Cond" panose="020B0603020102020204" pitchFamily="34" charset="0"/>
              </a:rPr>
              <a:t>sports,creative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work.</a:t>
            </a:r>
          </a:p>
          <a:p>
            <a:endParaRPr lang="en-US" sz="2000" dirty="0">
              <a:solidFill>
                <a:srgbClr val="7030A0"/>
              </a:solidFill>
              <a:latin typeface="Franklin Gothic Medium Cond" panose="020B0603020102020204" pitchFamily="34" charset="0"/>
            </a:endParaRPr>
          </a:p>
          <a:p>
            <a:r>
              <a:rPr lang="en-GB" sz="2000" b="1" u="sng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Primary Level</a:t>
            </a:r>
            <a:r>
              <a:rPr lang="en-US" sz="20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</a:t>
            </a:r>
            <a:r>
              <a:rPr lang="en-GB" sz="2000" b="1" u="sng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=</a:t>
            </a:r>
            <a:r>
              <a:rPr lang="en-US" sz="20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Mother tongue, Math’s, Physical environment, creative </a:t>
            </a:r>
            <a:r>
              <a:rPr lang="en-US" sz="2000" dirty="0" err="1">
                <a:solidFill>
                  <a:srgbClr val="7030A0"/>
                </a:solidFill>
                <a:latin typeface="Franklin Gothic Medium Cond" panose="020B0603020102020204" pitchFamily="34" charset="0"/>
              </a:rPr>
              <a:t>activity,experience,social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Franklin Gothic Medium Cond" panose="020B0603020102020204" pitchFamily="34" charset="0"/>
              </a:rPr>
              <a:t>service,health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Franklin Gothic Medium Cond" panose="020B0603020102020204" pitchFamily="34" charset="0"/>
              </a:rPr>
              <a:t>education,sports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.</a:t>
            </a:r>
          </a:p>
          <a:p>
            <a:pPr>
              <a:buFont typeface="Wingdings 3" charset="2"/>
              <a:buNone/>
            </a:pPr>
            <a:endParaRPr lang="en-US" sz="2000" dirty="0">
              <a:solidFill>
                <a:schemeClr val="accent4"/>
              </a:solidFill>
              <a:latin typeface="Franklin Gothic Medium Cond" panose="020B0603020102020204" pitchFamily="34" charset="0"/>
            </a:endParaRPr>
          </a:p>
          <a:p>
            <a:r>
              <a:rPr lang="en-US" sz="2000" b="1" u="sng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Senior Primary / Junior Secondary  Level</a:t>
            </a:r>
            <a:r>
              <a:rPr lang="en-US" sz="20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= 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Mother tongue, Hindi &amp; English , Math’s , </a:t>
            </a:r>
            <a:r>
              <a:rPr lang="en-US" sz="2000" dirty="0" err="1">
                <a:solidFill>
                  <a:srgbClr val="7030A0"/>
                </a:solidFill>
                <a:latin typeface="Franklin Gothic Medium Cond" panose="020B0603020102020204" pitchFamily="34" charset="0"/>
              </a:rPr>
              <a:t>Science,Creative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activity, art , experiences , social work , Health </a:t>
            </a:r>
            <a:r>
              <a:rPr lang="en-US" sz="2000" dirty="0" err="1">
                <a:solidFill>
                  <a:srgbClr val="7030A0"/>
                </a:solidFill>
                <a:latin typeface="Franklin Gothic Medium Cond" panose="020B0603020102020204" pitchFamily="34" charset="0"/>
              </a:rPr>
              <a:t>Education,Religious</a:t>
            </a:r>
            <a:r>
              <a:rPr lang="en-US" sz="2000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 Education.</a:t>
            </a:r>
          </a:p>
          <a:p>
            <a:pPr>
              <a:buFont typeface="Wingdings 3" charset="2"/>
              <a:buNone/>
            </a:pPr>
            <a:endParaRPr lang="en-US" sz="2000" dirty="0">
              <a:solidFill>
                <a:srgbClr val="7030A0"/>
              </a:solidFill>
              <a:latin typeface="Franklin Gothic Medium Cond" panose="020B0603020102020204" pitchFamily="34" charset="0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5FF7A228-8F34-5447-A625-EC321F66EFF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047013" y="1529398"/>
            <a:ext cx="4442169" cy="5011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Secondary Level = 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Mother tongue ,Hindi /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English,Any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European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Language,Math’s,Social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science,Social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study,art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,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experiences,social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work,Health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education,Moral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&amp; Spiritual values.</a:t>
            </a:r>
          </a:p>
          <a:p>
            <a:endParaRPr lang="en-US" sz="2000" dirty="0">
              <a:solidFill>
                <a:schemeClr val="accent4"/>
              </a:solidFill>
              <a:latin typeface="Franklin Gothic Medium Cond" panose="020B0603020102020204" pitchFamily="34" charset="0"/>
            </a:endParaRPr>
          </a:p>
          <a:p>
            <a:r>
              <a:rPr lang="en-US" sz="2000" b="1" u="sng" dirty="0">
                <a:solidFill>
                  <a:srgbClr val="7030A0"/>
                </a:solidFill>
                <a:latin typeface="Franklin Gothic Medium Cond" panose="020B0603020102020204" pitchFamily="34" charset="0"/>
              </a:rPr>
              <a:t>Higher Secondary Level = </a:t>
            </a:r>
          </a:p>
          <a:p>
            <a:pPr>
              <a:buFont typeface="Wingdings 3" charset="2"/>
              <a:buNone/>
            </a:pPr>
            <a:r>
              <a:rPr lang="en-US" sz="2000" b="1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	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3 Language Formula , History , Geography Economics ,Logic ,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Psychology,sociology,Biology,art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,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physics,chemestry,math’s,Home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</a:t>
            </a:r>
            <a:r>
              <a:rPr lang="en-US" sz="2000" dirty="0" err="1">
                <a:solidFill>
                  <a:schemeClr val="accent4"/>
                </a:solidFill>
                <a:latin typeface="Franklin Gothic Medium Cond" panose="020B0603020102020204" pitchFamily="34" charset="0"/>
              </a:rPr>
              <a:t>science,experiences,social</a:t>
            </a:r>
            <a:r>
              <a:rPr lang="en-US" sz="2000" dirty="0">
                <a:solidFill>
                  <a:schemeClr val="accent4"/>
                </a:solidFill>
                <a:latin typeface="Franklin Gothic Medium Cond" panose="020B0603020102020204" pitchFamily="34" charset="0"/>
              </a:rPr>
              <a:t> work , health education.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B2B57A6-3483-DC41-B383-58FE2A719D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66645" y="0"/>
            <a:ext cx="3196065" cy="5811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rgbClr val="0070C0"/>
                </a:solidFill>
                <a:latin typeface="Algerian" pitchFamily="82" charset="0"/>
              </a:rPr>
              <a:t>Continued...</a:t>
            </a:r>
            <a:endParaRPr lang="en-US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321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790" y="0"/>
            <a:ext cx="8384609" cy="176330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lgerian" pitchFamily="82" charset="0"/>
              </a:rPr>
              <a:t>Contd. =&gt; School education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8600" y="1763306"/>
            <a:ext cx="9401172" cy="4633175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b="1" u="sng" dirty="0"/>
          </a:p>
          <a:p>
            <a:r>
              <a:rPr lang="en-US" sz="2000" b="1" u="sng" dirty="0"/>
              <a:t>3 Language Formula = </a:t>
            </a:r>
            <a:r>
              <a:rPr lang="en-US" sz="2000" b="1" dirty="0"/>
              <a:t>Mother Tongue</a:t>
            </a:r>
          </a:p>
          <a:p>
            <a:pPr>
              <a:buNone/>
            </a:pPr>
            <a:r>
              <a:rPr lang="en-US" sz="2000" b="1" dirty="0"/>
              <a:t>		        =national language (Hindi/English)</a:t>
            </a:r>
          </a:p>
          <a:p>
            <a:pPr>
              <a:buNone/>
            </a:pPr>
            <a:r>
              <a:rPr lang="en-US" sz="2000" b="1" dirty="0"/>
              <a:t>		        =any modern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535</TotalTime>
  <Words>1305</Words>
  <Application>Microsoft Office PowerPoint</Application>
  <PresentationFormat>On-screen Show (4:3)</PresentationFormat>
  <Paragraphs>335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Facet</vt:lpstr>
      <vt:lpstr>Anupama Yadav, Assistant Professor, Department of Education, CSJMU Kanpur</vt:lpstr>
      <vt:lpstr>PowerPoint Presentation</vt:lpstr>
      <vt:lpstr>Introduction</vt:lpstr>
      <vt:lpstr>Aims</vt:lpstr>
      <vt:lpstr>Objectives</vt:lpstr>
      <vt:lpstr>Commission Report</vt:lpstr>
      <vt:lpstr>School education</vt:lpstr>
      <vt:lpstr>Continued...</vt:lpstr>
      <vt:lpstr>Contd. =&gt; School education</vt:lpstr>
      <vt:lpstr>Contd. =&gt; School education</vt:lpstr>
      <vt:lpstr>Contd. =&gt; School education</vt:lpstr>
      <vt:lpstr>university education</vt:lpstr>
      <vt:lpstr>Contd. University education</vt:lpstr>
      <vt:lpstr>Contd. University education</vt:lpstr>
      <vt:lpstr>agriculture education</vt:lpstr>
      <vt:lpstr>Vocational &amp; technical Education</vt:lpstr>
      <vt:lpstr>Science education &amp; Research</vt:lpstr>
      <vt:lpstr>Teacher’s status &amp; Service condition</vt:lpstr>
      <vt:lpstr>Contd. Teacher’s structure &amp;service condition</vt:lpstr>
      <vt:lpstr>teacher education</vt:lpstr>
      <vt:lpstr>New structure of education &amp; standard</vt:lpstr>
      <vt:lpstr>Contd. New structure of education &amp; standard</vt:lpstr>
      <vt:lpstr>Equalization of educational opportunities</vt:lpstr>
      <vt:lpstr>Women education</vt:lpstr>
      <vt:lpstr>Adult &amp; social education</vt:lpstr>
      <vt:lpstr>Student’s enrolment &amp; manpower</vt:lpstr>
      <vt:lpstr>Merits</vt:lpstr>
      <vt:lpstr>Demerits</vt:lpstr>
      <vt:lpstr>impact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pratham yadav</cp:lastModifiedBy>
  <cp:revision>76</cp:revision>
  <dcterms:created xsi:type="dcterms:W3CDTF">2017-12-08T09:58:25Z</dcterms:created>
  <dcterms:modified xsi:type="dcterms:W3CDTF">2021-11-22T12:12:35Z</dcterms:modified>
</cp:coreProperties>
</file>