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9" r:id="rId3"/>
    <p:sldId id="261" r:id="rId4"/>
    <p:sldId id="268" r:id="rId5"/>
    <p:sldId id="269" r:id="rId6"/>
    <p:sldId id="270" r:id="rId7"/>
    <p:sldId id="262" r:id="rId8"/>
    <p:sldId id="278" r:id="rId9"/>
    <p:sldId id="272" r:id="rId10"/>
    <p:sldId id="273" r:id="rId11"/>
    <p:sldId id="263" r:id="rId12"/>
    <p:sldId id="276" r:id="rId13"/>
    <p:sldId id="27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25"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323577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59CD5D-E71B-5446-96A9-BC310270D534}"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1906375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2509260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6304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2160361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2661236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983721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1915983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377313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110616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29133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59CD5D-E71B-5446-96A9-BC310270D534}"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276029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59CD5D-E71B-5446-96A9-BC310270D534}"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428288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52101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195038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F59CD5D-E71B-5446-96A9-BC310270D534}" type="datetimeFigureOut">
              <a:rPr lang="en-US" smtClean="0"/>
              <a:t>12/21/2021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138635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59CD5D-E71B-5446-96A9-BC310270D534}"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6B826-A6CD-A540-A701-B5E9B83EB35F}" type="slidenum">
              <a:rPr lang="en-US" smtClean="0"/>
              <a:t>‹#›</a:t>
            </a:fld>
            <a:endParaRPr lang="en-US"/>
          </a:p>
        </p:txBody>
      </p:sp>
    </p:spTree>
    <p:extLst>
      <p:ext uri="{BB962C8B-B14F-4D97-AF65-F5344CB8AC3E}">
        <p14:creationId xmlns:p14="http://schemas.microsoft.com/office/powerpoint/2010/main" val="62829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F59CD5D-E71B-5446-96A9-BC310270D534}" type="datetimeFigureOut">
              <a:rPr lang="en-US" smtClean="0"/>
              <a:t>12/21/2021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2B6B826-A6CD-A540-A701-B5E9B83EB35F}" type="slidenum">
              <a:rPr lang="en-US" smtClean="0"/>
              <a:t>‹#›</a:t>
            </a:fld>
            <a:endParaRPr lang="en-US"/>
          </a:p>
        </p:txBody>
      </p:sp>
    </p:spTree>
    <p:extLst>
      <p:ext uri="{BB962C8B-B14F-4D97-AF65-F5344CB8AC3E}">
        <p14:creationId xmlns:p14="http://schemas.microsoft.com/office/powerpoint/2010/main" val="1664198885"/>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8639-3052-484B-939A-518BF9C47268}"/>
              </a:ext>
            </a:extLst>
          </p:cNvPr>
          <p:cNvSpPr>
            <a:spLocks noGrp="1"/>
          </p:cNvSpPr>
          <p:nvPr>
            <p:ph type="ctrTitle"/>
          </p:nvPr>
        </p:nvSpPr>
        <p:spPr>
          <a:xfrm>
            <a:off x="1905000" y="762000"/>
            <a:ext cx="11049000" cy="1447799"/>
          </a:xfrm>
        </p:spPr>
        <p:txBody>
          <a:bodyPr>
            <a:normAutofit/>
          </a:bodyPr>
          <a:lstStyle/>
          <a:p>
            <a:r>
              <a:rPr lang="en-GB" sz="6600" b="1" dirty="0">
                <a:latin typeface="Times New Roman" pitchFamily="18" charset="0"/>
                <a:cs typeface="Times New Roman" pitchFamily="18" charset="0"/>
              </a:rPr>
              <a:t>Immunization</a:t>
            </a:r>
            <a:endParaRPr lang="en-US" sz="6600" b="1" dirty="0">
              <a:latin typeface="Times New Roman" pitchFamily="18" charset="0"/>
              <a:cs typeface="Times New Roman" pitchFamily="18" charset="0"/>
            </a:endParaRPr>
          </a:p>
        </p:txBody>
      </p:sp>
      <p:sp>
        <p:nvSpPr>
          <p:cNvPr id="3" name="Subtitle 2">
            <a:extLst>
              <a:ext uri="{FF2B5EF4-FFF2-40B4-BE49-F238E27FC236}">
                <a16:creationId xmlns:a16="http://schemas.microsoft.com/office/drawing/2014/main" id="{C74B1805-C7F5-AD49-B144-1EC2856DBAEA}"/>
              </a:ext>
            </a:extLst>
          </p:cNvPr>
          <p:cNvSpPr>
            <a:spLocks noGrp="1"/>
          </p:cNvSpPr>
          <p:nvPr>
            <p:ph type="subTitle" idx="1"/>
          </p:nvPr>
        </p:nvSpPr>
        <p:spPr>
          <a:xfrm>
            <a:off x="762000" y="2133600"/>
            <a:ext cx="11125200" cy="4267200"/>
          </a:xfrm>
        </p:spPr>
        <p:txBody>
          <a:bodyPr/>
          <a:lstStyle/>
          <a:p>
            <a:endParaRPr lang="en-US" dirty="0"/>
          </a:p>
        </p:txBody>
      </p:sp>
    </p:spTree>
    <p:extLst>
      <p:ext uri="{BB962C8B-B14F-4D97-AF65-F5344CB8AC3E}">
        <p14:creationId xmlns:p14="http://schemas.microsoft.com/office/powerpoint/2010/main" val="22935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B85B8-DB15-1447-A62E-8887B5E2CFC6}"/>
              </a:ext>
            </a:extLst>
          </p:cNvPr>
          <p:cNvSpPr>
            <a:spLocks noGrp="1"/>
          </p:cNvSpPr>
          <p:nvPr>
            <p:ph type="title"/>
          </p:nvPr>
        </p:nvSpPr>
        <p:spPr/>
        <p:txBody>
          <a:bodyPr>
            <a:normAutofit/>
          </a:bodyPr>
          <a:lstStyle/>
          <a:p>
            <a:pPr algn="ctr"/>
            <a:r>
              <a:rPr lang="en-GB" sz="3600" b="1" dirty="0">
                <a:latin typeface="Times New Roman" pitchFamily="18" charset="0"/>
                <a:cs typeface="Times New Roman" pitchFamily="18" charset="0"/>
              </a:rPr>
              <a:t>Passive immunization</a:t>
            </a:r>
            <a:endParaRPr lang="en-US" sz="36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12D9E1FD-F308-6F46-B0C9-9870E49F60F5}"/>
              </a:ext>
            </a:extLst>
          </p:cNvPr>
          <p:cNvSpPr>
            <a:spLocks noGrp="1"/>
          </p:cNvSpPr>
          <p:nvPr>
            <p:ph idx="1"/>
          </p:nvPr>
        </p:nvSpPr>
        <p:spPr>
          <a:xfrm>
            <a:off x="228600" y="1447800"/>
            <a:ext cx="11506200" cy="4729163"/>
          </a:xfrm>
        </p:spPr>
        <p:txBody>
          <a:bodyPr>
            <a:normAutofit/>
          </a:bodyPr>
          <a:lstStyle/>
          <a:p>
            <a:r>
              <a:rPr lang="en-GB" sz="2400" dirty="0">
                <a:latin typeface="Times New Roman" pitchFamily="18" charset="0"/>
                <a:cs typeface="Times New Roman" pitchFamily="18" charset="0"/>
              </a:rPr>
              <a:t>Passive immunization is used when it is considered necessary to protect a patient at short notice and for a limited period. Three types of preparations are available for passive immunization- homologous and heterogeneous Sera, pooled </a:t>
            </a:r>
            <a:r>
              <a:rPr lang="en-GB" sz="2400" dirty="0" err="1">
                <a:latin typeface="Times New Roman" pitchFamily="18" charset="0"/>
                <a:cs typeface="Times New Roman" pitchFamily="18" charset="0"/>
              </a:rPr>
              <a:t>immunoglobulins</a:t>
            </a:r>
            <a:r>
              <a:rPr lang="en-GB" sz="2400" dirty="0">
                <a:latin typeface="Times New Roman" pitchFamily="18" charset="0"/>
                <a:cs typeface="Times New Roman" pitchFamily="18" charset="0"/>
              </a:rPr>
              <a:t> and specific immunoglobulin's.</a:t>
            </a:r>
          </a:p>
          <a:p>
            <a:pPr marL="0" indent="0">
              <a:buNone/>
            </a:pPr>
            <a:r>
              <a:rPr lang="en-GB" b="1" u="sng" dirty="0">
                <a:latin typeface="Times New Roman" pitchFamily="18" charset="0"/>
                <a:cs typeface="Times New Roman" pitchFamily="18" charset="0"/>
              </a:rPr>
              <a:t>Homologous and heterogeneous Sera:
</a:t>
            </a:r>
          </a:p>
          <a:p>
            <a:pPr marL="0" indent="0">
              <a:buNone/>
            </a:pPr>
            <a:r>
              <a:rPr lang="en-GB" sz="2400" dirty="0">
                <a:latin typeface="Times New Roman" pitchFamily="18" charset="0"/>
                <a:cs typeface="Times New Roman" pitchFamily="18" charset="0"/>
              </a:rPr>
              <a:t>Antitoxic, antibacterial or antiviral antibodies in human Homologous or animal heterogeneous serum are injected to give temporary protection.</a:t>
            </a:r>
          </a:p>
          <a:p>
            <a:pPr marL="0" indent="0">
              <a:buNone/>
            </a:pPr>
            <a:r>
              <a:rPr lang="en-GB" sz="2400" dirty="0">
                <a:latin typeface="Times New Roman" pitchFamily="18" charset="0"/>
                <a:cs typeface="Times New Roman" pitchFamily="18" charset="0"/>
              </a:rPr>
              <a:t>Homologous Sera confer protection for 3-6 months, whereas protection afforded by a heterogeneous serum is likely to last for only a few weeks.</a:t>
            </a:r>
          </a:p>
          <a:p>
            <a:pPr marL="0" indent="0">
              <a:buNone/>
            </a:pPr>
            <a:endParaRPr lang="en-GB" b="1" dirty="0"/>
          </a:p>
        </p:txBody>
      </p:sp>
    </p:spTree>
    <p:extLst>
      <p:ext uri="{BB962C8B-B14F-4D97-AF65-F5344CB8AC3E}">
        <p14:creationId xmlns:p14="http://schemas.microsoft.com/office/powerpoint/2010/main" val="158816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5DCD3F-8D44-2D4F-8582-75A7DD92F01D}"/>
              </a:ext>
            </a:extLst>
          </p:cNvPr>
          <p:cNvSpPr>
            <a:spLocks noGrp="1"/>
          </p:cNvSpPr>
          <p:nvPr>
            <p:ph idx="1"/>
          </p:nvPr>
        </p:nvSpPr>
        <p:spPr>
          <a:xfrm>
            <a:off x="838200" y="381000"/>
            <a:ext cx="10515600" cy="5795963"/>
          </a:xfrm>
        </p:spPr>
        <p:txBody>
          <a:bodyPr/>
          <a:lstStyle/>
          <a:p>
            <a:pPr marL="0" indent="0">
              <a:buNone/>
            </a:pPr>
            <a:r>
              <a:rPr lang="en-GB" b="1" u="sng" dirty="0">
                <a:latin typeface="Times New Roman" pitchFamily="18" charset="0"/>
                <a:cs typeface="Times New Roman" pitchFamily="18" charset="0"/>
              </a:rPr>
              <a:t>Pooled </a:t>
            </a:r>
            <a:r>
              <a:rPr lang="en-GB" b="1" u="sng" dirty="0" err="1">
                <a:latin typeface="Times New Roman" pitchFamily="18" charset="0"/>
                <a:cs typeface="Times New Roman" pitchFamily="18" charset="0"/>
              </a:rPr>
              <a:t>Immunoglobulins</a:t>
            </a:r>
            <a:r>
              <a:rPr lang="en-GB" b="1" u="sng" dirty="0">
                <a:latin typeface="Times New Roman" pitchFamily="18" charset="0"/>
                <a:cs typeface="Times New Roman" pitchFamily="18" charset="0"/>
              </a:rPr>
              <a:t>:</a:t>
            </a:r>
            <a:r>
              <a:rPr lang="en-GB" b="1" dirty="0">
                <a:latin typeface="Times New Roman" pitchFamily="18" charset="0"/>
                <a:cs typeface="Times New Roman" pitchFamily="18" charset="0"/>
              </a:rPr>
              <a:t> </a:t>
            </a:r>
          </a:p>
          <a:p>
            <a:pPr marL="0" indent="0">
              <a:lnSpc>
                <a:spcPct val="150000"/>
              </a:lnSpc>
              <a:buNone/>
            </a:pPr>
            <a:r>
              <a:rPr lang="en-GB" sz="2400" dirty="0">
                <a:latin typeface="Times New Roman" pitchFamily="18" charset="0"/>
                <a:cs typeface="Times New Roman" pitchFamily="18" charset="0"/>
              </a:rPr>
              <a:t>Pooled normal human serum contains protective levels of antibodies to range of disease. It may be used for short- term prophylaxis in case of exposure to hepatitis A or measles.</a:t>
            </a:r>
          </a:p>
          <a:p>
            <a:pPr marL="0" indent="0">
              <a:buNone/>
            </a:pPr>
            <a:r>
              <a:rPr lang="en-GB" b="1" u="sng" dirty="0">
                <a:latin typeface="Times New Roman" pitchFamily="18" charset="0"/>
                <a:cs typeface="Times New Roman" pitchFamily="18" charset="0"/>
              </a:rPr>
              <a:t>Specific </a:t>
            </a:r>
            <a:r>
              <a:rPr lang="en-GB" b="1" u="sng" dirty="0" err="1">
                <a:latin typeface="Times New Roman" pitchFamily="18" charset="0"/>
                <a:cs typeface="Times New Roman" pitchFamily="18" charset="0"/>
              </a:rPr>
              <a:t>immunoglobulins</a:t>
            </a:r>
            <a:r>
              <a:rPr lang="en-GB" b="1" u="sng" dirty="0">
                <a:latin typeface="Times New Roman" pitchFamily="18" charset="0"/>
                <a:cs typeface="Times New Roman" pitchFamily="18" charset="0"/>
              </a:rPr>
              <a:t>:</a:t>
            </a:r>
            <a:endParaRPr lang="en-GB" b="1" dirty="0">
              <a:latin typeface="Times New Roman" pitchFamily="18" charset="0"/>
              <a:cs typeface="Times New Roman" pitchFamily="18" charset="0"/>
            </a:endParaRPr>
          </a:p>
          <a:p>
            <a:pPr marL="0" indent="0">
              <a:lnSpc>
                <a:spcPct val="150000"/>
              </a:lnSpc>
              <a:buNone/>
            </a:pPr>
            <a:r>
              <a:rPr lang="en-GB" sz="2400" dirty="0">
                <a:latin typeface="Times New Roman" pitchFamily="18" charset="0"/>
                <a:cs typeface="Times New Roman" pitchFamily="18" charset="0"/>
              </a:rPr>
              <a:t>Specific </a:t>
            </a:r>
            <a:r>
              <a:rPr lang="en-GB" sz="2400" dirty="0" err="1">
                <a:latin typeface="Times New Roman" pitchFamily="18" charset="0"/>
                <a:cs typeface="Times New Roman" pitchFamily="18" charset="0"/>
              </a:rPr>
              <a:t>immunoglobulins</a:t>
            </a:r>
            <a:r>
              <a:rPr lang="en-GB" sz="2400" dirty="0">
                <a:latin typeface="Times New Roman" pitchFamily="18" charset="0"/>
                <a:cs typeface="Times New Roman" pitchFamily="18" charset="0"/>
              </a:rPr>
              <a:t> are available for passive immunization against tetanus human tetanus immunoglobulin, (HTIG), hepatitis B (HBIG) , rabies (HRIG) and varicella- zoster (ZIG).</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55479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DDC1-2D6B-0640-8141-BB7723F2D32F}"/>
              </a:ext>
            </a:extLst>
          </p:cNvPr>
          <p:cNvSpPr>
            <a:spLocks noGrp="1"/>
          </p:cNvSpPr>
          <p:nvPr>
            <p:ph type="title"/>
          </p:nvPr>
        </p:nvSpPr>
        <p:spPr/>
        <p:txBody>
          <a:bodyPr>
            <a:normAutofit/>
          </a:bodyPr>
          <a:lstStyle/>
          <a:p>
            <a:pPr algn="ctr"/>
            <a:r>
              <a:rPr lang="en-GB" sz="4000" dirty="0"/>
              <a:t>Combined Active and Passive Immunization</a:t>
            </a:r>
            <a:endParaRPr lang="en-US" sz="4000" dirty="0"/>
          </a:p>
        </p:txBody>
      </p:sp>
      <p:sp>
        <p:nvSpPr>
          <p:cNvPr id="3" name="Content Placeholder 2">
            <a:extLst>
              <a:ext uri="{FF2B5EF4-FFF2-40B4-BE49-F238E27FC236}">
                <a16:creationId xmlns:a16="http://schemas.microsoft.com/office/drawing/2014/main" id="{B11949DD-3320-9B4D-8680-FB56D4678326}"/>
              </a:ext>
            </a:extLst>
          </p:cNvPr>
          <p:cNvSpPr>
            <a:spLocks noGrp="1"/>
          </p:cNvSpPr>
          <p:nvPr>
            <p:ph idx="1"/>
          </p:nvPr>
        </p:nvSpPr>
        <p:spPr>
          <a:xfrm>
            <a:off x="457200" y="1752600"/>
            <a:ext cx="11430000" cy="4351338"/>
          </a:xfrm>
        </p:spPr>
        <p:txBody>
          <a:bodyPr>
            <a:normAutofit/>
          </a:bodyPr>
          <a:lstStyle/>
          <a:p>
            <a:pPr algn="just">
              <a:lnSpc>
                <a:spcPct val="150000"/>
              </a:lnSpc>
            </a:pPr>
            <a:r>
              <a:rPr lang="en-GB" sz="2400" dirty="0">
                <a:latin typeface="Times New Roman" pitchFamily="18" charset="0"/>
                <a:cs typeface="Times New Roman" pitchFamily="18" charset="0"/>
              </a:rPr>
              <a:t>In special cases, combined active and passive immunization is preferred, where immediate passive immunity has to be provided, till active immunization generates specific immune response to the particular disease/ infection.</a:t>
            </a:r>
          </a:p>
          <a:p>
            <a:pPr algn="just">
              <a:lnSpc>
                <a:spcPct val="150000"/>
              </a:lnSpc>
            </a:pPr>
            <a:r>
              <a:rPr lang="en-GB" sz="2400" dirty="0">
                <a:latin typeface="Times New Roman" pitchFamily="18" charset="0"/>
                <a:cs typeface="Times New Roman" pitchFamily="18" charset="0"/>
              </a:rPr>
              <a:t>Here, a combination of vaccines diphtheria tetanus and rabies is given simultaneously but injected at two different sites.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2670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5545-3301-4312-8FEE-AC8AFF07FC62}"/>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C0703883-E502-482E-8EA2-0FEB56B9E116}"/>
              </a:ext>
            </a:extLst>
          </p:cNvPr>
          <p:cNvSpPr>
            <a:spLocks noGrp="1"/>
          </p:cNvSpPr>
          <p:nvPr>
            <p:ph idx="1"/>
          </p:nvPr>
        </p:nvSpPr>
        <p:spPr/>
        <p:txBody>
          <a:bodyPr/>
          <a:lstStyle/>
          <a:p>
            <a:r>
              <a:rPr lang="en-US" dirty="0"/>
              <a:t>Textbook of Medical Microbiology by </a:t>
            </a:r>
            <a:r>
              <a:rPr lang="en-US" dirty="0" err="1"/>
              <a:t>Ananthnarayan</a:t>
            </a:r>
            <a:r>
              <a:rPr lang="en-US" dirty="0"/>
              <a:t>, </a:t>
            </a:r>
            <a:r>
              <a:rPr lang="en-US" dirty="0" err="1"/>
              <a:t>Paniker</a:t>
            </a:r>
            <a:r>
              <a:rPr lang="en-US" dirty="0"/>
              <a:t>, D.R. Arora</a:t>
            </a:r>
          </a:p>
          <a:p>
            <a:r>
              <a:rPr lang="en-US" dirty="0"/>
              <a:t>Textbook of Medical Microbiology by C.P Baweja  </a:t>
            </a:r>
            <a:endParaRPr lang="en-IN"/>
          </a:p>
          <a:p>
            <a:endParaRPr lang="en-IN"/>
          </a:p>
        </p:txBody>
      </p:sp>
    </p:spTree>
    <p:extLst>
      <p:ext uri="{BB962C8B-B14F-4D97-AF65-F5344CB8AC3E}">
        <p14:creationId xmlns:p14="http://schemas.microsoft.com/office/powerpoint/2010/main" val="221132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66E0-B291-5046-8ABC-2B5BD32CCEFB}"/>
              </a:ext>
            </a:extLst>
          </p:cNvPr>
          <p:cNvSpPr>
            <a:spLocks noGrp="1"/>
          </p:cNvSpPr>
          <p:nvPr>
            <p:ph type="title"/>
          </p:nvPr>
        </p:nvSpPr>
        <p:spPr/>
        <p:txBody>
          <a:bodyPr/>
          <a:lstStyle/>
          <a:p>
            <a:pPr algn="ctr"/>
            <a:r>
              <a:rPr lang="en-GB" dirty="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E9F4F823-8183-8548-AE39-CD53912F45B0}"/>
              </a:ext>
            </a:extLst>
          </p:cNvPr>
          <p:cNvSpPr>
            <a:spLocks noGrp="1"/>
          </p:cNvSpPr>
          <p:nvPr>
            <p:ph idx="1"/>
          </p:nvPr>
        </p:nvSpPr>
        <p:spPr>
          <a:xfrm>
            <a:off x="304800" y="1524000"/>
            <a:ext cx="11658600" cy="4652963"/>
          </a:xfrm>
        </p:spPr>
        <p:txBody>
          <a:bodyPr>
            <a:normAutofit/>
          </a:bodyPr>
          <a:lstStyle/>
          <a:p>
            <a:pPr algn="just">
              <a:lnSpc>
                <a:spcPct val="150000"/>
              </a:lnSpc>
            </a:pPr>
            <a:r>
              <a:rPr lang="en-GB" sz="2400" dirty="0">
                <a:latin typeface="Times New Roman" pitchFamily="18" charset="0"/>
                <a:cs typeface="Times New Roman" pitchFamily="18" charset="0"/>
              </a:rPr>
              <a:t>Immunization against infectious diseases is on of the greatest successes of modern medicine last 200 years of</a:t>
            </a:r>
            <a:r>
              <a:rPr lang="en-GB" sz="2400" b="1" dirty="0">
                <a:latin typeface="Times New Roman" pitchFamily="18" charset="0"/>
                <a:cs typeface="Times New Roman" pitchFamily="18" charset="0"/>
              </a:rPr>
              <a:t> Edward Jenner,</a:t>
            </a:r>
            <a:r>
              <a:rPr lang="en-GB" sz="2400" dirty="0">
                <a:latin typeface="Times New Roman" pitchFamily="18" charset="0"/>
                <a:cs typeface="Times New Roman" pitchFamily="18" charset="0"/>
              </a:rPr>
              <a:t> vaccination has controlled nine major diseases- smallpox, diphtheria, pertussis, tetanus, poliomyelitis, mumps, measles, rubella and yellow fever.</a:t>
            </a:r>
          </a:p>
          <a:p>
            <a:pPr algn="just">
              <a:lnSpc>
                <a:spcPct val="150000"/>
              </a:lnSpc>
            </a:pPr>
            <a:r>
              <a:rPr lang="en-GB" sz="2400" dirty="0">
                <a:latin typeface="Times New Roman" pitchFamily="18" charset="0"/>
                <a:cs typeface="Times New Roman" pitchFamily="18" charset="0"/>
              </a:rPr>
              <a:t>Immunization is three types – active immunization, passive immunization and combined passive and active immunization.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453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C9779-5414-2D49-B1F5-CD78D75DF575}"/>
              </a:ext>
            </a:extLst>
          </p:cNvPr>
          <p:cNvSpPr>
            <a:spLocks noGrp="1"/>
          </p:cNvSpPr>
          <p:nvPr>
            <p:ph type="title"/>
          </p:nvPr>
        </p:nvSpPr>
        <p:spPr>
          <a:xfrm>
            <a:off x="838200" y="365125"/>
            <a:ext cx="10515600" cy="930275"/>
          </a:xfrm>
        </p:spPr>
        <p:txBody>
          <a:bodyPr>
            <a:normAutofit/>
          </a:bodyPr>
          <a:lstStyle/>
          <a:p>
            <a:pPr algn="ctr"/>
            <a:r>
              <a:rPr lang="en-GB" sz="3200" b="1" dirty="0"/>
              <a:t>Active immunization</a:t>
            </a:r>
            <a:endParaRPr lang="en-US" sz="3200" b="1" dirty="0"/>
          </a:p>
        </p:txBody>
      </p:sp>
      <p:sp>
        <p:nvSpPr>
          <p:cNvPr id="3" name="Content Placeholder 2">
            <a:extLst>
              <a:ext uri="{FF2B5EF4-FFF2-40B4-BE49-F238E27FC236}">
                <a16:creationId xmlns:a16="http://schemas.microsoft.com/office/drawing/2014/main" id="{BFDAFAC5-40BC-A24A-9AF6-CAAD42583D75}"/>
              </a:ext>
            </a:extLst>
          </p:cNvPr>
          <p:cNvSpPr>
            <a:spLocks noGrp="1"/>
          </p:cNvSpPr>
          <p:nvPr>
            <p:ph idx="1"/>
          </p:nvPr>
        </p:nvSpPr>
        <p:spPr>
          <a:xfrm>
            <a:off x="228600" y="1219200"/>
            <a:ext cx="11734800" cy="5638800"/>
          </a:xfrm>
        </p:spPr>
        <p:txBody>
          <a:bodyPr>
            <a:normAutofit lnSpcReduction="10000"/>
          </a:bodyPr>
          <a:lstStyle/>
          <a:p>
            <a:pPr algn="just">
              <a:lnSpc>
                <a:spcPct val="150000"/>
              </a:lnSpc>
              <a:buFont typeface="Wingdings" pitchFamily="2" charset="2"/>
              <a:buChar char="v"/>
            </a:pPr>
            <a:r>
              <a:rPr lang="en-GB" sz="2400" dirty="0">
                <a:latin typeface="Times New Roman" pitchFamily="18" charset="0"/>
                <a:cs typeface="Times New Roman" pitchFamily="18" charset="0"/>
              </a:rPr>
              <a:t> Active immunization is carried out using vaccine which provide protection against different diseases. The basis of vaccination in active immunity involves both </a:t>
            </a:r>
            <a:r>
              <a:rPr lang="en-GB" sz="2400" dirty="0" err="1">
                <a:latin typeface="Times New Roman" pitchFamily="18" charset="0"/>
                <a:cs typeface="Times New Roman" pitchFamily="18" charset="0"/>
              </a:rPr>
              <a:t>humoral</a:t>
            </a:r>
            <a:r>
              <a:rPr lang="en-GB" sz="2400" dirty="0">
                <a:latin typeface="Times New Roman" pitchFamily="18" charset="0"/>
                <a:cs typeface="Times New Roman" pitchFamily="18" charset="0"/>
              </a:rPr>
              <a:t> and cell mediated immunity.</a:t>
            </a:r>
          </a:p>
          <a:p>
            <a:pPr algn="just">
              <a:lnSpc>
                <a:spcPct val="150000"/>
              </a:lnSpc>
              <a:buFont typeface="Wingdings" pitchFamily="2" charset="2"/>
              <a:buChar char="v"/>
            </a:pPr>
            <a:r>
              <a:rPr lang="en-GB" sz="2400" dirty="0">
                <a:latin typeface="Times New Roman" pitchFamily="18" charset="0"/>
                <a:cs typeface="Times New Roman" pitchFamily="18" charset="0"/>
              </a:rPr>
              <a:t> Active immunity is associated with specificity and immunological memory  (primary and secondary responses). The vaccines used for immunization may be live, killed or in other forms like toxoids, subunits and recombinant vaccines.</a:t>
            </a:r>
          </a:p>
          <a:p>
            <a:pPr marL="457200" indent="-457200" algn="just">
              <a:lnSpc>
                <a:spcPct val="150000"/>
              </a:lnSpc>
              <a:buFont typeface="+mj-lt"/>
              <a:buAutoNum type="arabicPeriod"/>
            </a:pPr>
            <a:r>
              <a:rPr lang="en-GB" sz="2400" b="1" u="sng" dirty="0">
                <a:latin typeface="Times New Roman" pitchFamily="18" charset="0"/>
                <a:cs typeface="Times New Roman" pitchFamily="18" charset="0"/>
              </a:rPr>
              <a:t>Live attenuated vaccines:</a:t>
            </a:r>
            <a:r>
              <a:rPr lang="en-GB" sz="2400" b="1" dirty="0">
                <a:latin typeface="Times New Roman" pitchFamily="18" charset="0"/>
                <a:cs typeface="Times New Roman" pitchFamily="18" charset="0"/>
              </a:rPr>
              <a:t> </a:t>
            </a:r>
            <a:r>
              <a:rPr lang="en-GB" sz="2400" dirty="0">
                <a:latin typeface="Times New Roman" pitchFamily="18" charset="0"/>
                <a:cs typeface="Times New Roman" pitchFamily="18" charset="0"/>
              </a:rPr>
              <a:t> </a:t>
            </a:r>
          </a:p>
          <a:p>
            <a:pPr algn="just">
              <a:lnSpc>
                <a:spcPct val="150000"/>
              </a:lnSpc>
              <a:buFont typeface="Wingdings" pitchFamily="2" charset="2"/>
              <a:buChar char="v"/>
            </a:pPr>
            <a:r>
              <a:rPr lang="en-GB" sz="2400" dirty="0">
                <a:latin typeface="Times New Roman" pitchFamily="18" charset="0"/>
                <a:cs typeface="Times New Roman" pitchFamily="18" charset="0"/>
              </a:rPr>
              <a:t> These are prepared from live microorganisms. These organisms that have lost their ability to cause disease but which retain immunogenicity to induce immune response and generate memory cells are said to be </a:t>
            </a:r>
            <a:r>
              <a:rPr lang="en-GB" sz="2400" b="1" dirty="0">
                <a:latin typeface="Times New Roman" pitchFamily="18" charset="0"/>
                <a:cs typeface="Times New Roman" pitchFamily="18" charset="0"/>
              </a:rPr>
              <a:t>attenuated.</a:t>
            </a:r>
          </a:p>
          <a:p>
            <a:pPr marL="0" indent="0" algn="just">
              <a:lnSpc>
                <a:spcPct val="150000"/>
              </a:lnSpc>
              <a:buNone/>
            </a:pP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82346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2F8E5D-879B-E14E-B6E7-CD30392F0C3F}"/>
              </a:ext>
            </a:extLst>
          </p:cNvPr>
          <p:cNvSpPr>
            <a:spLocks noGrp="1"/>
          </p:cNvSpPr>
          <p:nvPr>
            <p:ph idx="1"/>
          </p:nvPr>
        </p:nvSpPr>
        <p:spPr>
          <a:xfrm>
            <a:off x="172885" y="-304799"/>
            <a:ext cx="11942915" cy="7162800"/>
          </a:xfrm>
        </p:spPr>
        <p:txBody>
          <a:bodyPr>
            <a:normAutofit lnSpcReduction="10000"/>
          </a:bodyPr>
          <a:lstStyle/>
          <a:p>
            <a:pPr algn="just">
              <a:lnSpc>
                <a:spcPct val="150000"/>
              </a:lnSpc>
              <a:buFont typeface="Wingdings" pitchFamily="2" charset="2"/>
              <a:buChar char="v"/>
            </a:pPr>
            <a:r>
              <a:rPr lang="en-GB" sz="2400" dirty="0">
                <a:latin typeface="Times New Roman" pitchFamily="18" charset="0"/>
                <a:cs typeface="Times New Roman" pitchFamily="18" charset="0"/>
              </a:rPr>
              <a:t>They are grown in altered culture conditions for prolonged periods to achieve attenuation. Live vaccines are more potent immunising agents than killed vaccines. </a:t>
            </a:r>
          </a:p>
          <a:p>
            <a:pPr algn="just">
              <a:lnSpc>
                <a:spcPct val="150000"/>
              </a:lnSpc>
              <a:buFont typeface="Wingdings" pitchFamily="2" charset="2"/>
              <a:buChar char="v"/>
            </a:pPr>
            <a:r>
              <a:rPr lang="en-GB" sz="2400" dirty="0">
                <a:latin typeface="Times New Roman" pitchFamily="18" charset="0"/>
                <a:cs typeface="Times New Roman" pitchFamily="18" charset="0"/>
              </a:rPr>
              <a:t>These live organisms multiply in the host therefore, the resulting antigenic dose is higher than what is injected. Live vaccines retain all major an antigenic components. Oral polio, measles, mumps and BCG vaccines are common examples.</a:t>
            </a:r>
          </a:p>
          <a:p>
            <a:pPr marL="0" indent="0" algn="just">
              <a:lnSpc>
                <a:spcPct val="150000"/>
              </a:lnSpc>
              <a:buNone/>
            </a:pPr>
            <a:r>
              <a:rPr lang="en-GB" sz="2400" b="1" dirty="0">
                <a:latin typeface="Times New Roman" pitchFamily="18" charset="0"/>
                <a:cs typeface="Times New Roman" pitchFamily="18" charset="0"/>
              </a:rPr>
              <a:t>  2. </a:t>
            </a:r>
            <a:r>
              <a:rPr lang="en-GB" sz="2400" b="1" u="sng" dirty="0">
                <a:latin typeface="Times New Roman" pitchFamily="18" charset="0"/>
                <a:cs typeface="Times New Roman" pitchFamily="18" charset="0"/>
              </a:rPr>
              <a:t>Killed or inactivated vaccines:</a:t>
            </a:r>
            <a:r>
              <a:rPr lang="en-GB" sz="2400" b="1" dirty="0">
                <a:latin typeface="Times New Roman" pitchFamily="18" charset="0"/>
                <a:cs typeface="Times New Roman" pitchFamily="18" charset="0"/>
              </a:rPr>
              <a:t> </a:t>
            </a:r>
          </a:p>
          <a:p>
            <a:pPr algn="just">
              <a:lnSpc>
                <a:spcPct val="150000"/>
              </a:lnSpc>
              <a:buFont typeface="Wingdings" pitchFamily="2" charset="2"/>
              <a:buChar char="v"/>
            </a:pPr>
            <a:r>
              <a:rPr lang="en-GB" sz="2400" dirty="0">
                <a:latin typeface="Times New Roman" pitchFamily="18" charset="0"/>
                <a:cs typeface="Times New Roman" pitchFamily="18" charset="0"/>
              </a:rPr>
              <a:t>Killed vaccines are relatively less efficacious. Here, pathogens are inactivated by heat or chemicals. Such Vaccines induce immune response but will not  cause disease. Killed Vaccines require primary and booster doses. They are stable and safer and do not require cold facilities for storage. </a:t>
            </a:r>
          </a:p>
          <a:p>
            <a:pPr algn="just">
              <a:lnSpc>
                <a:spcPct val="150000"/>
              </a:lnSpc>
              <a:buFont typeface="Wingdings" pitchFamily="2" charset="2"/>
              <a:buChar char="v"/>
            </a:pPr>
            <a:r>
              <a:rPr lang="en-GB" sz="2400" dirty="0">
                <a:latin typeface="Times New Roman" pitchFamily="18" charset="0"/>
                <a:cs typeface="Times New Roman" pitchFamily="18" charset="0"/>
              </a:rPr>
              <a:t>Example of killed Vaccines are the cholera, influenza, pertussis , plague, rabies and hepatitis A Vaccines.</a:t>
            </a:r>
          </a:p>
          <a:p>
            <a:pPr algn="just">
              <a:lnSpc>
                <a:spcPct val="150000"/>
              </a:lnSpc>
              <a:buFont typeface="Wingdings" pitchFamily="2" charset="2"/>
              <a:buChar char="v"/>
            </a:pPr>
            <a:endParaRPr lang="en-GB" sz="2400" dirty="0">
              <a:latin typeface="Times New Roman" pitchFamily="18" charset="0"/>
              <a:cs typeface="Times New Roman" pitchFamily="18" charset="0"/>
            </a:endParaRPr>
          </a:p>
          <a:p>
            <a:pPr algn="just">
              <a:lnSpc>
                <a:spcPct val="150000"/>
              </a:lnSpc>
              <a:buFont typeface="Wingdings" pitchFamily="2" charset="2"/>
              <a:buChar char="v"/>
            </a:pP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3724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D6883-0B75-814A-86BE-CFFB0B9F2011}"/>
              </a:ext>
            </a:extLst>
          </p:cNvPr>
          <p:cNvSpPr>
            <a:spLocks noGrp="1"/>
          </p:cNvSpPr>
          <p:nvPr>
            <p:ph idx="1"/>
          </p:nvPr>
        </p:nvSpPr>
        <p:spPr>
          <a:xfrm>
            <a:off x="228600" y="457200"/>
            <a:ext cx="11734800" cy="5563822"/>
          </a:xfrm>
        </p:spPr>
        <p:txBody>
          <a:bodyPr>
            <a:normAutofit lnSpcReduction="10000"/>
          </a:bodyPr>
          <a:lstStyle/>
          <a:p>
            <a:pPr marL="0" indent="0">
              <a:buNone/>
            </a:pPr>
            <a:r>
              <a:rPr lang="en-GB" b="1" dirty="0">
                <a:latin typeface="Times New Roman" pitchFamily="18" charset="0"/>
                <a:cs typeface="Times New Roman" pitchFamily="18" charset="0"/>
              </a:rPr>
              <a:t>3. </a:t>
            </a:r>
            <a:r>
              <a:rPr lang="en-GB" b="1" u="sng" dirty="0">
                <a:latin typeface="Times New Roman" pitchFamily="18" charset="0"/>
                <a:cs typeface="Times New Roman" pitchFamily="18" charset="0"/>
              </a:rPr>
              <a:t>Toxoids:</a:t>
            </a:r>
            <a:r>
              <a:rPr lang="en-GB" dirty="0">
                <a:latin typeface="Times New Roman" pitchFamily="18" charset="0"/>
                <a:cs typeface="Times New Roman" pitchFamily="18" charset="0"/>
              </a:rPr>
              <a:t> </a:t>
            </a:r>
          </a:p>
          <a:p>
            <a:pPr>
              <a:lnSpc>
                <a:spcPct val="150000"/>
              </a:lnSpc>
              <a:buFont typeface="Wingdings" pitchFamily="2" charset="2"/>
              <a:buChar char="v"/>
            </a:pPr>
            <a:r>
              <a:rPr lang="en-GB" sz="2400" dirty="0">
                <a:latin typeface="Times New Roman" pitchFamily="18" charset="0"/>
                <a:cs typeface="Times New Roman" pitchFamily="18" charset="0"/>
              </a:rPr>
              <a:t> Exotoxins produced by certain microorganisms are responsible for causing disease such as diphtheria and tetanus. Toxoids used as Vaccines are purified toxins inactivated by treatment with formaldehyde.</a:t>
            </a:r>
          </a:p>
          <a:p>
            <a:pPr>
              <a:lnSpc>
                <a:spcPct val="150000"/>
              </a:lnSpc>
              <a:buFont typeface="Wingdings" pitchFamily="2" charset="2"/>
              <a:buChar char="v"/>
            </a:pPr>
            <a:r>
              <a:rPr lang="en-GB" sz="2400" dirty="0">
                <a:latin typeface="Times New Roman" pitchFamily="18" charset="0"/>
                <a:cs typeface="Times New Roman" pitchFamily="18" charset="0"/>
              </a:rPr>
              <a:t>Antibodies generated against toxoids neutralise the toxic moiety produced during infection, rather than acting upon the pathogen. Some toxoid are mixed with other vaccines to enhance their antigenicity.</a:t>
            </a:r>
          </a:p>
          <a:p>
            <a:pPr>
              <a:lnSpc>
                <a:spcPct val="150000"/>
              </a:lnSpc>
              <a:buFont typeface="Wingdings" pitchFamily="2" charset="2"/>
              <a:buChar char="v"/>
            </a:pPr>
            <a:r>
              <a:rPr lang="en-GB" sz="2400" dirty="0">
                <a:latin typeface="Times New Roman" pitchFamily="18" charset="0"/>
                <a:cs typeface="Times New Roman" pitchFamily="18" charset="0"/>
              </a:rPr>
              <a:t>In the DPT (diphtheria pertussis tetanus) Vaccine, diphtheria and tetanus toxoids are combined with the pertussis vaccine act as adjuvant. The two toxoid vaccines commonly used for immunization are diphtheria and tetanus.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6249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D0D02-2607-FE46-BC8B-08BA846BEFE4}"/>
              </a:ext>
            </a:extLst>
          </p:cNvPr>
          <p:cNvSpPr>
            <a:spLocks noGrp="1"/>
          </p:cNvSpPr>
          <p:nvPr>
            <p:ph idx="1"/>
          </p:nvPr>
        </p:nvSpPr>
        <p:spPr>
          <a:xfrm>
            <a:off x="76200" y="457200"/>
            <a:ext cx="12115800" cy="6400800"/>
          </a:xfrm>
        </p:spPr>
        <p:txBody>
          <a:bodyPr>
            <a:noAutofit/>
          </a:bodyPr>
          <a:lstStyle/>
          <a:p>
            <a:pPr marL="0" indent="0">
              <a:lnSpc>
                <a:spcPct val="150000"/>
              </a:lnSpc>
              <a:buNone/>
            </a:pPr>
            <a:r>
              <a:rPr lang="en-GB" sz="2600" b="1" dirty="0">
                <a:latin typeface="Times New Roman" pitchFamily="18" charset="0"/>
                <a:cs typeface="Times New Roman" pitchFamily="18" charset="0"/>
              </a:rPr>
              <a:t>  Cellular fractions (bacterial polysaccharide):</a:t>
            </a:r>
          </a:p>
          <a:p>
            <a:pPr marL="0" indent="0">
              <a:lnSpc>
                <a:spcPct val="100000"/>
              </a:lnSpc>
              <a:buNone/>
            </a:pPr>
            <a:r>
              <a:rPr lang="en-GB" baseline="-25000" dirty="0">
                <a:latin typeface="Times New Roman" pitchFamily="18" charset="0"/>
                <a:cs typeface="Times New Roman" pitchFamily="18" charset="0"/>
              </a:rPr>
              <a:t>Certain vaccines are prepared from extracted cellular fractions of </a:t>
            </a:r>
            <a:r>
              <a:rPr lang="en-GB" baseline="-25000" dirty="0" err="1">
                <a:latin typeface="Times New Roman" pitchFamily="18" charset="0"/>
                <a:cs typeface="Times New Roman" pitchFamily="18" charset="0"/>
              </a:rPr>
              <a:t>microorganisms.Examples</a:t>
            </a:r>
            <a:r>
              <a:rPr lang="en-GB" baseline="-25000" dirty="0">
                <a:latin typeface="Times New Roman" pitchFamily="18" charset="0"/>
                <a:cs typeface="Times New Roman" pitchFamily="18" charset="0"/>
              </a:rPr>
              <a:t> are the meningococcal vaccine from the polysaccharide antigen of the cell wall and the pneumococcal vaccine from the polysaccharides contained in the capsule of the organisms . There safety and efficacy is high but they are of limited use.</a:t>
            </a:r>
          </a:p>
          <a:p>
            <a:pPr marL="0" indent="0">
              <a:lnSpc>
                <a:spcPct val="100000"/>
              </a:lnSpc>
              <a:buNone/>
            </a:pPr>
            <a:r>
              <a:rPr lang="en-GB" sz="3000" b="1" baseline="-25000" dirty="0">
                <a:latin typeface="Times New Roman" pitchFamily="18" charset="0"/>
                <a:cs typeface="Times New Roman" pitchFamily="18" charset="0"/>
              </a:rPr>
              <a:t>Other vaccines.</a:t>
            </a:r>
          </a:p>
          <a:p>
            <a:pPr marL="0" indent="0">
              <a:lnSpc>
                <a:spcPct val="100000"/>
              </a:lnSpc>
              <a:buNone/>
            </a:pPr>
            <a:r>
              <a:rPr lang="en-GB" sz="2600" b="1" u="sng" baseline="-25000" dirty="0">
                <a:latin typeface="Times New Roman" pitchFamily="18" charset="0"/>
                <a:cs typeface="Times New Roman" pitchFamily="18" charset="0"/>
              </a:rPr>
              <a:t>Subunit vaccines</a:t>
            </a:r>
            <a:r>
              <a:rPr lang="en-GB" sz="2600" b="1" baseline="-25000" dirty="0">
                <a:latin typeface="Times New Roman" pitchFamily="18" charset="0"/>
                <a:cs typeface="Times New Roman" pitchFamily="18" charset="0"/>
              </a:rPr>
              <a:t>. </a:t>
            </a:r>
          </a:p>
          <a:p>
            <a:pPr marL="0" indent="0">
              <a:lnSpc>
                <a:spcPct val="100000"/>
              </a:lnSpc>
              <a:buNone/>
            </a:pPr>
            <a:r>
              <a:rPr lang="en-GB" baseline="-25000" dirty="0">
                <a:latin typeface="Times New Roman" pitchFamily="18" charset="0"/>
                <a:cs typeface="Times New Roman" pitchFamily="18" charset="0"/>
              </a:rPr>
              <a:t>They are produced from purified macromolecules derived from immunogenic components of pathogenic microorganisms by recombinant DNA technology.</a:t>
            </a:r>
          </a:p>
          <a:p>
            <a:pPr marL="0" indent="0">
              <a:lnSpc>
                <a:spcPct val="100000"/>
              </a:lnSpc>
              <a:buNone/>
            </a:pPr>
            <a:r>
              <a:rPr lang="en-GB" baseline="-25000" dirty="0">
                <a:latin typeface="Times New Roman" pitchFamily="18" charset="0"/>
                <a:cs typeface="Times New Roman" pitchFamily="18" charset="0"/>
              </a:rPr>
              <a:t>Other candidate vaccines for influenza, </a:t>
            </a:r>
            <a:r>
              <a:rPr lang="en-GB" baseline="-25000" dirty="0" err="1">
                <a:latin typeface="Times New Roman" pitchFamily="18" charset="0"/>
                <a:cs typeface="Times New Roman" pitchFamily="18" charset="0"/>
              </a:rPr>
              <a:t>HbSAg</a:t>
            </a:r>
            <a:r>
              <a:rPr lang="en-GB" baseline="-25000" dirty="0">
                <a:latin typeface="Times New Roman" pitchFamily="18" charset="0"/>
                <a:cs typeface="Times New Roman" pitchFamily="18" charset="0"/>
              </a:rPr>
              <a:t> and HIV are now being incorporated in micelles, liposomes, </a:t>
            </a:r>
            <a:r>
              <a:rPr lang="en-GB" baseline="-25000" dirty="0" err="1">
                <a:latin typeface="Times New Roman" pitchFamily="18" charset="0"/>
                <a:cs typeface="Times New Roman" pitchFamily="18" charset="0"/>
              </a:rPr>
              <a:t>isocoms</a:t>
            </a:r>
            <a:r>
              <a:rPr lang="en-GB" baseline="-25000" dirty="0">
                <a:latin typeface="Times New Roman" pitchFamily="18" charset="0"/>
                <a:cs typeface="Times New Roman" pitchFamily="18" charset="0"/>
              </a:rPr>
              <a:t> and </a:t>
            </a:r>
            <a:r>
              <a:rPr lang="en-GB" baseline="-25000" dirty="0" err="1">
                <a:latin typeface="Times New Roman" pitchFamily="18" charset="0"/>
                <a:cs typeface="Times New Roman" pitchFamily="18" charset="0"/>
              </a:rPr>
              <a:t>virosomes</a:t>
            </a:r>
            <a:r>
              <a:rPr lang="en-GB" baseline="-25000" dirty="0">
                <a:latin typeface="Times New Roman" pitchFamily="18" charset="0"/>
                <a:cs typeface="Times New Roman" pitchFamily="18" charset="0"/>
              </a:rPr>
              <a:t> for better delivery.</a:t>
            </a:r>
          </a:p>
          <a:p>
            <a:pPr marL="0" indent="0">
              <a:lnSpc>
                <a:spcPct val="100000"/>
              </a:lnSpc>
              <a:buNone/>
            </a:pPr>
            <a:r>
              <a:rPr lang="en-GB" b="1" u="sng" baseline="-25000" dirty="0">
                <a:latin typeface="Times New Roman" pitchFamily="18" charset="0"/>
                <a:cs typeface="Times New Roman" pitchFamily="18" charset="0"/>
              </a:rPr>
              <a:t>Recombinant Vaccines.</a:t>
            </a:r>
            <a:r>
              <a:rPr lang="en-GB" baseline="-25000" dirty="0">
                <a:latin typeface="Times New Roman" pitchFamily="18" charset="0"/>
                <a:cs typeface="Times New Roman" pitchFamily="18" charset="0"/>
              </a:rPr>
              <a:t> </a:t>
            </a:r>
          </a:p>
          <a:p>
            <a:pPr marL="0" indent="0">
              <a:lnSpc>
                <a:spcPct val="100000"/>
              </a:lnSpc>
              <a:buNone/>
            </a:pPr>
            <a:r>
              <a:rPr lang="en-GB" baseline="-25000" dirty="0">
                <a:latin typeface="Times New Roman" pitchFamily="18" charset="0"/>
                <a:cs typeface="Times New Roman" pitchFamily="18" charset="0"/>
              </a:rPr>
              <a:t>Genes encoding antigens are cloned in bacteria, yeast and mammalian systems using technology.</a:t>
            </a:r>
          </a:p>
          <a:p>
            <a:pPr marL="0" indent="0">
              <a:lnSpc>
                <a:spcPct val="100000"/>
              </a:lnSpc>
              <a:buNone/>
            </a:pPr>
            <a:r>
              <a:rPr lang="en-GB" baseline="-25000" dirty="0">
                <a:latin typeface="Times New Roman" pitchFamily="18" charset="0"/>
                <a:cs typeface="Times New Roman" pitchFamily="18" charset="0"/>
              </a:rPr>
              <a:t>The expressed antigenic proteins are purified and used as Vaccines. Examples are the hepatitis B and pertussis vaccines. Surface antigen of the hepatitis virus was the first recombinant vaccine cloned in yeast. Since purified proteins are used, adverse reactions are minimal.</a:t>
            </a:r>
          </a:p>
          <a:p>
            <a:pPr marL="0" indent="0">
              <a:lnSpc>
                <a:spcPct val="100000"/>
              </a:lnSpc>
              <a:buNone/>
            </a:pPr>
            <a:endParaRPr lang="en-GB" sz="2600" dirty="0">
              <a:latin typeface="Times New Roman" pitchFamily="18" charset="0"/>
              <a:cs typeface="Times New Roman" pitchFamily="18" charset="0"/>
            </a:endParaRPr>
          </a:p>
        </p:txBody>
      </p:sp>
    </p:spTree>
    <p:extLst>
      <p:ext uri="{BB962C8B-B14F-4D97-AF65-F5344CB8AC3E}">
        <p14:creationId xmlns:p14="http://schemas.microsoft.com/office/powerpoint/2010/main" val="314737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05063-1F98-E44F-9732-4A2265D36C83}"/>
              </a:ext>
            </a:extLst>
          </p:cNvPr>
          <p:cNvSpPr>
            <a:spLocks noGrp="1"/>
          </p:cNvSpPr>
          <p:nvPr>
            <p:ph type="title"/>
          </p:nvPr>
        </p:nvSpPr>
        <p:spPr/>
        <p:txBody>
          <a:bodyPr>
            <a:normAutofit/>
          </a:bodyPr>
          <a:lstStyle/>
          <a:p>
            <a:pPr algn="ctr"/>
            <a:r>
              <a:rPr lang="en-GB" sz="3600" b="1" dirty="0">
                <a:latin typeface="Times New Roman" pitchFamily="18" charset="0"/>
                <a:cs typeface="Times New Roman" pitchFamily="18" charset="0"/>
              </a:rPr>
              <a:t>Routine immunization schedules</a:t>
            </a:r>
            <a:endParaRPr lang="en-US" sz="36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9C78F51C-1D51-8E42-A6C8-FE95844A5713}"/>
              </a:ext>
            </a:extLst>
          </p:cNvPr>
          <p:cNvSpPr>
            <a:spLocks noGrp="1"/>
          </p:cNvSpPr>
          <p:nvPr>
            <p:ph idx="1"/>
          </p:nvPr>
        </p:nvSpPr>
        <p:spPr>
          <a:xfrm>
            <a:off x="152400" y="1524000"/>
            <a:ext cx="11763731" cy="5181600"/>
          </a:xfrm>
        </p:spPr>
        <p:txBody>
          <a:bodyPr>
            <a:normAutofit/>
          </a:bodyPr>
          <a:lstStyle/>
          <a:p>
            <a:pPr>
              <a:lnSpc>
                <a:spcPct val="150000"/>
              </a:lnSpc>
            </a:pPr>
            <a:r>
              <a:rPr lang="en-GB" sz="2400" dirty="0">
                <a:latin typeface="Times New Roman" pitchFamily="18" charset="0"/>
                <a:cs typeface="Times New Roman" pitchFamily="18" charset="0"/>
              </a:rPr>
              <a:t>Routine immunization schedules have been developed for different countries and modified from time to time, based on the prevalence of infectious diseases, their public health importance, availability of suitable vacancies, their cost benefit factors, and logistics.</a:t>
            </a:r>
          </a:p>
          <a:p>
            <a:pPr>
              <a:lnSpc>
                <a:spcPct val="150000"/>
              </a:lnSpc>
            </a:pPr>
            <a:r>
              <a:rPr lang="en-GB" sz="2400" dirty="0">
                <a:latin typeface="Times New Roman" pitchFamily="18" charset="0"/>
                <a:cs typeface="Times New Roman" pitchFamily="18" charset="0"/>
              </a:rPr>
              <a:t>In India, Expanded Programme on Immunization (EPI) and the Universal Immunization Programme (UPI) have been able to provide protection against VPDs for much of the target population. </a:t>
            </a:r>
          </a:p>
        </p:txBody>
      </p:sp>
    </p:spTree>
    <p:extLst>
      <p:ext uri="{BB962C8B-B14F-4D97-AF65-F5344CB8AC3E}">
        <p14:creationId xmlns:p14="http://schemas.microsoft.com/office/powerpoint/2010/main" val="1688721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10515600" cy="1006475"/>
          </a:xfrm>
        </p:spPr>
        <p:txBody>
          <a:bodyPr>
            <a:normAutofit/>
          </a:bodyPr>
          <a:lstStyle/>
          <a:p>
            <a:pPr algn="ctr"/>
            <a:r>
              <a:rPr lang="en-GB" sz="2800" b="1" dirty="0">
                <a:latin typeface="Times New Roman" pitchFamily="18" charset="0"/>
                <a:cs typeface="Times New Roman" pitchFamily="18" charset="0"/>
              </a:rPr>
              <a:t>National Immunization Schedule</a:t>
            </a:r>
            <a:endParaRPr lang="en-US" sz="2800" dirty="0"/>
          </a:p>
        </p:txBody>
      </p:sp>
      <p:pic>
        <p:nvPicPr>
          <p:cNvPr id="5" name="Content Placeholder 4">
            <a:extLst>
              <a:ext uri="{FF2B5EF4-FFF2-40B4-BE49-F238E27FC236}">
                <a16:creationId xmlns:a16="http://schemas.microsoft.com/office/drawing/2014/main" id="{DDE06973-60C2-4545-8273-99D3836D841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990600"/>
            <a:ext cx="10058400" cy="5562600"/>
          </a:xfrm>
        </p:spPr>
      </p:pic>
    </p:spTree>
    <p:extLst>
      <p:ext uri="{BB962C8B-B14F-4D97-AF65-F5344CB8AC3E}">
        <p14:creationId xmlns:p14="http://schemas.microsoft.com/office/powerpoint/2010/main" val="18892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4414-66DC-6A4D-8BE5-C2D169A143D9}"/>
              </a:ext>
            </a:extLst>
          </p:cNvPr>
          <p:cNvSpPr>
            <a:spLocks noGrp="1"/>
          </p:cNvSpPr>
          <p:nvPr>
            <p:ph type="title"/>
          </p:nvPr>
        </p:nvSpPr>
        <p:spPr>
          <a:xfrm>
            <a:off x="838200" y="365125"/>
            <a:ext cx="10515600" cy="930275"/>
          </a:xfrm>
        </p:spPr>
        <p:txBody>
          <a:bodyPr>
            <a:normAutofit/>
          </a:bodyPr>
          <a:lstStyle/>
          <a:p>
            <a:pPr algn="ctr"/>
            <a:r>
              <a:rPr lang="en-GB" sz="3000" b="1" dirty="0">
                <a:latin typeface="Times New Roman" pitchFamily="18" charset="0"/>
                <a:cs typeface="Times New Roman" pitchFamily="18" charset="0"/>
              </a:rPr>
              <a:t>WHO Universal Immunization Programme</a:t>
            </a:r>
            <a:endParaRPr lang="en-US" sz="30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83DF7588-5D60-F94D-B6C5-68AD953B3BC1}"/>
              </a:ext>
            </a:extLst>
          </p:cNvPr>
          <p:cNvSpPr>
            <a:spLocks noGrp="1"/>
          </p:cNvSpPr>
          <p:nvPr>
            <p:ph idx="1"/>
          </p:nvPr>
        </p:nvSpPr>
        <p:spPr>
          <a:xfrm>
            <a:off x="228600" y="1295400"/>
            <a:ext cx="11811000" cy="5257800"/>
          </a:xfrm>
        </p:spPr>
        <p:txBody>
          <a:bodyPr>
            <a:normAutofit/>
          </a:bodyPr>
          <a:lstStyle/>
          <a:p>
            <a:r>
              <a:rPr lang="en-GB" sz="2400" dirty="0">
                <a:latin typeface="Times New Roman" pitchFamily="18" charset="0"/>
                <a:cs typeface="Times New Roman" pitchFamily="18" charset="0"/>
              </a:rPr>
              <a:t>In May 1974, the WHO officially launched a global immunization programme know as </a:t>
            </a:r>
            <a:r>
              <a:rPr lang="en-GB" sz="2400" i="1" dirty="0">
                <a:latin typeface="Times New Roman" pitchFamily="18" charset="0"/>
                <a:cs typeface="Times New Roman" pitchFamily="18" charset="0"/>
              </a:rPr>
              <a:t>Expanded Programme of Immunization </a:t>
            </a:r>
            <a:r>
              <a:rPr lang="en-GB" sz="2400" dirty="0">
                <a:latin typeface="Times New Roman" pitchFamily="18" charset="0"/>
                <a:cs typeface="Times New Roman" pitchFamily="18" charset="0"/>
              </a:rPr>
              <a:t>(EPI) to protect all children of the world against six Vaccine – preventable diseases,  diphtheria, whooping cough, tetanus, poliomyelitis, tuberculosis and measles by the year 2000.</a:t>
            </a:r>
          </a:p>
          <a:p>
            <a:r>
              <a:rPr lang="en-GB" sz="2400" dirty="0">
                <a:latin typeface="Times New Roman" pitchFamily="18" charset="0"/>
                <a:cs typeface="Times New Roman" pitchFamily="18" charset="0"/>
              </a:rPr>
              <a:t>EPI was launched in India in January 1978. WHO EPI immunization schedule is given in table. This programme is now called Universal Child Immunization, 1990. </a:t>
            </a:r>
          </a:p>
          <a:p>
            <a:r>
              <a:rPr lang="en-GB" sz="2400" dirty="0">
                <a:latin typeface="Times New Roman" pitchFamily="18" charset="0"/>
                <a:cs typeface="Times New Roman" pitchFamily="18" charset="0"/>
              </a:rPr>
              <a:t>The immunization schedule may be altered to suit the local needs of individuals and groups. Interruption of the schedule with a delay between doses does not interfere with the final immunity achieved. boo</a:t>
            </a:r>
          </a:p>
          <a:p>
            <a:r>
              <a:rPr lang="en-GB" sz="2400" dirty="0">
                <a:latin typeface="Times New Roman" pitchFamily="18" charset="0"/>
                <a:cs typeface="Times New Roman" pitchFamily="18" charset="0"/>
              </a:rPr>
              <a:t>In addition, hepatitis B vaccine may be given at birth, 1 month and 6 months and 6 months of age and booster dose at the age of 10 years. Children of the age of 15 months may be given MMR vaccine, followed by a booster at the age of 4-6 years.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19633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66</TotalTime>
  <Words>1099</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Times New Roman</vt:lpstr>
      <vt:lpstr>Wingdings</vt:lpstr>
      <vt:lpstr>Wingdings 3</vt:lpstr>
      <vt:lpstr>Ion</vt:lpstr>
      <vt:lpstr>Immunization</vt:lpstr>
      <vt:lpstr>Introduction</vt:lpstr>
      <vt:lpstr>Active immunization</vt:lpstr>
      <vt:lpstr>PowerPoint Presentation</vt:lpstr>
      <vt:lpstr>PowerPoint Presentation</vt:lpstr>
      <vt:lpstr>PowerPoint Presentation</vt:lpstr>
      <vt:lpstr>Routine immunization schedules</vt:lpstr>
      <vt:lpstr>National Immunization Schedule</vt:lpstr>
      <vt:lpstr>WHO Universal Immunization Programme</vt:lpstr>
      <vt:lpstr>Passive immunization</vt:lpstr>
      <vt:lpstr>PowerPoint Presentation</vt:lpstr>
      <vt:lpstr>Combined Active and Passive Immunization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dolly rastogi</cp:lastModifiedBy>
  <cp:revision>21</cp:revision>
  <dcterms:created xsi:type="dcterms:W3CDTF">2021-07-03T05:13:49Z</dcterms:created>
  <dcterms:modified xsi:type="dcterms:W3CDTF">2021-12-21T06:13:11Z</dcterms:modified>
</cp:coreProperties>
</file>