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8" r:id="rId2"/>
    <p:sldId id="257" r:id="rId3"/>
    <p:sldId id="259" r:id="rId4"/>
    <p:sldId id="266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D8A"/>
    <a:srgbClr val="F6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575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389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396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49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92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25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914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305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06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15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47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12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8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80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972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703912F-1511-46DC-A712-CC09AF50F13B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582B-D419-4CB4-A06F-F759FD8BA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1897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FA1B-9B9D-4A14-933A-7092F26D3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92696"/>
            <a:ext cx="10515600" cy="1179443"/>
          </a:xfrm>
        </p:spPr>
        <p:txBody>
          <a:bodyPr>
            <a:normAutofit/>
          </a:bodyPr>
          <a:lstStyle/>
          <a:p>
            <a:r>
              <a:rPr lang="en-IN" sz="5400" dirty="0">
                <a:latin typeface="Algerian" panose="04020705040A02060702" pitchFamily="82" charset="0"/>
              </a:rPr>
              <a:t>Selection of Research Topic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F305E-40EC-43EB-9D05-78114BF4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23931"/>
            <a:ext cx="10515600" cy="3465720"/>
          </a:xfrm>
        </p:spPr>
        <p:txBody>
          <a:bodyPr>
            <a:normAutofit/>
          </a:bodyPr>
          <a:lstStyle/>
          <a:p>
            <a:pPr algn="r"/>
            <a:r>
              <a:rPr lang="en-IN" sz="32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Dr.</a:t>
            </a: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 </a:t>
            </a:r>
            <a:r>
              <a:rPr lang="en-IN" sz="32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Jaba</a:t>
            </a: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 </a:t>
            </a:r>
            <a:r>
              <a:rPr lang="en-IN" sz="32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kusum</a:t>
            </a: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 Singh</a:t>
            </a:r>
          </a:p>
          <a:p>
            <a:pPr algn="r"/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Associate Professor</a:t>
            </a:r>
          </a:p>
          <a:p>
            <a:pPr algn="r"/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Department of English</a:t>
            </a:r>
          </a:p>
          <a:p>
            <a:pPr algn="r"/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ANDNNM </a:t>
            </a:r>
            <a:r>
              <a:rPr lang="en-IN" sz="32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Mahavidyalaya</a:t>
            </a:r>
            <a:endParaRPr lang="en-IN" sz="3200" dirty="0">
              <a:solidFill>
                <a:schemeClr val="accent6">
                  <a:lumMod val="20000"/>
                  <a:lumOff val="80000"/>
                </a:schemeClr>
              </a:solidFill>
              <a:latin typeface="Informal Roman" panose="030604020304060B0204" pitchFamily="66" charset="0"/>
            </a:endParaRPr>
          </a:p>
          <a:p>
            <a:pPr algn="r"/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Informal Roman" panose="030604020304060B0204" pitchFamily="66" charset="0"/>
              </a:rPr>
              <a:t>Kanpur</a:t>
            </a:r>
          </a:p>
        </p:txBody>
      </p:sp>
      <p:pic>
        <p:nvPicPr>
          <p:cNvPr id="7" name="Graphic 6" descr="Close">
            <a:extLst>
              <a:ext uri="{FF2B5EF4-FFF2-40B4-BE49-F238E27FC236}">
                <a16:creationId xmlns:a16="http://schemas.microsoft.com/office/drawing/2014/main" id="{1C8024F9-51BA-425C-A553-F4CD8A65A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8487" y="3608045"/>
            <a:ext cx="145770" cy="1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6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8B9D-1099-4C09-8EA1-7A141F6E6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/>
          <a:lstStyle/>
          <a:p>
            <a:pPr marL="0" indent="0">
              <a:buNone/>
            </a:pPr>
            <a:r>
              <a:rPr lang="en-IN" sz="4800" dirty="0">
                <a:solidFill>
                  <a:schemeClr val="accent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the Area of Research:  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should be very individualistic but at the same time you have to broader your thinking.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must Appeal you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you are not happy learning will not occur</a:t>
            </a:r>
            <a:endParaRPr lang="en-IN" sz="3200" dirty="0"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832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B15B-ECBA-4A02-ACB3-50689D259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sz="4800" dirty="0">
                <a:solidFill>
                  <a:schemeClr val="accent1"/>
                </a:solidFill>
                <a:latin typeface="Monotype Corsiva" panose="03010101010201010101" pitchFamily="66" charset="0"/>
              </a:rPr>
              <a:t>Some of the Topics that may Appeal you: 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Literary Art Forms: Film Adaptation, Cinematography,  Painting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Indian Critical Theories, 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Comparative study , 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Translation Works.</a:t>
            </a:r>
          </a:p>
        </p:txBody>
      </p:sp>
    </p:spTree>
    <p:extLst>
      <p:ext uri="{BB962C8B-B14F-4D97-AF65-F5344CB8AC3E}">
        <p14:creationId xmlns:p14="http://schemas.microsoft.com/office/powerpoint/2010/main" val="205532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90E745A-205B-4D72-9765-F25A974B2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742122"/>
            <a:ext cx="8947150" cy="5506278"/>
          </a:xfrm>
        </p:spPr>
        <p:txBody>
          <a:bodyPr/>
          <a:lstStyle/>
          <a:p>
            <a:pPr marL="0" indent="0" algn="ctr">
              <a:buNone/>
            </a:pPr>
            <a:r>
              <a:rPr lang="en-IN" sz="4800" dirty="0">
                <a:solidFill>
                  <a:schemeClr val="accent1"/>
                </a:solidFill>
                <a:latin typeface="Monotype Corsiva" panose="03010101010201010101" pitchFamily="66" charset="0"/>
              </a:rPr>
              <a:t>Background Study:</a:t>
            </a:r>
          </a:p>
          <a:p>
            <a:pPr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Reading existing Knowledge</a:t>
            </a:r>
          </a:p>
          <a:p>
            <a:pPr algn="ctr"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Review of Literature</a:t>
            </a:r>
          </a:p>
          <a:p>
            <a:pPr algn="r">
              <a:lnSpc>
                <a:spcPct val="200000"/>
              </a:lnSpc>
            </a:pP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Finding the Existing Gap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813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BD215-2413-4A31-8E9A-011D21A31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7563"/>
            <a:ext cx="8596668" cy="58834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4800" dirty="0">
                <a:latin typeface="Monotype Corsiva" panose="03010101010201010101" pitchFamily="66" charset="0"/>
              </a:rPr>
              <a:t> </a:t>
            </a:r>
            <a:r>
              <a:rPr lang="en-IN" sz="5200" dirty="0">
                <a:solidFill>
                  <a:schemeClr val="accent1"/>
                </a:solidFill>
                <a:latin typeface="Monotype Corsiva" panose="03010101010201010101" pitchFamily="66" charset="0"/>
              </a:rPr>
              <a:t>Limiting Genius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5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To become Specific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5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Choose few Selected work  </a:t>
            </a:r>
          </a:p>
          <a:p>
            <a:pPr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5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  Choose topic that you have read well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5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The research work must be the summary of the theories and literature read by you</a:t>
            </a:r>
          </a:p>
          <a:p>
            <a:pPr marL="0" indent="0" algn="ctr">
              <a:buNone/>
            </a:pPr>
            <a:endParaRPr lang="en-IN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0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21273-BA34-4EAB-9AE1-0DD7EB35A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74" y="437322"/>
            <a:ext cx="8596668" cy="57498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800" dirty="0">
                <a:solidFill>
                  <a:schemeClr val="accent1"/>
                </a:solidFill>
                <a:latin typeface="Monotype Corsiva" panose="03010101010201010101" pitchFamily="66" charset="0"/>
              </a:rPr>
              <a:t>Some Important Facts: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Be Realistic While choosing your Research Topic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Select a Topic that your Supervisor too finds interesting and is knowledgeable about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Find a topic that you already have expertise but at the same time it must be UNIQUE </a:t>
            </a:r>
          </a:p>
        </p:txBody>
      </p:sp>
    </p:spTree>
    <p:extLst>
      <p:ext uri="{BB962C8B-B14F-4D97-AF65-F5344CB8AC3E}">
        <p14:creationId xmlns:p14="http://schemas.microsoft.com/office/powerpoint/2010/main" val="21540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5117-CC66-49DA-A733-5E652BB5D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sz="4800" dirty="0">
                <a:solidFill>
                  <a:schemeClr val="accent1"/>
                </a:solidFill>
                <a:latin typeface="Monotype Corsiva" panose="03010101010201010101" pitchFamily="66" charset="0"/>
              </a:rPr>
              <a:t>The Essentials: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The Topic must be manageable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Read Every Available material on the Selected Topic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Find  Supporting Document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Exploit the Resources Available in your locality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anose="03010101010201010101" pitchFamily="66" charset="0"/>
              </a:rPr>
              <a:t>CONSULT YOUR SUPERVISOR</a:t>
            </a:r>
            <a:endParaRPr lang="en-IN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8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C02D-526A-4900-BCD2-D2E0DFEE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4800" dirty="0">
                <a:latin typeface="Monotype Corsiva" panose="03010101010201010101" pitchFamily="66" charset="0"/>
              </a:rPr>
              <a:t>Some Must have Study Materials: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The Oxford Companion to English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A Glossary of Literary Terms- M. H. ABRAMS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History of English literature – DAVID DAICHES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Indian Literary Criticism -G N DEVY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History of Indian English Literature -M K NAIK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Neo African Literature :A history of Black Writing - JANHEINZ JAHN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FFFF00"/>
                </a:solidFill>
                <a:latin typeface="Monotype Corsiva" panose="03010101010201010101" pitchFamily="66" charset="0"/>
              </a:rPr>
              <a:t>An Anthology :American Literature -EGBERT S. OLIVER</a:t>
            </a:r>
          </a:p>
        </p:txBody>
      </p:sp>
    </p:spTree>
    <p:extLst>
      <p:ext uri="{BB962C8B-B14F-4D97-AF65-F5344CB8AC3E}">
        <p14:creationId xmlns:p14="http://schemas.microsoft.com/office/powerpoint/2010/main" val="30456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73AA7F-1EEA-4693-9FD5-AE24FBD03A63}"/>
              </a:ext>
            </a:extLst>
          </p:cNvPr>
          <p:cNvSpPr/>
          <p:nvPr/>
        </p:nvSpPr>
        <p:spPr>
          <a:xfrm>
            <a:off x="718782" y="2121174"/>
            <a:ext cx="1075443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9600" b="0" cap="none" spc="0" dirty="0">
                <a:ln w="0"/>
                <a:solidFill>
                  <a:srgbClr val="F61200"/>
                </a:soli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Thank You </a:t>
            </a:r>
          </a:p>
          <a:p>
            <a:pPr algn="ctr"/>
            <a:endParaRPr lang="en-US" sz="9600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3200" dirty="0">
                <a:ln w="0"/>
                <a:solidFill>
                  <a:srgbClr val="0A0D8A"/>
                </a:soli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See You in The Next Class</a:t>
            </a:r>
            <a:endParaRPr lang="en-US" sz="3200" b="0" cap="none" spc="0" dirty="0">
              <a:ln w="0"/>
              <a:solidFill>
                <a:srgbClr val="0A0D8A"/>
              </a:solidFill>
              <a:effectLst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7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275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Arial</vt:lpstr>
      <vt:lpstr>Arial Rounded MT Bold</vt:lpstr>
      <vt:lpstr>Century Gothic</vt:lpstr>
      <vt:lpstr>Informal Roman</vt:lpstr>
      <vt:lpstr>Monotype Corsiva</vt:lpstr>
      <vt:lpstr>Wingdings 3</vt:lpstr>
      <vt:lpstr>Ion</vt:lpstr>
      <vt:lpstr>Selection of Research Topic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of Research Topics</dc:title>
  <dc:creator>jaba.k.singh@gmail.com</dc:creator>
  <cp:lastModifiedBy>jaba.k.singh@gmail.com</cp:lastModifiedBy>
  <cp:revision>18</cp:revision>
  <dcterms:created xsi:type="dcterms:W3CDTF">2021-12-08T05:27:09Z</dcterms:created>
  <dcterms:modified xsi:type="dcterms:W3CDTF">2021-12-09T12:15:46Z</dcterms:modified>
</cp:coreProperties>
</file>