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F9585F-F235-4A07-9100-0095C9D1930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585F-F235-4A07-9100-0095C9D1930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585F-F235-4A07-9100-0095C9D1930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9585F-F235-4A07-9100-0095C9D1930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9585F-F235-4A07-9100-0095C9D19303}" type="datetimeFigureOut">
              <a:rPr lang="en-US" smtClean="0"/>
              <a:t>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F9585F-F235-4A07-9100-0095C9D1930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9585F-F235-4A07-9100-0095C9D19303}" type="datetimeFigureOut">
              <a:rPr lang="en-US" smtClean="0"/>
              <a:t>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9585F-F235-4A07-9100-0095C9D19303}" type="datetimeFigureOut">
              <a:rPr lang="en-US" smtClean="0"/>
              <a:t>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9585F-F235-4A07-9100-0095C9D19303}" type="datetimeFigureOut">
              <a:rPr lang="en-US" smtClean="0"/>
              <a:t>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585F-F235-4A07-9100-0095C9D1930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9585F-F235-4A07-9100-0095C9D19303}" type="datetimeFigureOut">
              <a:rPr lang="en-US" smtClean="0"/>
              <a:t>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DB6F-3B36-43D8-8742-C8A228FC35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9585F-F235-4A07-9100-0095C9D19303}" type="datetimeFigureOut">
              <a:rPr lang="en-US" smtClean="0"/>
              <a:t>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DB6F-3B36-43D8-8742-C8A228FC35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066799"/>
          </a:xfrm>
        </p:spPr>
        <p:txBody>
          <a:bodyPr/>
          <a:lstStyle/>
          <a:p>
            <a:r>
              <a:rPr lang="en-US" u="sng" dirty="0" smtClean="0">
                <a:latin typeface="Andalus" pitchFamily="18" charset="-78"/>
                <a:cs typeface="Andalus" pitchFamily="18" charset="-78"/>
              </a:rPr>
              <a:t>A Glimpse of </a:t>
            </a:r>
            <a:r>
              <a:rPr lang="en-US" u="sng" dirty="0" err="1" smtClean="0">
                <a:latin typeface="Andalus" pitchFamily="18" charset="-78"/>
                <a:cs typeface="Andalus" pitchFamily="18" charset="-78"/>
              </a:rPr>
              <a:t>Chola</a:t>
            </a:r>
            <a:r>
              <a:rPr lang="en-US" u="sng" dirty="0" smtClean="0">
                <a:latin typeface="Andalus" pitchFamily="18" charset="-78"/>
                <a:cs typeface="Andalus" pitchFamily="18" charset="-78"/>
              </a:rPr>
              <a:t> Empire</a:t>
            </a:r>
            <a:endParaRPr lang="en-US" u="sng" dirty="0">
              <a:latin typeface="Andalus" pitchFamily="18" charset="-78"/>
              <a:cs typeface="Andalus" pitchFamily="18" charset="-78"/>
            </a:endParaRPr>
          </a:p>
        </p:txBody>
      </p:sp>
      <p:sp>
        <p:nvSpPr>
          <p:cNvPr id="3" name="Subtitle 2"/>
          <p:cNvSpPr>
            <a:spLocks noGrp="1"/>
          </p:cNvSpPr>
          <p:nvPr>
            <p:ph type="subTitle" idx="1"/>
          </p:nvPr>
        </p:nvSpPr>
        <p:spPr>
          <a:xfrm>
            <a:off x="1371600" y="2895600"/>
            <a:ext cx="6400800" cy="2743200"/>
          </a:xfrm>
        </p:spPr>
        <p:txBody>
          <a:bodyPr>
            <a:normAutofit/>
          </a:bodyPr>
          <a:lstStyle/>
          <a:p>
            <a:pPr marL="514350" indent="-514350" algn="l">
              <a:buAutoNum type="arabicPeriod"/>
            </a:pPr>
            <a:r>
              <a:rPr lang="en-US" sz="2400" b="1" dirty="0" smtClean="0">
                <a:latin typeface="Andalus" pitchFamily="18" charset="-78"/>
                <a:cs typeface="Andalus" pitchFamily="18" charset="-78"/>
              </a:rPr>
              <a:t>Introduction</a:t>
            </a:r>
          </a:p>
          <a:p>
            <a:pPr marL="514350" indent="-514350" algn="l">
              <a:buAutoNum type="arabicPeriod"/>
            </a:pPr>
            <a:r>
              <a:rPr lang="en-US" sz="2400" b="1" dirty="0" smtClean="0">
                <a:latin typeface="Andalus" pitchFamily="18" charset="-78"/>
                <a:cs typeface="Andalus" pitchFamily="18" charset="-78"/>
              </a:rPr>
              <a:t>Administration</a:t>
            </a:r>
          </a:p>
          <a:p>
            <a:pPr marL="514350" indent="-514350" algn="l">
              <a:buAutoNum type="arabicPeriod"/>
            </a:pPr>
            <a:r>
              <a:rPr lang="en-US" sz="2400" b="1" dirty="0" smtClean="0">
                <a:latin typeface="Andalus" pitchFamily="18" charset="-78"/>
                <a:cs typeface="Andalus" pitchFamily="18" charset="-78"/>
              </a:rPr>
              <a:t>Economic Life</a:t>
            </a:r>
          </a:p>
          <a:p>
            <a:pPr marL="514350" indent="-514350" algn="l">
              <a:buAutoNum type="arabicPeriod"/>
            </a:pPr>
            <a:r>
              <a:rPr lang="en-US" sz="2400" b="1" dirty="0" smtClean="0">
                <a:latin typeface="Andalus" pitchFamily="18" charset="-78"/>
                <a:cs typeface="Andalus" pitchFamily="18" charset="-78"/>
              </a:rPr>
              <a:t>Social Life </a:t>
            </a:r>
          </a:p>
          <a:p>
            <a:pPr marL="514350" indent="-514350" algn="l">
              <a:buAutoNum type="arabicPeriod"/>
            </a:pPr>
            <a:r>
              <a:rPr lang="en-US" sz="2400" b="1" dirty="0" smtClean="0">
                <a:latin typeface="Andalus" pitchFamily="18" charset="-78"/>
                <a:cs typeface="Andalus" pitchFamily="18" charset="-78"/>
              </a:rPr>
              <a:t>Religious Life</a:t>
            </a:r>
            <a:endParaRPr lang="en-US" sz="2400" b="1"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latin typeface="Times New Roman" pitchFamily="18" charset="0"/>
                <a:cs typeface="Times New Roman" pitchFamily="18" charset="0"/>
              </a:rPr>
              <a:t>Social Life</a:t>
            </a:r>
            <a:endParaRPr lang="en-US" sz="3200" dirty="0"/>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pPr algn="just" fontAlgn="base"/>
            <a:r>
              <a:rPr lang="en-US" sz="1900" dirty="0">
                <a:latin typeface="Times New Roman" pitchFamily="18" charset="0"/>
                <a:cs typeface="Times New Roman" pitchFamily="18" charset="0"/>
              </a:rPr>
              <a:t>The caste system was the basis of the social organization under the Cholas. Society was divided into a number of social groups or castes. Each caste was hereditary and constituted an occupational group. </a:t>
            </a:r>
            <a:r>
              <a:rPr lang="en-US" sz="1900" dirty="0" err="1">
                <a:latin typeface="Times New Roman" pitchFamily="18" charset="0"/>
                <a:cs typeface="Times New Roman" pitchFamily="18" charset="0"/>
              </a:rPr>
              <a:t>Bramhanas</a:t>
            </a:r>
            <a:r>
              <a:rPr lang="en-US" sz="1900" dirty="0">
                <a:latin typeface="Times New Roman" pitchFamily="18" charset="0"/>
                <a:cs typeface="Times New Roman" pitchFamily="18" charset="0"/>
              </a:rPr>
              <a:t> occupied a privilege position in the society. They combined both religious authority and economic power. They were exempted from taxes, owned and enjoyed land with full royal support.</a:t>
            </a:r>
          </a:p>
          <a:p>
            <a:pPr algn="just" fontAlgn="base"/>
            <a:r>
              <a:rPr lang="en-US" sz="1900" dirty="0">
                <a:latin typeface="Times New Roman" pitchFamily="18" charset="0"/>
                <a:cs typeface="Times New Roman" pitchFamily="18" charset="0"/>
              </a:rPr>
              <a:t>Their main duties included learning and teaching of the Vedas and performing rituals and ceremonies. Some of them served as chief priests of the temple. Some of them were more adventurous and engaged themselves in trade.</a:t>
            </a:r>
          </a:p>
          <a:p>
            <a:pPr algn="just" fontAlgn="base"/>
            <a:r>
              <a:rPr lang="en-US" sz="1900" dirty="0">
                <a:latin typeface="Times New Roman" pitchFamily="18" charset="0"/>
                <a:cs typeface="Times New Roman" pitchFamily="18" charset="0"/>
              </a:rPr>
              <a:t>They were given lighter punishments in case of offences committed. The almost total absence of </a:t>
            </a:r>
            <a:r>
              <a:rPr lang="en-US" sz="1900" dirty="0" err="1">
                <a:latin typeface="Times New Roman" pitchFamily="18" charset="0"/>
                <a:cs typeface="Times New Roman" pitchFamily="18" charset="0"/>
              </a:rPr>
              <a:t>Kshatriya</a:t>
            </a:r>
            <a:r>
              <a:rPr lang="en-US" sz="1900" dirty="0">
                <a:latin typeface="Times New Roman" pitchFamily="18" charset="0"/>
                <a:cs typeface="Times New Roman" pitchFamily="18" charset="0"/>
              </a:rPr>
              <a:t> institutions necessitated an alliance between sections of </a:t>
            </a:r>
            <a:r>
              <a:rPr lang="en-US" sz="1900" dirty="0" err="1">
                <a:latin typeface="Times New Roman" pitchFamily="18" charset="0"/>
                <a:cs typeface="Times New Roman" pitchFamily="18" charset="0"/>
              </a:rPr>
              <a:t>brahmanas</a:t>
            </a:r>
            <a:r>
              <a:rPr lang="en-US" sz="1900" dirty="0">
                <a:latin typeface="Times New Roman" pitchFamily="18" charset="0"/>
                <a:cs typeface="Times New Roman" pitchFamily="18" charset="0"/>
              </a:rPr>
              <a:t> and the dominant peasantry. The </a:t>
            </a:r>
            <a:r>
              <a:rPr lang="en-US" sz="1900" dirty="0" err="1">
                <a:latin typeface="Times New Roman" pitchFamily="18" charset="0"/>
                <a:cs typeface="Times New Roman" pitchFamily="18" charset="0"/>
              </a:rPr>
              <a:t>Nattar</a:t>
            </a:r>
            <a:r>
              <a:rPr lang="en-US" sz="1900" dirty="0">
                <a:latin typeface="Times New Roman" pitchFamily="18" charset="0"/>
                <a:cs typeface="Times New Roman" pitchFamily="18" charset="0"/>
              </a:rPr>
              <a:t> was the dominant peasant community, and the cultivators were the subordinate client group of the </a:t>
            </a:r>
            <a:r>
              <a:rPr lang="en-US" sz="1900" dirty="0" err="1">
                <a:latin typeface="Times New Roman" pitchFamily="18" charset="0"/>
                <a:cs typeface="Times New Roman" pitchFamily="18" charset="0"/>
              </a:rPr>
              <a:t>nattars</a:t>
            </a:r>
            <a:r>
              <a:rPr lang="en-US" sz="1900" dirty="0">
                <a:latin typeface="Times New Roman" pitchFamily="18" charset="0"/>
                <a:cs typeface="Times New Roman" pitchFamily="18" charset="0"/>
              </a:rPr>
              <a:t>. The newly assimilated castes from marginal tracts were often combined in mass groupings of </a:t>
            </a:r>
            <a:r>
              <a:rPr lang="en-US" sz="1900" dirty="0" err="1">
                <a:latin typeface="Times New Roman" pitchFamily="18" charset="0"/>
                <a:cs typeface="Times New Roman" pitchFamily="18" charset="0"/>
              </a:rPr>
              <a:t>Idangai</a:t>
            </a:r>
            <a:r>
              <a:rPr lang="en-US" sz="1900" dirty="0">
                <a:latin typeface="Times New Roman" pitchFamily="18" charset="0"/>
                <a:cs typeface="Times New Roman" pitchFamily="18" charset="0"/>
              </a:rPr>
              <a:t> (left handed castes) and </a:t>
            </a:r>
            <a:r>
              <a:rPr lang="en-US" sz="1900" dirty="0" err="1">
                <a:latin typeface="Times New Roman" pitchFamily="18" charset="0"/>
                <a:cs typeface="Times New Roman" pitchFamily="18" charset="0"/>
              </a:rPr>
              <a:t>Valangai</a:t>
            </a:r>
            <a:r>
              <a:rPr lang="en-US" sz="1900" dirty="0">
                <a:latin typeface="Times New Roman" pitchFamily="18" charset="0"/>
                <a:cs typeface="Times New Roman" pitchFamily="18" charset="0"/>
              </a:rPr>
              <a:t> (right handed castes.</a:t>
            </a:r>
          </a:p>
          <a:p>
            <a:pPr algn="just" fontAlgn="base"/>
            <a:r>
              <a:rPr lang="en-US" sz="1900" dirty="0">
                <a:latin typeface="Times New Roman" pitchFamily="18" charset="0"/>
                <a:cs typeface="Times New Roman" pitchFamily="18" charset="0"/>
              </a:rPr>
              <a:t>Rudimentary hierarchy of social groups from classical times according to the </a:t>
            </a:r>
            <a:r>
              <a:rPr lang="en-US" sz="1900" dirty="0" err="1">
                <a:latin typeface="Times New Roman" pitchFamily="18" charset="0"/>
                <a:cs typeface="Times New Roman" pitchFamily="18" charset="0"/>
              </a:rPr>
              <a:t>Silapadikaram</a:t>
            </a:r>
            <a:r>
              <a:rPr lang="en-US" sz="1900" dirty="0">
                <a:latin typeface="Times New Roman" pitchFamily="18" charset="0"/>
                <a:cs typeface="Times New Roman" pitchFamily="18" charset="0"/>
              </a:rPr>
              <a:t> were </a:t>
            </a:r>
            <a:r>
              <a:rPr lang="en-US" sz="1900" dirty="0" err="1">
                <a:latin typeface="Times New Roman" pitchFamily="18" charset="0"/>
                <a:cs typeface="Times New Roman" pitchFamily="18" charset="0"/>
              </a:rPr>
              <a:t>vellalar</a:t>
            </a:r>
            <a:r>
              <a:rPr lang="en-US" sz="1900" dirty="0">
                <a:latin typeface="Times New Roman" pitchFamily="18" charset="0"/>
                <a:cs typeface="Times New Roman" pitchFamily="18" charset="0"/>
              </a:rPr>
              <a:t>-cultivator, </a:t>
            </a:r>
            <a:r>
              <a:rPr lang="en-US" sz="1900" dirty="0" err="1">
                <a:latin typeface="Times New Roman" pitchFamily="18" charset="0"/>
                <a:cs typeface="Times New Roman" pitchFamily="18" charset="0"/>
              </a:rPr>
              <a:t>kovalar</a:t>
            </a:r>
            <a:r>
              <a:rPr lang="en-US" sz="1900" dirty="0">
                <a:latin typeface="Times New Roman" pitchFamily="18" charset="0"/>
                <a:cs typeface="Times New Roman" pitchFamily="18" charset="0"/>
              </a:rPr>
              <a:t>-cowherds and shepherds, </a:t>
            </a:r>
            <a:r>
              <a:rPr lang="en-US" sz="1900" dirty="0" err="1">
                <a:latin typeface="Times New Roman" pitchFamily="18" charset="0"/>
                <a:cs typeface="Times New Roman" pitchFamily="18" charset="0"/>
              </a:rPr>
              <a:t>vedar</a:t>
            </a:r>
            <a:r>
              <a:rPr lang="en-US" sz="1900" dirty="0">
                <a:latin typeface="Times New Roman" pitchFamily="18" charset="0"/>
                <a:cs typeface="Times New Roman" pitchFamily="18" charset="0"/>
              </a:rPr>
              <a:t>-hunters, </a:t>
            </a:r>
            <a:r>
              <a:rPr lang="en-US" sz="1900" dirty="0" err="1">
                <a:latin typeface="Times New Roman" pitchFamily="18" charset="0"/>
                <a:cs typeface="Times New Roman" pitchFamily="18" charset="0"/>
              </a:rPr>
              <a:t>Padaiyacciar</a:t>
            </a:r>
            <a:r>
              <a:rPr lang="en-US" sz="1900" dirty="0">
                <a:latin typeface="Times New Roman" pitchFamily="18" charset="0"/>
                <a:cs typeface="Times New Roman" pitchFamily="18" charset="0"/>
              </a:rPr>
              <a:t>- artisan groups and armed men and </a:t>
            </a:r>
            <a:r>
              <a:rPr lang="en-US" sz="1900" dirty="0" err="1">
                <a:latin typeface="Times New Roman" pitchFamily="18" charset="0"/>
                <a:cs typeface="Times New Roman" pitchFamily="18" charset="0"/>
              </a:rPr>
              <a:t>valaiyar</a:t>
            </a:r>
            <a:r>
              <a:rPr lang="en-US" sz="1900" dirty="0">
                <a:latin typeface="Times New Roman" pitchFamily="18" charset="0"/>
                <a:cs typeface="Times New Roman" pitchFamily="18" charset="0"/>
              </a:rPr>
              <a:t>-fishermen. Worship of deceased rulers and construction of temples as tributes to dead kings was a special feature of the </a:t>
            </a:r>
            <a:r>
              <a:rPr lang="en-US" sz="1900" dirty="0" err="1">
                <a:latin typeface="Times New Roman" pitchFamily="18" charset="0"/>
                <a:cs typeface="Times New Roman" pitchFamily="18" charset="0"/>
              </a:rPr>
              <a:t>Chola</a:t>
            </a:r>
            <a:r>
              <a:rPr lang="en-US" sz="1900" dirty="0">
                <a:latin typeface="Times New Roman" pitchFamily="18" charset="0"/>
                <a:cs typeface="Times New Roman" pitchFamily="18" charset="0"/>
              </a:rPr>
              <a:t> period</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a:p>
            <a:pPr fontAlgn="base"/>
            <a:r>
              <a:rPr lang="en-US" sz="1900" dirty="0">
                <a:latin typeface="Times New Roman" pitchFamily="18" charset="0"/>
                <a:cs typeface="Times New Roman" pitchFamily="18" charset="0"/>
              </a:rPr>
              <a:t>They were given lighter punishments in case of offences committed. The almost total absence of </a:t>
            </a:r>
            <a:r>
              <a:rPr lang="en-US" sz="1900" dirty="0" err="1">
                <a:latin typeface="Times New Roman" pitchFamily="18" charset="0"/>
                <a:cs typeface="Times New Roman" pitchFamily="18" charset="0"/>
              </a:rPr>
              <a:t>Kshatriya</a:t>
            </a:r>
            <a:r>
              <a:rPr lang="en-US" sz="1900" dirty="0">
                <a:latin typeface="Times New Roman" pitchFamily="18" charset="0"/>
                <a:cs typeface="Times New Roman" pitchFamily="18" charset="0"/>
              </a:rPr>
              <a:t> institutions necessitated an alliance between sections of </a:t>
            </a:r>
            <a:r>
              <a:rPr lang="en-US" sz="1900" dirty="0" err="1">
                <a:latin typeface="Times New Roman" pitchFamily="18" charset="0"/>
                <a:cs typeface="Times New Roman" pitchFamily="18" charset="0"/>
              </a:rPr>
              <a:t>brahmanas</a:t>
            </a:r>
            <a:r>
              <a:rPr lang="en-US" sz="1900" dirty="0">
                <a:latin typeface="Times New Roman" pitchFamily="18" charset="0"/>
                <a:cs typeface="Times New Roman" pitchFamily="18" charset="0"/>
              </a:rPr>
              <a:t> and the dominant peasantry. The </a:t>
            </a:r>
            <a:r>
              <a:rPr lang="en-US" sz="1900" dirty="0" err="1">
                <a:latin typeface="Times New Roman" pitchFamily="18" charset="0"/>
                <a:cs typeface="Times New Roman" pitchFamily="18" charset="0"/>
              </a:rPr>
              <a:t>Nattar</a:t>
            </a:r>
            <a:r>
              <a:rPr lang="en-US" sz="1900" dirty="0">
                <a:latin typeface="Times New Roman" pitchFamily="18" charset="0"/>
                <a:cs typeface="Times New Roman" pitchFamily="18" charset="0"/>
              </a:rPr>
              <a:t> was the dominant peasant community, and the cultivators were the subordinate client group of the </a:t>
            </a:r>
            <a:r>
              <a:rPr lang="en-US" sz="1900" dirty="0" err="1">
                <a:latin typeface="Times New Roman" pitchFamily="18" charset="0"/>
                <a:cs typeface="Times New Roman" pitchFamily="18" charset="0"/>
              </a:rPr>
              <a:t>nattars</a:t>
            </a:r>
            <a:r>
              <a:rPr lang="en-US" sz="1900" dirty="0">
                <a:latin typeface="Times New Roman" pitchFamily="18" charset="0"/>
                <a:cs typeface="Times New Roman" pitchFamily="18" charset="0"/>
              </a:rPr>
              <a:t>. The newly assimilated castes from marginal tracts were often combined in mass groupings of </a:t>
            </a:r>
            <a:r>
              <a:rPr lang="en-US" sz="1900" dirty="0" err="1">
                <a:latin typeface="Times New Roman" pitchFamily="18" charset="0"/>
                <a:cs typeface="Times New Roman" pitchFamily="18" charset="0"/>
              </a:rPr>
              <a:t>Idangai</a:t>
            </a:r>
            <a:r>
              <a:rPr lang="en-US" sz="1900" dirty="0">
                <a:latin typeface="Times New Roman" pitchFamily="18" charset="0"/>
                <a:cs typeface="Times New Roman" pitchFamily="18" charset="0"/>
              </a:rPr>
              <a:t> (left handed castes) and </a:t>
            </a:r>
            <a:r>
              <a:rPr lang="en-US" sz="1900" dirty="0" err="1">
                <a:latin typeface="Times New Roman" pitchFamily="18" charset="0"/>
                <a:cs typeface="Times New Roman" pitchFamily="18" charset="0"/>
              </a:rPr>
              <a:t>Valangai</a:t>
            </a:r>
            <a:r>
              <a:rPr lang="en-US" sz="1900" dirty="0">
                <a:latin typeface="Times New Roman" pitchFamily="18" charset="0"/>
                <a:cs typeface="Times New Roman" pitchFamily="18" charset="0"/>
              </a:rPr>
              <a:t> (right handed castes.</a:t>
            </a:r>
          </a:p>
          <a:p>
            <a:pPr fontAlgn="base"/>
            <a:r>
              <a:rPr lang="en-US" sz="1900" dirty="0">
                <a:latin typeface="Times New Roman" pitchFamily="18" charset="0"/>
                <a:cs typeface="Times New Roman" pitchFamily="18" charset="0"/>
              </a:rPr>
              <a:t>Rudimentary hierarchy of social groups from classical times according to the </a:t>
            </a:r>
            <a:r>
              <a:rPr lang="en-US" sz="1900" dirty="0" err="1">
                <a:latin typeface="Times New Roman" pitchFamily="18" charset="0"/>
                <a:cs typeface="Times New Roman" pitchFamily="18" charset="0"/>
              </a:rPr>
              <a:t>Silapadikaram</a:t>
            </a:r>
            <a:r>
              <a:rPr lang="en-US" sz="1900" dirty="0">
                <a:latin typeface="Times New Roman" pitchFamily="18" charset="0"/>
                <a:cs typeface="Times New Roman" pitchFamily="18" charset="0"/>
              </a:rPr>
              <a:t> were </a:t>
            </a:r>
            <a:r>
              <a:rPr lang="en-US" sz="1900" dirty="0" err="1">
                <a:latin typeface="Times New Roman" pitchFamily="18" charset="0"/>
                <a:cs typeface="Times New Roman" pitchFamily="18" charset="0"/>
              </a:rPr>
              <a:t>vellalar</a:t>
            </a:r>
            <a:r>
              <a:rPr lang="en-US" sz="1900" dirty="0">
                <a:latin typeface="Times New Roman" pitchFamily="18" charset="0"/>
                <a:cs typeface="Times New Roman" pitchFamily="18" charset="0"/>
              </a:rPr>
              <a:t>-cultivator, </a:t>
            </a:r>
            <a:r>
              <a:rPr lang="en-US" sz="1900" dirty="0" err="1">
                <a:latin typeface="Times New Roman" pitchFamily="18" charset="0"/>
                <a:cs typeface="Times New Roman" pitchFamily="18" charset="0"/>
              </a:rPr>
              <a:t>kovalar</a:t>
            </a:r>
            <a:r>
              <a:rPr lang="en-US" sz="1900" dirty="0">
                <a:latin typeface="Times New Roman" pitchFamily="18" charset="0"/>
                <a:cs typeface="Times New Roman" pitchFamily="18" charset="0"/>
              </a:rPr>
              <a:t>-cowherds and shepherds, </a:t>
            </a:r>
            <a:r>
              <a:rPr lang="en-US" sz="1900" dirty="0" err="1">
                <a:latin typeface="Times New Roman" pitchFamily="18" charset="0"/>
                <a:cs typeface="Times New Roman" pitchFamily="18" charset="0"/>
              </a:rPr>
              <a:t>vedar</a:t>
            </a:r>
            <a:r>
              <a:rPr lang="en-US" sz="1900" dirty="0">
                <a:latin typeface="Times New Roman" pitchFamily="18" charset="0"/>
                <a:cs typeface="Times New Roman" pitchFamily="18" charset="0"/>
              </a:rPr>
              <a:t>-hunters, </a:t>
            </a:r>
            <a:r>
              <a:rPr lang="en-US" sz="1900" dirty="0" err="1">
                <a:latin typeface="Times New Roman" pitchFamily="18" charset="0"/>
                <a:cs typeface="Times New Roman" pitchFamily="18" charset="0"/>
              </a:rPr>
              <a:t>Padaiyacciar</a:t>
            </a:r>
            <a:r>
              <a:rPr lang="en-US" sz="1900" dirty="0">
                <a:latin typeface="Times New Roman" pitchFamily="18" charset="0"/>
                <a:cs typeface="Times New Roman" pitchFamily="18" charset="0"/>
              </a:rPr>
              <a:t>- artisan groups and armed men and </a:t>
            </a:r>
            <a:r>
              <a:rPr lang="en-US" sz="1900" dirty="0" err="1">
                <a:latin typeface="Times New Roman" pitchFamily="18" charset="0"/>
                <a:cs typeface="Times New Roman" pitchFamily="18" charset="0"/>
              </a:rPr>
              <a:t>valaiyar</a:t>
            </a:r>
            <a:r>
              <a:rPr lang="en-US" sz="1900" dirty="0">
                <a:latin typeface="Times New Roman" pitchFamily="18" charset="0"/>
                <a:cs typeface="Times New Roman" pitchFamily="18" charset="0"/>
              </a:rPr>
              <a:t>-fishermen. Worship of deceased rulers and construction of temples as tributes to dead kings was a special feature of the </a:t>
            </a:r>
            <a:r>
              <a:rPr lang="en-US" sz="1900" dirty="0" err="1">
                <a:latin typeface="Times New Roman" pitchFamily="18" charset="0"/>
                <a:cs typeface="Times New Roman" pitchFamily="18" charset="0"/>
              </a:rPr>
              <a:t>Chola</a:t>
            </a:r>
            <a:r>
              <a:rPr lang="en-US" sz="1900" dirty="0">
                <a:latin typeface="Times New Roman" pitchFamily="18" charset="0"/>
                <a:cs typeface="Times New Roman" pitchFamily="18" charset="0"/>
              </a:rPr>
              <a:t> period.</a:t>
            </a:r>
          </a:p>
          <a:p>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dirty="0" smtClean="0">
                <a:latin typeface="Times New Roman" pitchFamily="18" charset="0"/>
                <a:cs typeface="Times New Roman" pitchFamily="18" charset="0"/>
              </a:rPr>
              <a:t>Religious</a:t>
            </a:r>
            <a:r>
              <a:rPr lang="en-US" sz="3200" dirty="0" smtClean="0">
                <a:latin typeface="Times New Roman" pitchFamily="18" charset="0"/>
                <a:cs typeface="Times New Roman" pitchFamily="18" charset="0"/>
              </a:rPr>
              <a:t> Life</a:t>
            </a:r>
            <a:endParaRPr lang="en-US" sz="3200" dirty="0"/>
          </a:p>
        </p:txBody>
      </p:sp>
      <p:sp>
        <p:nvSpPr>
          <p:cNvPr id="3" name="Content Placeholder 2"/>
          <p:cNvSpPr>
            <a:spLocks noGrp="1"/>
          </p:cNvSpPr>
          <p:nvPr>
            <p:ph idx="1"/>
          </p:nvPr>
        </p:nvSpPr>
        <p:spPr>
          <a:xfrm>
            <a:off x="457200" y="1828800"/>
            <a:ext cx="8229600" cy="4297363"/>
          </a:xfrm>
        </p:spPr>
        <p:txBody>
          <a:bodyPr>
            <a:normAutofit/>
          </a:bodyPr>
          <a:lstStyle/>
          <a:p>
            <a:pPr algn="just"/>
            <a:r>
              <a:rPr lang="en-US" sz="2200" dirty="0" err="1">
                <a:latin typeface="Times New Roman" pitchFamily="18" charset="0"/>
                <a:cs typeface="Times New Roman" pitchFamily="18" charset="0"/>
              </a:rPr>
              <a:t>Sailendra</a:t>
            </a:r>
            <a:r>
              <a:rPr lang="en-US" sz="2200" dirty="0">
                <a:latin typeface="Times New Roman" pitchFamily="18" charset="0"/>
                <a:cs typeface="Times New Roman" pitchFamily="18" charset="0"/>
              </a:rPr>
              <a:t> kings were </a:t>
            </a:r>
            <a:r>
              <a:rPr lang="en-US" sz="2200" dirty="0" err="1">
                <a:latin typeface="Times New Roman" pitchFamily="18" charset="0"/>
                <a:cs typeface="Times New Roman" pitchFamily="18" charset="0"/>
              </a:rPr>
              <a:t>Mahayan</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Buddhist </a:t>
            </a:r>
            <a:r>
              <a:rPr lang="en-US" sz="2200" dirty="0">
                <a:latin typeface="Times New Roman" pitchFamily="18" charset="0"/>
                <a:cs typeface="Times New Roman" pitchFamily="18" charset="0"/>
              </a:rPr>
              <a:t>and ruled over Sumatra, Bali, Cambodia and Malaya.</a:t>
            </a:r>
          </a:p>
          <a:p>
            <a:pPr algn="just"/>
            <a:r>
              <a:rPr lang="en-US" sz="2200" dirty="0" err="1">
                <a:latin typeface="Times New Roman" pitchFamily="18" charset="0"/>
                <a:cs typeface="Times New Roman" pitchFamily="18" charset="0"/>
              </a:rPr>
              <a:t>Sailendra</a:t>
            </a:r>
            <a:r>
              <a:rPr lang="en-US" sz="2200" dirty="0">
                <a:latin typeface="Times New Roman" pitchFamily="18" charset="0"/>
                <a:cs typeface="Times New Roman" pitchFamily="18" charset="0"/>
              </a:rPr>
              <a:t> Kings had constructed a Buddhist </a:t>
            </a:r>
            <a:r>
              <a:rPr lang="en-US" sz="2200" dirty="0" err="1">
                <a:latin typeface="Times New Roman" pitchFamily="18" charset="0"/>
                <a:cs typeface="Times New Roman" pitchFamily="18" charset="0"/>
              </a:rPr>
              <a:t>Vihara</a:t>
            </a:r>
            <a:r>
              <a:rPr lang="en-US" sz="2200" dirty="0">
                <a:latin typeface="Times New Roman" pitchFamily="18" charset="0"/>
                <a:cs typeface="Times New Roman" pitchFamily="18" charset="0"/>
              </a:rPr>
              <a:t> at </a:t>
            </a:r>
            <a:r>
              <a:rPr lang="en-US" sz="2200" dirty="0" err="1">
                <a:latin typeface="Times New Roman" pitchFamily="18" charset="0"/>
                <a:cs typeface="Times New Roman" pitchFamily="18" charset="0"/>
              </a:rPr>
              <a:t>Nagapattinam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Tamilnadu</a:t>
            </a:r>
            <a:r>
              <a:rPr lang="en-US" sz="2200" dirty="0">
                <a:latin typeface="Times New Roman" pitchFamily="18" charset="0"/>
                <a:cs typeface="Times New Roman" pitchFamily="18" charset="0"/>
              </a:rPr>
              <a:t>. (area under </a:t>
            </a:r>
            <a:r>
              <a:rPr lang="en-US" sz="2200" dirty="0" err="1">
                <a:latin typeface="Times New Roman" pitchFamily="18" charset="0"/>
                <a:cs typeface="Times New Roman" pitchFamily="18" charset="0"/>
              </a:rPr>
              <a:t>Chola</a:t>
            </a:r>
            <a:r>
              <a:rPr lang="en-US" sz="2200" dirty="0">
                <a:latin typeface="Times New Roman" pitchFamily="18" charset="0"/>
                <a:cs typeface="Times New Roman" pitchFamily="18" charset="0"/>
              </a:rPr>
              <a:t> control)</a:t>
            </a:r>
          </a:p>
          <a:p>
            <a:pPr algn="just"/>
            <a:r>
              <a:rPr lang="en-US" sz="2200" dirty="0">
                <a:latin typeface="Times New Roman" pitchFamily="18" charset="0"/>
                <a:cs typeface="Times New Roman" pitchFamily="18" charset="0"/>
              </a:rPr>
              <a:t>Name of this </a:t>
            </a:r>
            <a:r>
              <a:rPr lang="en-US" sz="2200" dirty="0" err="1">
                <a:latin typeface="Times New Roman" pitchFamily="18" charset="0"/>
                <a:cs typeface="Times New Roman" pitchFamily="18" charset="0"/>
              </a:rPr>
              <a:t>Vihara</a:t>
            </a:r>
            <a:r>
              <a:rPr lang="en-US" sz="2200" dirty="0">
                <a:latin typeface="Times New Roman" pitchFamily="18" charset="0"/>
                <a:cs typeface="Times New Roman" pitchFamily="18" charset="0"/>
              </a:rPr>
              <a:t>: Chula-</a:t>
            </a:r>
            <a:r>
              <a:rPr lang="en-US" sz="2200" dirty="0" err="1">
                <a:latin typeface="Times New Roman" pitchFamily="18" charset="0"/>
                <a:cs typeface="Times New Roman" pitchFamily="18" charset="0"/>
              </a:rPr>
              <a:t>mani</a:t>
            </a:r>
            <a:r>
              <a:rPr lang="en-US" sz="2200" dirty="0">
                <a:latin typeface="Times New Roman" pitchFamily="18" charset="0"/>
                <a:cs typeface="Times New Roman" pitchFamily="18" charset="0"/>
              </a:rPr>
              <a:t>-</a:t>
            </a:r>
            <a:r>
              <a:rPr lang="en-US" sz="2200" dirty="0" err="1">
                <a:latin typeface="Times New Roman" pitchFamily="18" charset="0"/>
                <a:cs typeface="Times New Roman" pitchFamily="18" charset="0"/>
              </a:rPr>
              <a:t>varma</a:t>
            </a:r>
            <a:r>
              <a:rPr lang="en-US" sz="2200" dirty="0">
                <a:latin typeface="Times New Roman" pitchFamily="18" charset="0"/>
                <a:cs typeface="Times New Roman" pitchFamily="18" charset="0"/>
              </a:rPr>
              <a:t>-</a:t>
            </a:r>
            <a:r>
              <a:rPr lang="en-US" sz="2200" dirty="0" err="1">
                <a:latin typeface="Times New Roman" pitchFamily="18" charset="0"/>
                <a:cs typeface="Times New Roman" pitchFamily="18" charset="0"/>
              </a:rPr>
              <a:t>vihara</a:t>
            </a:r>
            <a:r>
              <a:rPr lang="en-US" sz="2200" dirty="0">
                <a:latin typeface="Times New Roman" pitchFamily="18" charset="0"/>
                <a:cs typeface="Times New Roman" pitchFamily="18" charset="0"/>
              </a:rPr>
              <a:t>.</a:t>
            </a:r>
          </a:p>
          <a:p>
            <a:pPr algn="just"/>
            <a:r>
              <a:rPr lang="en-US" sz="2200" dirty="0" err="1">
                <a:latin typeface="Times New Roman" pitchFamily="18" charset="0"/>
                <a:cs typeface="Times New Roman" pitchFamily="18" charset="0"/>
              </a:rPr>
              <a:t>Chola</a:t>
            </a:r>
            <a:r>
              <a:rPr lang="en-US" sz="2200" dirty="0">
                <a:latin typeface="Times New Roman" pitchFamily="18" charset="0"/>
                <a:cs typeface="Times New Roman" pitchFamily="18" charset="0"/>
              </a:rPr>
              <a:t> King </a:t>
            </a:r>
            <a:r>
              <a:rPr lang="en-US" sz="2200" dirty="0" err="1">
                <a:latin typeface="Times New Roman" pitchFamily="18" charset="0"/>
                <a:cs typeface="Times New Roman" pitchFamily="18" charset="0"/>
              </a:rPr>
              <a:t>Rajaraja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Chola</a:t>
            </a:r>
            <a:r>
              <a:rPr lang="en-US" sz="2200" dirty="0">
                <a:latin typeface="Times New Roman" pitchFamily="18" charset="0"/>
                <a:cs typeface="Times New Roman" pitchFamily="18" charset="0"/>
              </a:rPr>
              <a:t> 1 had issued a Charter to provide money to this </a:t>
            </a:r>
            <a:r>
              <a:rPr lang="en-US" sz="2200" dirty="0" err="1">
                <a:latin typeface="Times New Roman" pitchFamily="18" charset="0"/>
                <a:cs typeface="Times New Roman" pitchFamily="18" charset="0"/>
              </a:rPr>
              <a:t>Vihara</a:t>
            </a:r>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This charter was inscribed on a copper plate and preserved at Leiden University of Netherlands, and proves that </a:t>
            </a:r>
            <a:r>
              <a:rPr lang="en-US" sz="2200" dirty="0" err="1">
                <a:latin typeface="Times New Roman" pitchFamily="18" charset="0"/>
                <a:cs typeface="Times New Roman" pitchFamily="18" charset="0"/>
              </a:rPr>
              <a:t>Chola</a:t>
            </a:r>
            <a:r>
              <a:rPr lang="en-US" sz="2200" dirty="0">
                <a:latin typeface="Times New Roman" pitchFamily="18" charset="0"/>
                <a:cs typeface="Times New Roman" pitchFamily="18" charset="0"/>
              </a:rPr>
              <a:t> patronized Buddhism as well.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ambahareswara-Chola-Temple (1).jpg"/>
          <p:cNvPicPr>
            <a:picLocks noGrp="1" noChangeAspect="1"/>
          </p:cNvPicPr>
          <p:nvPr>
            <p:ph idx="1"/>
          </p:nvPr>
        </p:nvPicPr>
        <p:blipFill>
          <a:blip r:embed="rId2"/>
          <a:stretch>
            <a:fillRect/>
          </a:stretch>
        </p:blipFill>
        <p:spPr>
          <a:xfrm>
            <a:off x="926911" y="685800"/>
            <a:ext cx="7290177" cy="54403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sz="3200" u="sng" dirty="0" smtClean="0">
                <a:latin typeface="Times New Roman" pitchFamily="18" charset="0"/>
                <a:cs typeface="Times New Roman" pitchFamily="18" charset="0"/>
              </a:rPr>
              <a:t>Introduction</a:t>
            </a:r>
            <a:endParaRPr lang="en-US" sz="3200"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lgn="just" fontAlgn="base">
              <a:lnSpc>
                <a:spcPct val="160000"/>
              </a:lnSpc>
            </a:pPr>
            <a:r>
              <a:rPr lang="en-US" sz="1700" dirty="0">
                <a:latin typeface="Times New Roman" pitchFamily="18" charset="0"/>
                <a:cs typeface="Times New Roman" pitchFamily="18" charset="0"/>
              </a:rPr>
              <a:t>The founder of the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Empire was </a:t>
            </a:r>
            <a:r>
              <a:rPr lang="en-US" sz="1700" dirty="0" err="1">
                <a:latin typeface="Times New Roman" pitchFamily="18" charset="0"/>
                <a:cs typeface="Times New Roman" pitchFamily="18" charset="0"/>
              </a:rPr>
              <a:t>Vijayalaya</a:t>
            </a:r>
            <a:r>
              <a:rPr lang="en-US" sz="1700" dirty="0">
                <a:latin typeface="Times New Roman" pitchFamily="18" charset="0"/>
                <a:cs typeface="Times New Roman" pitchFamily="18" charset="0"/>
              </a:rPr>
              <a:t>, who was first feudatory of the </a:t>
            </a:r>
            <a:r>
              <a:rPr lang="en-US" sz="1700" dirty="0" err="1">
                <a:latin typeface="Times New Roman" pitchFamily="18" charset="0"/>
                <a:cs typeface="Times New Roman" pitchFamily="18" charset="0"/>
              </a:rPr>
              <a:t>Pallavas</a:t>
            </a:r>
            <a:r>
              <a:rPr lang="en-US" sz="1700" dirty="0">
                <a:latin typeface="Times New Roman" pitchFamily="18" charset="0"/>
                <a:cs typeface="Times New Roman" pitchFamily="18" charset="0"/>
              </a:rPr>
              <a:t> of </a:t>
            </a:r>
            <a:r>
              <a:rPr lang="en-US" sz="1700" dirty="0" err="1">
                <a:latin typeface="Times New Roman" pitchFamily="18" charset="0"/>
                <a:cs typeface="Times New Roman" pitchFamily="18" charset="0"/>
              </a:rPr>
              <a:t>Kanchi</a:t>
            </a:r>
            <a:r>
              <a:rPr lang="en-US" sz="1700" dirty="0">
                <a:latin typeface="Times New Roman" pitchFamily="18" charset="0"/>
                <a:cs typeface="Times New Roman" pitchFamily="18" charset="0"/>
              </a:rPr>
              <a:t>. He captured </a:t>
            </a:r>
            <a:r>
              <a:rPr lang="en-US" sz="1700" dirty="0" err="1">
                <a:latin typeface="Times New Roman" pitchFamily="18" charset="0"/>
                <a:cs typeface="Times New Roman" pitchFamily="18" charset="0"/>
              </a:rPr>
              <a:t>Tanjore</a:t>
            </a:r>
            <a:r>
              <a:rPr lang="en-US" sz="1700" dirty="0">
                <a:latin typeface="Times New Roman" pitchFamily="18" charset="0"/>
                <a:cs typeface="Times New Roman" pitchFamily="18" charset="0"/>
              </a:rPr>
              <a:t> in 850 A.D. He established a temple of goddess </a:t>
            </a:r>
            <a:r>
              <a:rPr lang="en-US" sz="1700" dirty="0" err="1">
                <a:latin typeface="Times New Roman" pitchFamily="18" charset="0"/>
                <a:cs typeface="Times New Roman" pitchFamily="18" charset="0"/>
              </a:rPr>
              <a:t>Nishumbhasudini</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Durga</a:t>
            </a:r>
            <a:r>
              <a:rPr lang="en-US" sz="1700" dirty="0">
                <a:latin typeface="Times New Roman" pitchFamily="18" charset="0"/>
                <a:cs typeface="Times New Roman" pitchFamily="18" charset="0"/>
              </a:rPr>
              <a:t>) there.</a:t>
            </a:r>
          </a:p>
          <a:p>
            <a:pPr algn="just" fontAlgn="base">
              <a:lnSpc>
                <a:spcPct val="160000"/>
              </a:lnSpc>
            </a:pPr>
            <a:r>
              <a:rPr lang="en-US" sz="1700" dirty="0" err="1">
                <a:latin typeface="Times New Roman" pitchFamily="18" charset="0"/>
                <a:cs typeface="Times New Roman" pitchFamily="18" charset="0"/>
              </a:rPr>
              <a:t>Aditya</a:t>
            </a:r>
            <a:r>
              <a:rPr lang="en-US" sz="1700" dirty="0">
                <a:latin typeface="Times New Roman" pitchFamily="18" charset="0"/>
                <a:cs typeface="Times New Roman" pitchFamily="18" charset="0"/>
              </a:rPr>
              <a:t> I succeeded </a:t>
            </a:r>
            <a:r>
              <a:rPr lang="en-US" sz="1700" dirty="0" err="1">
                <a:latin typeface="Times New Roman" pitchFamily="18" charset="0"/>
                <a:cs typeface="Times New Roman" pitchFamily="18" charset="0"/>
              </a:rPr>
              <a:t>Vijayalaya</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Aditya</a:t>
            </a:r>
            <a:r>
              <a:rPr lang="en-US" sz="1700" dirty="0">
                <a:latin typeface="Times New Roman" pitchFamily="18" charset="0"/>
                <a:cs typeface="Times New Roman" pitchFamily="18" charset="0"/>
              </a:rPr>
              <a:t> helped his overlord the </a:t>
            </a:r>
            <a:r>
              <a:rPr lang="en-US" sz="1700" dirty="0" err="1">
                <a:latin typeface="Times New Roman" pitchFamily="18" charset="0"/>
                <a:cs typeface="Times New Roman" pitchFamily="18" charset="0"/>
              </a:rPr>
              <a:t>Pallava</a:t>
            </a:r>
            <a:r>
              <a:rPr lang="en-US" sz="1700" dirty="0">
                <a:latin typeface="Times New Roman" pitchFamily="18" charset="0"/>
                <a:cs typeface="Times New Roman" pitchFamily="18" charset="0"/>
              </a:rPr>
              <a:t> king </a:t>
            </a:r>
            <a:r>
              <a:rPr lang="en-US" sz="1700" dirty="0" err="1">
                <a:latin typeface="Times New Roman" pitchFamily="18" charset="0"/>
                <a:cs typeface="Times New Roman" pitchFamily="18" charset="0"/>
              </a:rPr>
              <a:t>Aparajita</a:t>
            </a:r>
            <a:r>
              <a:rPr lang="en-US" sz="1700" dirty="0">
                <a:latin typeface="Times New Roman" pitchFamily="18" charset="0"/>
                <a:cs typeface="Times New Roman" pitchFamily="18" charset="0"/>
              </a:rPr>
              <a:t> against the </a:t>
            </a:r>
            <a:r>
              <a:rPr lang="en-US" sz="1700" dirty="0" err="1">
                <a:latin typeface="Times New Roman" pitchFamily="18" charset="0"/>
                <a:cs typeface="Times New Roman" pitchFamily="18" charset="0"/>
              </a:rPr>
              <a:t>Pandyas</a:t>
            </a:r>
            <a:r>
              <a:rPr lang="en-US" sz="1700" dirty="0">
                <a:latin typeface="Times New Roman" pitchFamily="18" charset="0"/>
                <a:cs typeface="Times New Roman" pitchFamily="18" charset="0"/>
              </a:rPr>
              <a:t> but soon defeated him and annexed the whole of the </a:t>
            </a:r>
            <a:r>
              <a:rPr lang="en-US" sz="1700" dirty="0" err="1">
                <a:latin typeface="Times New Roman" pitchFamily="18" charset="0"/>
                <a:cs typeface="Times New Roman" pitchFamily="18" charset="0"/>
              </a:rPr>
              <a:t>Pallava</a:t>
            </a:r>
            <a:r>
              <a:rPr lang="en-US" sz="1700" dirty="0">
                <a:latin typeface="Times New Roman" pitchFamily="18" charset="0"/>
                <a:cs typeface="Times New Roman" pitchFamily="18" charset="0"/>
              </a:rPr>
              <a:t> kingdom.</a:t>
            </a:r>
          </a:p>
          <a:p>
            <a:pPr algn="just">
              <a:lnSpc>
                <a:spcPct val="160000"/>
              </a:lnSpc>
            </a:pPr>
            <a:r>
              <a:rPr lang="en-US" sz="1700" dirty="0">
                <a:latin typeface="Times New Roman" pitchFamily="18" charset="0"/>
                <a:cs typeface="Times New Roman" pitchFamily="18" charset="0"/>
              </a:rPr>
              <a:t>By the end of the ninth century, the Cholas had defeated the </a:t>
            </a:r>
            <a:r>
              <a:rPr lang="en-US" sz="1700" dirty="0" err="1">
                <a:latin typeface="Times New Roman" pitchFamily="18" charset="0"/>
                <a:cs typeface="Times New Roman" pitchFamily="18" charset="0"/>
              </a:rPr>
              <a:t>Pallavas</a:t>
            </a:r>
            <a:r>
              <a:rPr lang="en-US" sz="1700" dirty="0">
                <a:latin typeface="Times New Roman" pitchFamily="18" charset="0"/>
                <a:cs typeface="Times New Roman" pitchFamily="18" charset="0"/>
              </a:rPr>
              <a:t> completely and weakened the </a:t>
            </a:r>
            <a:r>
              <a:rPr lang="en-US" sz="1700" dirty="0" err="1">
                <a:latin typeface="Times New Roman" pitchFamily="18" charset="0"/>
                <a:cs typeface="Times New Roman" pitchFamily="18" charset="0"/>
              </a:rPr>
              <a:t>Pandyas</a:t>
            </a:r>
            <a:r>
              <a:rPr lang="en-US" sz="1700" dirty="0">
                <a:latin typeface="Times New Roman" pitchFamily="18" charset="0"/>
                <a:cs typeface="Times New Roman" pitchFamily="18" charset="0"/>
              </a:rPr>
              <a:t> capturing the Tamil country (</a:t>
            </a:r>
            <a:r>
              <a:rPr lang="en-US" sz="1700" dirty="0" err="1">
                <a:latin typeface="Times New Roman" pitchFamily="18" charset="0"/>
                <a:cs typeface="Times New Roman" pitchFamily="18" charset="0"/>
              </a:rPr>
              <a:t>Tondamandala</a:t>
            </a:r>
            <a:r>
              <a:rPr lang="en-US" sz="1700" dirty="0">
                <a:latin typeface="Times New Roman" pitchFamily="18" charset="0"/>
                <a:cs typeface="Times New Roman" pitchFamily="18" charset="0"/>
              </a:rPr>
              <a:t>) and including it under their domination He then became a sovereign ruler. The </a:t>
            </a:r>
            <a:r>
              <a:rPr lang="en-US" sz="1700" dirty="0" err="1">
                <a:latin typeface="Times New Roman" pitchFamily="18" charset="0"/>
                <a:cs typeface="Times New Roman" pitchFamily="18" charset="0"/>
              </a:rPr>
              <a:t>Rashtrakuta</a:t>
            </a:r>
            <a:r>
              <a:rPr lang="en-US" sz="1700" dirty="0">
                <a:latin typeface="Times New Roman" pitchFamily="18" charset="0"/>
                <a:cs typeface="Times New Roman" pitchFamily="18" charset="0"/>
              </a:rPr>
              <a:t> king, Krishna II gave his daughter in marriage to </a:t>
            </a:r>
            <a:r>
              <a:rPr lang="en-US" sz="1700" dirty="0" err="1">
                <a:latin typeface="Times New Roman" pitchFamily="18" charset="0"/>
                <a:cs typeface="Times New Roman" pitchFamily="18" charset="0"/>
              </a:rPr>
              <a:t>Aditya</a:t>
            </a:r>
            <a:r>
              <a:rPr lang="en-US" sz="1700" dirty="0" smtClean="0">
                <a:latin typeface="Times New Roman" pitchFamily="18" charset="0"/>
                <a:cs typeface="Times New Roman" pitchFamily="18" charset="0"/>
              </a:rPr>
              <a:t>. </a:t>
            </a:r>
            <a:r>
              <a:rPr lang="en-US" sz="1700" dirty="0">
                <a:latin typeface="Times New Roman" pitchFamily="18" charset="0"/>
                <a:cs typeface="Times New Roman" pitchFamily="18" charset="0"/>
              </a:rPr>
              <a:t>He erected many Shiva temples. He was succeeded in 907 A.D. by </a:t>
            </a:r>
            <a:r>
              <a:rPr lang="en-US" sz="1700" dirty="0" err="1">
                <a:latin typeface="Times New Roman" pitchFamily="18" charset="0"/>
                <a:cs typeface="Times New Roman" pitchFamily="18" charset="0"/>
              </a:rPr>
              <a:t>Parantaka</a:t>
            </a:r>
            <a:r>
              <a:rPr lang="en-US" sz="1700" dirty="0">
                <a:latin typeface="Times New Roman" pitchFamily="18" charset="0"/>
                <a:cs typeface="Times New Roman" pitchFamily="18" charset="0"/>
              </a:rPr>
              <a:t> I, the first important ruler of the Cholas. </a:t>
            </a:r>
            <a:r>
              <a:rPr lang="en-US" sz="1700" dirty="0" err="1">
                <a:latin typeface="Times New Roman" pitchFamily="18" charset="0"/>
                <a:cs typeface="Times New Roman" pitchFamily="18" charset="0"/>
              </a:rPr>
              <a:t>Parantaka</a:t>
            </a:r>
            <a:r>
              <a:rPr lang="en-US" sz="1700" dirty="0">
                <a:latin typeface="Times New Roman" pitchFamily="18" charset="0"/>
                <a:cs typeface="Times New Roman" pitchFamily="18" charset="0"/>
              </a:rPr>
              <a:t> I was an ambitious ruler and engaged himself in wars of conquest from the beginning of his reign. He conquered Madurai from the </a:t>
            </a:r>
            <a:r>
              <a:rPr lang="en-US" sz="1700" dirty="0" err="1">
                <a:latin typeface="Times New Roman" pitchFamily="18" charset="0"/>
                <a:cs typeface="Times New Roman" pitchFamily="18" charset="0"/>
              </a:rPr>
              <a:t>Pandya</a:t>
            </a:r>
            <a:r>
              <a:rPr lang="en-US" sz="1700" dirty="0">
                <a:latin typeface="Times New Roman" pitchFamily="18" charset="0"/>
                <a:cs typeface="Times New Roman" pitchFamily="18" charset="0"/>
              </a:rPr>
              <a:t> ruler </a:t>
            </a:r>
            <a:r>
              <a:rPr lang="en-US" sz="1700" dirty="0" err="1">
                <a:latin typeface="Times New Roman" pitchFamily="18" charset="0"/>
                <a:cs typeface="Times New Roman" pitchFamily="18" charset="0"/>
              </a:rPr>
              <a:t>Rajasimha</a:t>
            </a:r>
            <a:r>
              <a:rPr lang="en-US" sz="1700" dirty="0">
                <a:latin typeface="Times New Roman" pitchFamily="18" charset="0"/>
                <a:cs typeface="Times New Roman" pitchFamily="18" charset="0"/>
              </a:rPr>
              <a:t> II. He assumed the title of </a:t>
            </a:r>
            <a:r>
              <a:rPr lang="en-US" sz="1700" dirty="0" err="1">
                <a:latin typeface="Times New Roman" pitchFamily="18" charset="0"/>
                <a:cs typeface="Times New Roman" pitchFamily="18" charset="0"/>
              </a:rPr>
              <a:t>Maduraikonda</a:t>
            </a:r>
            <a:r>
              <a:rPr lang="en-US" sz="1700" dirty="0">
                <a:latin typeface="Times New Roman" pitchFamily="18" charset="0"/>
                <a:cs typeface="Times New Roman" pitchFamily="18" charset="0"/>
              </a:rPr>
              <a:t> (captor of Madurai</a:t>
            </a:r>
            <a:r>
              <a:rPr lang="en-US" sz="1700" dirty="0" smtClean="0">
                <a:latin typeface="Times New Roman" pitchFamily="18" charset="0"/>
                <a:cs typeface="Times New Roman" pitchFamily="18" charset="0"/>
              </a:rPr>
              <a:t>).</a:t>
            </a:r>
          </a:p>
          <a:p>
            <a:pPr algn="just" fontAlgn="base">
              <a:lnSpc>
                <a:spcPct val="160000"/>
              </a:lnSpc>
            </a:pPr>
            <a:r>
              <a:rPr lang="en-US" sz="1700" dirty="0">
                <a:latin typeface="Times New Roman" pitchFamily="18" charset="0"/>
                <a:cs typeface="Times New Roman" pitchFamily="18" charset="0"/>
              </a:rPr>
              <a:t>He, however, lost to the </a:t>
            </a:r>
            <a:r>
              <a:rPr lang="en-US" sz="1700" dirty="0" err="1">
                <a:latin typeface="Times New Roman" pitchFamily="18" charset="0"/>
                <a:cs typeface="Times New Roman" pitchFamily="18" charset="0"/>
              </a:rPr>
              <a:t>Rashtrakuta</a:t>
            </a:r>
            <a:r>
              <a:rPr lang="en-US" sz="1700" dirty="0">
                <a:latin typeface="Times New Roman" pitchFamily="18" charset="0"/>
                <a:cs typeface="Times New Roman" pitchFamily="18" charset="0"/>
              </a:rPr>
              <a:t> ruler Krishna III at the battle of </a:t>
            </a:r>
            <a:r>
              <a:rPr lang="en-US" sz="1700" dirty="0" err="1">
                <a:latin typeface="Times New Roman" pitchFamily="18" charset="0"/>
                <a:cs typeface="Times New Roman" pitchFamily="18" charset="0"/>
              </a:rPr>
              <a:t>Tokkolam</a:t>
            </a:r>
            <a:r>
              <a:rPr lang="en-US" sz="1700" dirty="0">
                <a:latin typeface="Times New Roman" pitchFamily="18" charset="0"/>
                <a:cs typeface="Times New Roman" pitchFamily="18" charset="0"/>
              </a:rPr>
              <a:t> in 949 A. D. The Cholas had to cede </a:t>
            </a:r>
            <a:r>
              <a:rPr lang="en-US" sz="1700" dirty="0" err="1">
                <a:latin typeface="Times New Roman" pitchFamily="18" charset="0"/>
                <a:cs typeface="Times New Roman" pitchFamily="18" charset="0"/>
              </a:rPr>
              <a:t>Tondamandalam</a:t>
            </a:r>
            <a:r>
              <a:rPr lang="en-US" sz="1700" dirty="0">
                <a:latin typeface="Times New Roman" pitchFamily="18" charset="0"/>
                <a:cs typeface="Times New Roman" pitchFamily="18" charset="0"/>
              </a:rPr>
              <a:t> to the adversary. At that point of time the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kingdom almost ceased to exist. It was a serious setback to the rising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power. The revival of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power began from the accession of </a:t>
            </a:r>
            <a:r>
              <a:rPr lang="en-US" sz="1700" dirty="0" err="1">
                <a:latin typeface="Times New Roman" pitchFamily="18" charset="0"/>
                <a:cs typeface="Times New Roman" pitchFamily="18" charset="0"/>
              </a:rPr>
              <a:t>Parantaka</a:t>
            </a:r>
            <a:r>
              <a:rPr lang="en-US" sz="1700" dirty="0">
                <a:latin typeface="Times New Roman" pitchFamily="18" charset="0"/>
                <a:cs typeface="Times New Roman" pitchFamily="18" charset="0"/>
              </a:rPr>
              <a:t> II who recovered </a:t>
            </a:r>
            <a:r>
              <a:rPr lang="en-US" sz="1700" dirty="0" err="1">
                <a:latin typeface="Times New Roman" pitchFamily="18" charset="0"/>
                <a:cs typeface="Times New Roman" pitchFamily="18" charset="0"/>
              </a:rPr>
              <a:t>Tondamandalam</a:t>
            </a:r>
            <a:r>
              <a:rPr lang="en-US" sz="1700" dirty="0">
                <a:latin typeface="Times New Roman" pitchFamily="18" charset="0"/>
                <a:cs typeface="Times New Roman" pitchFamily="18" charset="0"/>
              </a:rPr>
              <a:t> to re­establish dominance of the dynasty.</a:t>
            </a:r>
          </a:p>
          <a:p>
            <a:pPr algn="just" fontAlgn="base">
              <a:lnSpc>
                <a:spcPct val="160000"/>
              </a:lnSpc>
            </a:pPr>
            <a:r>
              <a:rPr lang="en-US" sz="1700" dirty="0">
                <a:latin typeface="Times New Roman" pitchFamily="18" charset="0"/>
                <a:cs typeface="Times New Roman" pitchFamily="18" charset="0"/>
              </a:rPr>
              <a:t>The climax in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power was achieved under the successor of </a:t>
            </a:r>
            <a:r>
              <a:rPr lang="en-US" sz="1700" dirty="0" err="1">
                <a:latin typeface="Times New Roman" pitchFamily="18" charset="0"/>
                <a:cs typeface="Times New Roman" pitchFamily="18" charset="0"/>
              </a:rPr>
              <a:t>Parantaka</a:t>
            </a:r>
            <a:r>
              <a:rPr lang="en-US" sz="1700" dirty="0">
                <a:latin typeface="Times New Roman" pitchFamily="18" charset="0"/>
                <a:cs typeface="Times New Roman" pitchFamily="18" charset="0"/>
              </a:rPr>
              <a:t> II, </a:t>
            </a:r>
            <a:r>
              <a:rPr lang="en-US" sz="1700" dirty="0" err="1">
                <a:latin typeface="Times New Roman" pitchFamily="18" charset="0"/>
                <a:cs typeface="Times New Roman" pitchFamily="18" charset="0"/>
              </a:rPr>
              <a:t>Arumolivarman</a:t>
            </a:r>
            <a:r>
              <a:rPr lang="en-US" sz="1700" dirty="0">
                <a:latin typeface="Times New Roman" pitchFamily="18" charset="0"/>
                <a:cs typeface="Times New Roman" pitchFamily="18" charset="0"/>
              </a:rPr>
              <a:t>, who crowned himself as </a:t>
            </a:r>
            <a:r>
              <a:rPr lang="en-US" sz="1700" dirty="0" err="1">
                <a:latin typeface="Times New Roman" pitchFamily="18" charset="0"/>
                <a:cs typeface="Times New Roman" pitchFamily="18" charset="0"/>
              </a:rPr>
              <a:t>Rajaraja</a:t>
            </a:r>
            <a:r>
              <a:rPr lang="en-US" sz="1700" dirty="0">
                <a:latin typeface="Times New Roman" pitchFamily="18" charset="0"/>
                <a:cs typeface="Times New Roman" pitchFamily="18" charset="0"/>
              </a:rPr>
              <a:t> I in 985 A D the next thirty years of his rule formed the formative </a:t>
            </a:r>
            <a:r>
              <a:rPr lang="en-US" sz="1700" dirty="0" smtClean="0">
                <a:latin typeface="Times New Roman" pitchFamily="18" charset="0"/>
                <a:cs typeface="Times New Roman" pitchFamily="18" charset="0"/>
              </a:rPr>
              <a:t>period of </a:t>
            </a:r>
            <a:r>
              <a:rPr lang="en-US" sz="1700" dirty="0" err="1">
                <a:latin typeface="Times New Roman" pitchFamily="18" charset="0"/>
                <a:cs typeface="Times New Roman" pitchFamily="18" charset="0"/>
              </a:rPr>
              <a:t>Chola</a:t>
            </a:r>
            <a:r>
              <a:rPr lang="en-US" sz="1700" dirty="0">
                <a:latin typeface="Times New Roman" pitchFamily="18" charset="0"/>
                <a:cs typeface="Times New Roman" pitchFamily="18" charset="0"/>
              </a:rPr>
              <a:t> imperialism</a:t>
            </a:r>
          </a:p>
          <a:p>
            <a:pPr algn="just"/>
            <a:endParaRPr lang="en-US" sz="1600" dirty="0" smtClean="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Autofit/>
          </a:bodyPr>
          <a:lstStyle/>
          <a:p>
            <a:r>
              <a:rPr lang="en-US" sz="3200" u="sng" dirty="0" smtClean="0">
                <a:latin typeface="Times New Roman" pitchFamily="18" charset="0"/>
                <a:cs typeface="Times New Roman" pitchFamily="18" charset="0"/>
              </a:rPr>
              <a:t>Introduction continued</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lgn="just">
              <a:lnSpc>
                <a:spcPct val="150000"/>
              </a:lnSpc>
            </a:pPr>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kingdom grew under him into an extensive and well-knit empire, efficiently organized and administered and possessing a powerful standing army and navy. </a:t>
            </a:r>
            <a:r>
              <a:rPr lang="en-US" sz="1600" dirty="0" err="1">
                <a:latin typeface="Times New Roman" pitchFamily="18" charset="0"/>
                <a:cs typeface="Times New Roman" pitchFamily="18" charset="0"/>
              </a:rPr>
              <a:t>Rajaraja</a:t>
            </a:r>
            <a:r>
              <a:rPr lang="en-US" sz="1600" dirty="0">
                <a:latin typeface="Times New Roman" pitchFamily="18" charset="0"/>
                <a:cs typeface="Times New Roman" pitchFamily="18" charset="0"/>
              </a:rPr>
              <a:t> I also encouraged Sri Mara </a:t>
            </a:r>
            <a:r>
              <a:rPr lang="en-US" sz="1600" dirty="0" err="1">
                <a:latin typeface="Times New Roman" pitchFamily="18" charset="0"/>
                <a:cs typeface="Times New Roman" pitchFamily="18" charset="0"/>
              </a:rPr>
              <a:t>Vijayottungavarman</a:t>
            </a:r>
            <a:r>
              <a:rPr lang="en-US" sz="1600" dirty="0">
                <a:latin typeface="Times New Roman" pitchFamily="18" charset="0"/>
                <a:cs typeface="Times New Roman" pitchFamily="18" charset="0"/>
              </a:rPr>
              <a:t>, the </a:t>
            </a:r>
            <a:r>
              <a:rPr lang="en-US" sz="1600" dirty="0" err="1">
                <a:latin typeface="Times New Roman" pitchFamily="18" charset="0"/>
                <a:cs typeface="Times New Roman" pitchFamily="18" charset="0"/>
              </a:rPr>
              <a:t>Sailendra</a:t>
            </a:r>
            <a:r>
              <a:rPr lang="en-US" sz="1600" dirty="0">
                <a:latin typeface="Times New Roman" pitchFamily="18" charset="0"/>
                <a:cs typeface="Times New Roman" pitchFamily="18" charset="0"/>
              </a:rPr>
              <a:t> ruler of Sri </a:t>
            </a:r>
            <a:r>
              <a:rPr lang="en-US" sz="1600" dirty="0" err="1">
                <a:latin typeface="Times New Roman" pitchFamily="18" charset="0"/>
                <a:cs typeface="Times New Roman" pitchFamily="18" charset="0"/>
              </a:rPr>
              <a:t>Vijaya</a:t>
            </a:r>
            <a:r>
              <a:rPr lang="en-US" sz="1600" dirty="0">
                <a:latin typeface="Times New Roman" pitchFamily="18" charset="0"/>
                <a:cs typeface="Times New Roman" pitchFamily="18" charset="0"/>
              </a:rPr>
              <a:t> to build a Buddhist </a:t>
            </a:r>
            <a:r>
              <a:rPr lang="en-US" sz="1600" dirty="0" err="1">
                <a:latin typeface="Times New Roman" pitchFamily="18" charset="0"/>
                <a:cs typeface="Times New Roman" pitchFamily="18" charset="0"/>
              </a:rPr>
              <a:t>Vihara</a:t>
            </a:r>
            <a:r>
              <a:rPr lang="en-US" sz="1600" dirty="0">
                <a:latin typeface="Times New Roman" pitchFamily="18" charset="0"/>
                <a:cs typeface="Times New Roman" pitchFamily="18" charset="0"/>
              </a:rPr>
              <a:t> at </a:t>
            </a:r>
            <a:r>
              <a:rPr lang="en-US" sz="1600" dirty="0" err="1">
                <a:latin typeface="Times New Roman" pitchFamily="18" charset="0"/>
                <a:cs typeface="Times New Roman" pitchFamily="18" charset="0"/>
              </a:rPr>
              <a:t>Negapatam</a:t>
            </a:r>
            <a:r>
              <a:rPr lang="en-US" sz="1600" dirty="0">
                <a:latin typeface="Times New Roman" pitchFamily="18" charset="0"/>
                <a:cs typeface="Times New Roman" pitchFamily="18" charset="0"/>
              </a:rPr>
              <a:t>. This </a:t>
            </a:r>
            <a:r>
              <a:rPr lang="en-US" sz="1600" dirty="0" err="1">
                <a:latin typeface="Times New Roman" pitchFamily="18" charset="0"/>
                <a:cs typeface="Times New Roman" pitchFamily="18" charset="0"/>
              </a:rPr>
              <a:t>vihara</a:t>
            </a:r>
            <a:r>
              <a:rPr lang="en-US" sz="1600" dirty="0">
                <a:latin typeface="Times New Roman" pitchFamily="18" charset="0"/>
                <a:cs typeface="Times New Roman" pitchFamily="18" charset="0"/>
              </a:rPr>
              <a:t> was called ‘</a:t>
            </a:r>
            <a:r>
              <a:rPr lang="en-US" sz="1600" dirty="0" err="1">
                <a:latin typeface="Times New Roman" pitchFamily="18" charset="0"/>
                <a:cs typeface="Times New Roman" pitchFamily="18" charset="0"/>
              </a:rPr>
              <a:t>Chudamani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Vihara</a:t>
            </a:r>
            <a:r>
              <a:rPr lang="en-US" sz="1600" dirty="0">
                <a:latin typeface="Times New Roman" pitchFamily="18" charset="0"/>
                <a:cs typeface="Times New Roman" pitchFamily="18" charset="0"/>
              </a:rPr>
              <a:t>’ after the father of Sri Mara</a:t>
            </a:r>
            <a:r>
              <a:rPr lang="en-US" sz="1600" dirty="0" smtClean="0">
                <a:latin typeface="Times New Roman" pitchFamily="18" charset="0"/>
                <a:cs typeface="Times New Roman" pitchFamily="18" charset="0"/>
              </a:rPr>
              <a:t>. </a:t>
            </a:r>
          </a:p>
          <a:p>
            <a:pPr algn="just">
              <a:lnSpc>
                <a:spcPct val="150000"/>
              </a:lnSpc>
            </a:pPr>
            <a:r>
              <a:rPr lang="en-US" sz="1600" dirty="0" err="1">
                <a:latin typeface="Times New Roman" pitchFamily="18" charset="0"/>
                <a:cs typeface="Times New Roman" pitchFamily="18" charset="0"/>
              </a:rPr>
              <a:t>Kulottunga</a:t>
            </a:r>
            <a:r>
              <a:rPr lang="en-US" sz="1600" dirty="0">
                <a:latin typeface="Times New Roman" pitchFamily="18" charset="0"/>
                <a:cs typeface="Times New Roman" pitchFamily="18" charset="0"/>
              </a:rPr>
              <a:t> I (1070-1122 A.D.) the great-grandson of </a:t>
            </a:r>
            <a:r>
              <a:rPr lang="en-US" sz="1600" dirty="0" err="1">
                <a:latin typeface="Times New Roman" pitchFamily="18" charset="0"/>
                <a:cs typeface="Times New Roman" pitchFamily="18" charset="0"/>
              </a:rPr>
              <a:t>Rajaraja</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I</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was the son of </a:t>
            </a:r>
            <a:r>
              <a:rPr lang="en-US" sz="1600" dirty="0" err="1">
                <a:latin typeface="Times New Roman" pitchFamily="18" charset="0"/>
                <a:cs typeface="Times New Roman" pitchFamily="18" charset="0"/>
              </a:rPr>
              <a:t>Rajendra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Narendra</a:t>
            </a:r>
            <a:r>
              <a:rPr lang="en-US" sz="1600" dirty="0">
                <a:latin typeface="Times New Roman" pitchFamily="18" charset="0"/>
                <a:cs typeface="Times New Roman" pitchFamily="18" charset="0"/>
              </a:rPr>
              <a:t> of </a:t>
            </a:r>
            <a:r>
              <a:rPr lang="en-US" sz="1600" dirty="0" err="1">
                <a:latin typeface="Times New Roman" pitchFamily="18" charset="0"/>
                <a:cs typeface="Times New Roman" pitchFamily="18" charset="0"/>
              </a:rPr>
              <a:t>Vengi</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princess </a:t>
            </a:r>
            <a:r>
              <a:rPr lang="en-US" sz="1600" dirty="0" err="1">
                <a:latin typeface="Times New Roman" pitchFamily="18" charset="0"/>
                <a:cs typeface="Times New Roman" pitchFamily="18" charset="0"/>
              </a:rPr>
              <a:t>Ammangadevi</a:t>
            </a:r>
            <a:r>
              <a:rPr lang="en-US" sz="1600" dirty="0">
                <a:latin typeface="Times New Roman" pitchFamily="18" charset="0"/>
                <a:cs typeface="Times New Roman" pitchFamily="18" charset="0"/>
              </a:rPr>
              <a:t> (daughter of </a:t>
            </a:r>
            <a:r>
              <a:rPr lang="en-US" sz="1600" dirty="0" err="1">
                <a:latin typeface="Times New Roman" pitchFamily="18" charset="0"/>
                <a:cs typeface="Times New Roman" pitchFamily="18" charset="0"/>
              </a:rPr>
              <a:t>Rajendra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I). Thus </a:t>
            </a:r>
            <a:r>
              <a:rPr lang="en-US" sz="1600" dirty="0" err="1">
                <a:latin typeface="Times New Roman" pitchFamily="18" charset="0"/>
                <a:cs typeface="Times New Roman" pitchFamily="18" charset="0"/>
              </a:rPr>
              <a:t>Kulottunga</a:t>
            </a:r>
            <a:r>
              <a:rPr lang="en-US" sz="1600" dirty="0">
                <a:latin typeface="Times New Roman" pitchFamily="18" charset="0"/>
                <a:cs typeface="Times New Roman" pitchFamily="18" charset="0"/>
              </a:rPr>
              <a:t> I united the two kingdoms of the Eastern </a:t>
            </a:r>
            <a:r>
              <a:rPr lang="en-US" sz="1600" dirty="0" err="1">
                <a:latin typeface="Times New Roman" pitchFamily="18" charset="0"/>
                <a:cs typeface="Times New Roman" pitchFamily="18" charset="0"/>
              </a:rPr>
              <a:t>Chalukyas</a:t>
            </a:r>
            <a:r>
              <a:rPr lang="en-US" sz="1600" dirty="0">
                <a:latin typeface="Times New Roman" pitchFamily="18" charset="0"/>
                <a:cs typeface="Times New Roman" pitchFamily="18" charset="0"/>
              </a:rPr>
              <a:t> of </a:t>
            </a:r>
            <a:r>
              <a:rPr lang="en-US" sz="1600" dirty="0" err="1">
                <a:latin typeface="Times New Roman" pitchFamily="18" charset="0"/>
                <a:cs typeface="Times New Roman" pitchFamily="18" charset="0"/>
              </a:rPr>
              <a:t>Vengi</a:t>
            </a:r>
            <a:r>
              <a:rPr lang="en-US" sz="1600" dirty="0">
                <a:latin typeface="Times New Roman" pitchFamily="18" charset="0"/>
                <a:cs typeface="Times New Roman" pitchFamily="18" charset="0"/>
              </a:rPr>
              <a:t> and the Cholas of </a:t>
            </a:r>
            <a:r>
              <a:rPr lang="en-US" sz="1600" dirty="0" err="1">
                <a:latin typeface="Times New Roman" pitchFamily="18" charset="0"/>
                <a:cs typeface="Times New Roman" pitchFamily="18" charset="0"/>
              </a:rPr>
              <a:t>Thanjavur</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The most important reforms carried out by him in the internal administration was the re- </a:t>
            </a:r>
            <a:r>
              <a:rPr lang="en-US" sz="1600" dirty="0" err="1">
                <a:latin typeface="Times New Roman" pitchFamily="18" charset="0"/>
                <a:cs typeface="Times New Roman" pitchFamily="18" charset="0"/>
              </a:rPr>
              <a:t>surveyal</a:t>
            </a:r>
            <a:r>
              <a:rPr lang="en-US" sz="1600" dirty="0">
                <a:latin typeface="Times New Roman" pitchFamily="18" charset="0"/>
                <a:cs typeface="Times New Roman" pitchFamily="18" charset="0"/>
              </a:rPr>
              <a:t> of land for taxation and revenue purposes. He was also titled </a:t>
            </a:r>
            <a:r>
              <a:rPr lang="en-US" sz="1600" dirty="0" err="1">
                <a:latin typeface="Times New Roman" pitchFamily="18" charset="0"/>
                <a:cs typeface="Times New Roman" pitchFamily="18" charset="0"/>
              </a:rPr>
              <a:t>Sungam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tavirtta</a:t>
            </a:r>
            <a:r>
              <a:rPr lang="en-US" sz="1600" dirty="0">
                <a:latin typeface="Times New Roman" pitchFamily="18" charset="0"/>
                <a:cs typeface="Times New Roman" pitchFamily="18" charset="0"/>
              </a:rPr>
              <a:t> (he who abol­ished tolls).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authority in Ceylon was overthrown by </a:t>
            </a:r>
            <a:r>
              <a:rPr lang="en-US" sz="1600" dirty="0" err="1">
                <a:latin typeface="Times New Roman" pitchFamily="18" charset="0"/>
                <a:cs typeface="Times New Roman" pitchFamily="18" charset="0"/>
              </a:rPr>
              <a:t>Vijayababu</a:t>
            </a:r>
            <a:r>
              <a:rPr lang="en-US" sz="1600" dirty="0">
                <a:latin typeface="Times New Roman" pitchFamily="18" charset="0"/>
                <a:cs typeface="Times New Roman" pitchFamily="18" charset="0"/>
              </a:rPr>
              <a:t>, the monarch of Ceylon during </a:t>
            </a:r>
            <a:r>
              <a:rPr lang="en-US" sz="1600" dirty="0" err="1">
                <a:latin typeface="Times New Roman" pitchFamily="18" charset="0"/>
                <a:cs typeface="Times New Roman" pitchFamily="18" charset="0"/>
              </a:rPr>
              <a:t>Kulottunga’s</a:t>
            </a:r>
            <a:r>
              <a:rPr lang="en-US" sz="1600" dirty="0">
                <a:latin typeface="Times New Roman" pitchFamily="18" charset="0"/>
                <a:cs typeface="Times New Roman" pitchFamily="18" charset="0"/>
              </a:rPr>
              <a:t> reign. He sent a large embassy of 72 merchants to China and also maintained cordial relations with Sri </a:t>
            </a:r>
            <a:r>
              <a:rPr lang="en-US" sz="1600" dirty="0" err="1">
                <a:latin typeface="Times New Roman" pitchFamily="18" charset="0"/>
                <a:cs typeface="Times New Roman" pitchFamily="18" charset="0"/>
              </a:rPr>
              <a:t>Vijaya</a:t>
            </a:r>
            <a:r>
              <a:rPr lang="en-US" sz="1600" dirty="0" smtClean="0">
                <a:latin typeface="Times New Roman" pitchFamily="18" charset="0"/>
                <a:cs typeface="Times New Roman" pitchFamily="18" charset="0"/>
              </a:rPr>
              <a:t>.</a:t>
            </a:r>
          </a:p>
          <a:p>
            <a:pPr algn="just">
              <a:lnSpc>
                <a:spcPct val="150000"/>
              </a:lnSpc>
            </a:pPr>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Empire continued in a flourishing condition during the twelfth century but declined by the end of the thirteenth century. The </a:t>
            </a:r>
            <a:r>
              <a:rPr lang="en-US" sz="1600" dirty="0" err="1">
                <a:latin typeface="Times New Roman" pitchFamily="18" charset="0"/>
                <a:cs typeface="Times New Roman" pitchFamily="18" charset="0"/>
              </a:rPr>
              <a:t>Pandyan</a:t>
            </a:r>
            <a:r>
              <a:rPr lang="en-US" sz="1600" dirty="0">
                <a:latin typeface="Times New Roman" pitchFamily="18" charset="0"/>
                <a:cs typeface="Times New Roman" pitchFamily="18" charset="0"/>
              </a:rPr>
              <a:t> king </a:t>
            </a:r>
            <a:r>
              <a:rPr lang="en-US" sz="1600" dirty="0" err="1">
                <a:latin typeface="Times New Roman" pitchFamily="18" charset="0"/>
                <a:cs typeface="Times New Roman" pitchFamily="18" charset="0"/>
              </a:rPr>
              <a:t>Sundara</a:t>
            </a:r>
            <a:r>
              <a:rPr lang="en-US" sz="1600" dirty="0">
                <a:latin typeface="Times New Roman" pitchFamily="18" charset="0"/>
                <a:cs typeface="Times New Roman" pitchFamily="18" charset="0"/>
              </a:rPr>
              <a:t> rendered the final blow by seizing </a:t>
            </a:r>
            <a:r>
              <a:rPr lang="en-US" sz="1600" dirty="0" err="1">
                <a:latin typeface="Times New Roman" pitchFamily="18" charset="0"/>
                <a:cs typeface="Times New Roman" pitchFamily="18" charset="0"/>
              </a:rPr>
              <a:t>Kanchi</a:t>
            </a:r>
            <a:r>
              <a:rPr lang="en-US" sz="1600" dirty="0">
                <a:latin typeface="Times New Roman" pitchFamily="18" charset="0"/>
                <a:cs typeface="Times New Roman" pitchFamily="18" charset="0"/>
              </a:rPr>
              <a:t> in 1297 A.D. The place of the Cholas was taken over by the </a:t>
            </a:r>
            <a:r>
              <a:rPr lang="en-US" sz="1600" dirty="0" err="1">
                <a:latin typeface="Times New Roman" pitchFamily="18" charset="0"/>
                <a:cs typeface="Times New Roman" pitchFamily="18" charset="0"/>
              </a:rPr>
              <a:t>Pandyas</a:t>
            </a:r>
            <a:r>
              <a:rPr lang="en-US" sz="1600" dirty="0">
                <a:latin typeface="Times New Roman" pitchFamily="18" charset="0"/>
                <a:cs typeface="Times New Roman" pitchFamily="18" charset="0"/>
              </a:rPr>
              <a:t> and the </a:t>
            </a:r>
            <a:r>
              <a:rPr lang="en-US" sz="1600" dirty="0" err="1">
                <a:latin typeface="Times New Roman" pitchFamily="18" charset="0"/>
                <a:cs typeface="Times New Roman" pitchFamily="18" charset="0"/>
              </a:rPr>
              <a:t>Hoysalas</a:t>
            </a:r>
            <a:r>
              <a:rPr lang="en-US" sz="1600" dirty="0">
                <a:latin typeface="Times New Roman" pitchFamily="18" charset="0"/>
                <a:cs typeface="Times New Roman" pitchFamily="18" charset="0"/>
              </a:rPr>
              <a:t>. This marked the end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power.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Administration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algn="just"/>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 followed a highly efficient system of’ administration. The entire </a:t>
            </a:r>
            <a:r>
              <a:rPr lang="en-US" sz="1600" dirty="0" err="1">
                <a:latin typeface="Times New Roman" pitchFamily="18" charset="0"/>
                <a:cs typeface="Times New Roman" pitchFamily="18" charset="0"/>
              </a:rPr>
              <a:t>Tanjore</a:t>
            </a:r>
            <a:r>
              <a:rPr lang="en-US" sz="1600" dirty="0">
                <a:latin typeface="Times New Roman" pitchFamily="18" charset="0"/>
                <a:cs typeface="Times New Roman" pitchFamily="18" charset="0"/>
              </a:rPr>
              <a:t> district, parts </a:t>
            </a:r>
            <a:r>
              <a:rPr lang="en-US" sz="1600" dirty="0" err="1">
                <a:latin typeface="Times New Roman" pitchFamily="18" charset="0"/>
                <a:cs typeface="Times New Roman" pitchFamily="18" charset="0"/>
              </a:rPr>
              <a:t>of’Trichy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Pudukottai</a:t>
            </a:r>
            <a:r>
              <a:rPr lang="en-US" sz="1600" dirty="0">
                <a:latin typeface="Times New Roman" pitchFamily="18" charset="0"/>
                <a:cs typeface="Times New Roman" pitchFamily="18" charset="0"/>
              </a:rPr>
              <a:t> and South </a:t>
            </a:r>
            <a:r>
              <a:rPr lang="en-US" sz="1600" dirty="0" err="1">
                <a:latin typeface="Times New Roman" pitchFamily="18" charset="0"/>
                <a:cs typeface="Times New Roman" pitchFamily="18" charset="0"/>
              </a:rPr>
              <a:t>Arcot</a:t>
            </a:r>
            <a:r>
              <a:rPr lang="en-US" sz="1600" dirty="0">
                <a:latin typeface="Times New Roman" pitchFamily="18" charset="0"/>
                <a:cs typeface="Times New Roman" pitchFamily="18" charset="0"/>
              </a:rPr>
              <a:t> districts formed the part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Mandalam</a:t>
            </a:r>
            <a:r>
              <a:rPr lang="en-US" sz="1600" dirty="0">
                <a:latin typeface="Times New Roman" pitchFamily="18" charset="0"/>
                <a:cs typeface="Times New Roman" pitchFamily="18" charset="0"/>
              </a:rPr>
              <a:t>. The Cholas had three major administrative divisions called Central Government, Provincial Government and Local Government. </a:t>
            </a:r>
            <a:r>
              <a:rPr lang="en-US" sz="1600" dirty="0" err="1">
                <a:latin typeface="Times New Roman" pitchFamily="18" charset="0"/>
                <a:cs typeface="Times New Roman" pitchFamily="18" charset="0"/>
              </a:rPr>
              <a:t>Tanjore</a:t>
            </a:r>
            <a:r>
              <a:rPr lang="en-US" sz="1600" dirty="0">
                <a:latin typeface="Times New Roman" pitchFamily="18" charset="0"/>
                <a:cs typeface="Times New Roman" pitchFamily="18" charset="0"/>
              </a:rPr>
              <a:t> was the capital of the Cholas. The efficient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administrative system has been well appreciated by many historians and rulers</a:t>
            </a:r>
            <a:r>
              <a:rPr lang="en-US" sz="1600" dirty="0" smtClean="0">
                <a:latin typeface="Times New Roman" pitchFamily="18" charset="0"/>
                <a:cs typeface="Times New Roman" pitchFamily="18" charset="0"/>
              </a:rPr>
              <a:t>.</a:t>
            </a:r>
          </a:p>
          <a:p>
            <a:pPr algn="just" fontAlgn="base"/>
            <a:r>
              <a:rPr lang="en-US" sz="1600" b="1" u="sng" dirty="0">
                <a:latin typeface="Times New Roman" pitchFamily="18" charset="0"/>
                <a:cs typeface="Times New Roman" pitchFamily="18" charset="0"/>
              </a:rPr>
              <a:t>King </a:t>
            </a:r>
            <a:r>
              <a:rPr lang="en-US" sz="1600" b="1" u="sng" dirty="0" smtClean="0">
                <a:latin typeface="Times New Roman" pitchFamily="18" charset="0"/>
                <a:cs typeface="Times New Roman" pitchFamily="18" charset="0"/>
              </a:rPr>
              <a:t>ship </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king was the head of the administration.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 and Queens were considered as representatives of God. Their idols were kept in temples.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kingship was hereditary.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royal family followed the principle that eldest son should succeed the king to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throne. The heir apparent was called </a:t>
            </a:r>
            <a:r>
              <a:rPr lang="en-US" sz="1600" dirty="0" err="1">
                <a:latin typeface="Times New Roman" pitchFamily="18" charset="0"/>
                <a:cs typeface="Times New Roman" pitchFamily="18" charset="0"/>
              </a:rPr>
              <a:t>Yuvaraja</a:t>
            </a:r>
            <a:r>
              <a:rPr lang="en-US" sz="1600" dirty="0">
                <a:latin typeface="Times New Roman" pitchFamily="18" charset="0"/>
                <a:cs typeface="Times New Roman" pitchFamily="18" charset="0"/>
              </a:rPr>
              <a:t>,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monarchs enjoyed enormous powers and privileges.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 took up titles which marked their achievements. They lived in very big royal palaces. Kings were assisted by ministers and officials in their administration.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 had tiger as their royal emblem</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The royal priest </a:t>
            </a:r>
            <a:r>
              <a:rPr lang="en-US" sz="1600" dirty="0" err="1">
                <a:latin typeface="Times New Roman" pitchFamily="18" charset="0"/>
                <a:cs typeface="Times New Roman" pitchFamily="18" charset="0"/>
              </a:rPr>
              <a:t>Rajguru</a:t>
            </a:r>
            <a:r>
              <a:rPr lang="en-US" sz="1600" dirty="0">
                <a:latin typeface="Times New Roman" pitchFamily="18" charset="0"/>
                <a:cs typeface="Times New Roman" pitchFamily="18" charset="0"/>
              </a:rPr>
              <a:t> became the close confidant of the royal family. The king had council of ministers to aid and assists </a:t>
            </a:r>
            <a:r>
              <a:rPr lang="en-US" sz="1600" dirty="0" smtClean="0">
                <a:latin typeface="Times New Roman" pitchFamily="18" charset="0"/>
                <a:cs typeface="Times New Roman" pitchFamily="18" charset="0"/>
              </a:rPr>
              <a:t>him. The </a:t>
            </a:r>
            <a:r>
              <a:rPr lang="en-US" sz="1600" dirty="0">
                <a:latin typeface="Times New Roman" pitchFamily="18" charset="0"/>
                <a:cs typeface="Times New Roman" pitchFamily="18" charset="0"/>
              </a:rPr>
              <a:t>king gave verbal orders (</a:t>
            </a:r>
            <a:r>
              <a:rPr lang="en-US" sz="1600" dirty="0" err="1">
                <a:latin typeface="Times New Roman" pitchFamily="18" charset="0"/>
                <a:cs typeface="Times New Roman" pitchFamily="18" charset="0"/>
              </a:rPr>
              <a:t>tiruvakya-kelvi</a:t>
            </a:r>
            <a:r>
              <a:rPr lang="en-US" sz="1600" dirty="0">
                <a:latin typeface="Times New Roman" pitchFamily="18" charset="0"/>
                <a:cs typeface="Times New Roman" pitchFamily="18" charset="0"/>
              </a:rPr>
              <a:t>) which were drafted by the private secretary and confirmed by the </a:t>
            </a:r>
            <a:r>
              <a:rPr lang="en-US" sz="1600" dirty="0" err="1">
                <a:latin typeface="Times New Roman" pitchFamily="18" charset="0"/>
                <a:cs typeface="Times New Roman" pitchFamily="18" charset="0"/>
              </a:rPr>
              <a:t>Olainayamak</a:t>
            </a:r>
            <a:r>
              <a:rPr lang="en-US" sz="1600" dirty="0">
                <a:latin typeface="Times New Roman" pitchFamily="18" charset="0"/>
                <a:cs typeface="Times New Roman" pitchFamily="18" charset="0"/>
              </a:rPr>
              <a:t> (Chief Secretary) and a </a:t>
            </a:r>
            <a:r>
              <a:rPr lang="en-US" sz="1600" dirty="0" err="1">
                <a:latin typeface="Times New Roman" pitchFamily="18" charset="0"/>
                <a:cs typeface="Times New Roman" pitchFamily="18" charset="0"/>
              </a:rPr>
              <a:t>Perundaram</a:t>
            </a:r>
            <a:r>
              <a:rPr lang="en-US" sz="1600" dirty="0">
                <a:latin typeface="Times New Roman" pitchFamily="18" charset="0"/>
                <a:cs typeface="Times New Roman" pitchFamily="18" charset="0"/>
              </a:rPr>
              <a:t> before its </a:t>
            </a:r>
            <a:r>
              <a:rPr lang="en-US" sz="1600" dirty="0" err="1">
                <a:latin typeface="Times New Roman" pitchFamily="18" charset="0"/>
                <a:cs typeface="Times New Roman" pitchFamily="18" charset="0"/>
              </a:rPr>
              <a:t>despatch</a:t>
            </a:r>
            <a:r>
              <a:rPr lang="en-US" sz="1600" dirty="0">
                <a:latin typeface="Times New Roman" pitchFamily="18" charset="0"/>
                <a:cs typeface="Times New Roman" pitchFamily="18" charset="0"/>
              </a:rPr>
              <a:t> by the </a:t>
            </a:r>
            <a:r>
              <a:rPr lang="en-US" sz="1600" dirty="0" err="1">
                <a:latin typeface="Times New Roman" pitchFamily="18" charset="0"/>
                <a:cs typeface="Times New Roman" pitchFamily="18" charset="0"/>
              </a:rPr>
              <a:t>Vidaiyadhikari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despatch</a:t>
            </a:r>
            <a:r>
              <a:rPr lang="en-US" sz="1600" dirty="0">
                <a:latin typeface="Times New Roman" pitchFamily="18" charset="0"/>
                <a:cs typeface="Times New Roman" pitchFamily="18" charset="0"/>
              </a:rPr>
              <a:t> clerk). They often advised him on important matters. An elaborate and complicated bureaucracy ran the government.</a:t>
            </a:r>
          </a:p>
          <a:p>
            <a:endParaRPr lang="en-US" sz="1600" dirty="0"/>
          </a:p>
          <a:p>
            <a:pPr algn="just"/>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sz="3200" dirty="0" smtClean="0">
                <a:latin typeface="Times New Roman" pitchFamily="18" charset="0"/>
                <a:cs typeface="Times New Roman" pitchFamily="18" charset="0"/>
              </a:rPr>
              <a:t>Administration Continued</a:t>
            </a:r>
            <a:r>
              <a:rPr lang="en-US" dirty="0" smtClean="0"/>
              <a:t>…</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sz="1600" b="1" dirty="0">
                <a:latin typeface="Times New Roman" pitchFamily="18" charset="0"/>
                <a:cs typeface="Times New Roman" pitchFamily="18" charset="0"/>
              </a:rPr>
              <a:t>Central Government :</a:t>
            </a:r>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The Central Government </a:t>
            </a:r>
            <a:r>
              <a:rPr lang="en-US" sz="1600" dirty="0" smtClean="0">
                <a:latin typeface="Times New Roman" pitchFamily="18" charset="0"/>
                <a:cs typeface="Times New Roman" pitchFamily="18" charset="0"/>
              </a:rPr>
              <a:t>was under </a:t>
            </a:r>
            <a:r>
              <a:rPr lang="en-US" sz="1600" dirty="0">
                <a:latin typeface="Times New Roman" pitchFamily="18" charset="0"/>
                <a:cs typeface="Times New Roman" pitchFamily="18" charset="0"/>
              </a:rPr>
              <a:t>the headship of the King. Council of ministers and officials took active part in running the administration of Central Government. The officials tended to form a separate class in society. </a:t>
            </a:r>
            <a:r>
              <a:rPr lang="en-US" sz="1600" dirty="0" err="1">
                <a:latin typeface="Times New Roman" pitchFamily="18" charset="0"/>
                <a:cs typeface="Times New Roman" pitchFamily="18" charset="0"/>
              </a:rPr>
              <a:t>Perundaram</a:t>
            </a:r>
            <a:r>
              <a:rPr lang="en-US" sz="1600" dirty="0">
                <a:latin typeface="Times New Roman" pitchFamily="18" charset="0"/>
                <a:cs typeface="Times New Roman" pitchFamily="18" charset="0"/>
              </a:rPr>
              <a:t> were higher officials while </a:t>
            </a:r>
            <a:r>
              <a:rPr lang="en-US" sz="1600" dirty="0" err="1">
                <a:latin typeface="Times New Roman" pitchFamily="18" charset="0"/>
                <a:cs typeface="Times New Roman" pitchFamily="18" charset="0"/>
              </a:rPr>
              <a:t>sirutaram</a:t>
            </a:r>
            <a:r>
              <a:rPr lang="en-US" sz="1600" dirty="0">
                <a:latin typeface="Times New Roman" pitchFamily="18" charset="0"/>
                <a:cs typeface="Times New Roman" pitchFamily="18" charset="0"/>
              </a:rPr>
              <a:t> were lower officials. </a:t>
            </a:r>
            <a:r>
              <a:rPr lang="en-US" sz="1600" dirty="0" err="1">
                <a:latin typeface="Times New Roman" pitchFamily="18" charset="0"/>
                <a:cs typeface="Times New Roman" pitchFamily="18" charset="0"/>
              </a:rPr>
              <a:t>Peruvalis</a:t>
            </a:r>
            <a:r>
              <a:rPr lang="en-US" sz="1600" dirty="0">
                <a:latin typeface="Times New Roman" pitchFamily="18" charset="0"/>
                <a:cs typeface="Times New Roman" pitchFamily="18" charset="0"/>
              </a:rPr>
              <a:t> (trunk roads) helped in royal tours. The general tendency was to make the officers hereditary. The officials were paid by assignments of land called </a:t>
            </a:r>
            <a:r>
              <a:rPr lang="en-US" sz="1600" dirty="0" err="1">
                <a:latin typeface="Times New Roman" pitchFamily="18" charset="0"/>
                <a:cs typeface="Times New Roman" pitchFamily="18" charset="0"/>
              </a:rPr>
              <a:t>jivitas</a:t>
            </a:r>
            <a:r>
              <a:rPr lang="en-US" sz="1600" dirty="0">
                <a:latin typeface="Times New Roman" pitchFamily="18" charset="0"/>
                <a:cs typeface="Times New Roman" pitchFamily="18" charset="0"/>
              </a:rPr>
              <a:t> according to their status.</a:t>
            </a:r>
          </a:p>
          <a:p>
            <a:pPr algn="just"/>
            <a:r>
              <a:rPr lang="en-US" sz="1600" b="1" dirty="0">
                <a:latin typeface="Times New Roman" pitchFamily="18" charset="0"/>
                <a:cs typeface="Times New Roman" pitchFamily="18" charset="0"/>
              </a:rPr>
              <a:t>Provincial administration:</a:t>
            </a:r>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Empire was divided into nine provinces. They were also called </a:t>
            </a:r>
            <a:r>
              <a:rPr lang="en-US" sz="1600" dirty="0" err="1">
                <a:latin typeface="Times New Roman" pitchFamily="18" charset="0"/>
                <a:cs typeface="Times New Roman" pitchFamily="18" charset="0"/>
              </a:rPr>
              <a:t>mandalams</a:t>
            </a:r>
            <a:r>
              <a:rPr lang="en-US" sz="1600" dirty="0">
                <a:latin typeface="Times New Roman" pitchFamily="18" charset="0"/>
                <a:cs typeface="Times New Roman" pitchFamily="18" charset="0"/>
              </a:rPr>
              <a:t>. The head of the province was called viceroy. Close relatives of kings were appointed as viceroys. The Viceroys were in constant touch with the Central Government. Viceroys received orders from the king. They sent regular reply to the king. The viceroys had a large number of officials to assist them in the work of administration</a:t>
            </a:r>
            <a:r>
              <a:rPr lang="en-US" sz="1600" dirty="0" smtClean="0">
                <a:latin typeface="Times New Roman" pitchFamily="18" charset="0"/>
                <a:cs typeface="Times New Roman" pitchFamily="18" charset="0"/>
              </a:rPr>
              <a:t>.</a:t>
            </a:r>
          </a:p>
          <a:p>
            <a:pPr algn="just"/>
            <a:r>
              <a:rPr lang="en-US" sz="1600" b="1" dirty="0">
                <a:latin typeface="Times New Roman" pitchFamily="18" charset="0"/>
                <a:cs typeface="Times New Roman" pitchFamily="18" charset="0"/>
              </a:rPr>
              <a:t>Administrative Divisions:</a:t>
            </a:r>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The success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administration depended more on the proper functioning of the administrative division us. Generally </a:t>
            </a:r>
            <a:r>
              <a:rPr lang="en-US" sz="1600" dirty="0" err="1">
                <a:latin typeface="Times New Roman" pitchFamily="18" charset="0"/>
                <a:cs typeface="Times New Roman" pitchFamily="18" charset="0"/>
              </a:rPr>
              <a:t>mandalams</a:t>
            </a:r>
            <a:r>
              <a:rPr lang="en-US" sz="1600" dirty="0">
                <a:latin typeface="Times New Roman" pitchFamily="18" charset="0"/>
                <a:cs typeface="Times New Roman" pitchFamily="18" charset="0"/>
              </a:rPr>
              <a:t> were named after the original names or the titles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kings. Each </a:t>
            </a:r>
            <a:r>
              <a:rPr lang="en-US" sz="1600" dirty="0" err="1">
                <a:latin typeface="Times New Roman" pitchFamily="18" charset="0"/>
                <a:cs typeface="Times New Roman" pitchFamily="18" charset="0"/>
              </a:rPr>
              <a:t>mandalam</a:t>
            </a:r>
            <a:r>
              <a:rPr lang="en-US" sz="1600" dirty="0">
                <a:latin typeface="Times New Roman" pitchFamily="18" charset="0"/>
                <a:cs typeface="Times New Roman" pitchFamily="18" charset="0"/>
              </a:rPr>
              <a:t> was divided into number of </a:t>
            </a:r>
            <a:r>
              <a:rPr lang="en-US" sz="1600" dirty="0" err="1">
                <a:latin typeface="Times New Roman" pitchFamily="18" charset="0"/>
                <a:cs typeface="Times New Roman" pitchFamily="18" charset="0"/>
              </a:rPr>
              <a:t>Kottams</a:t>
            </a:r>
            <a:r>
              <a:rPr lang="en-US" sz="1600" dirty="0">
                <a:latin typeface="Times New Roman" pitchFamily="18" charset="0"/>
                <a:cs typeface="Times New Roman" pitchFamily="18" charset="0"/>
              </a:rPr>
              <a:t> or </a:t>
            </a:r>
            <a:r>
              <a:rPr lang="en-US" sz="1600" dirty="0" err="1">
                <a:latin typeface="Times New Roman" pitchFamily="18" charset="0"/>
                <a:cs typeface="Times New Roman" pitchFamily="18" charset="0"/>
              </a:rPr>
              <a:t>Valanadus</a:t>
            </a:r>
            <a:r>
              <a:rPr lang="en-US" sz="1600" dirty="0">
                <a:latin typeface="Times New Roman" pitchFamily="18" charset="0"/>
                <a:cs typeface="Times New Roman" pitchFamily="18" charset="0"/>
              </a:rPr>
              <a:t>. Each </a:t>
            </a:r>
            <a:r>
              <a:rPr lang="en-US" sz="1600" dirty="0" err="1">
                <a:latin typeface="Times New Roman" pitchFamily="18" charset="0"/>
                <a:cs typeface="Times New Roman" pitchFamily="18" charset="0"/>
              </a:rPr>
              <a:t>kottam</a:t>
            </a:r>
            <a:r>
              <a:rPr lang="en-US" sz="1600" dirty="0">
                <a:latin typeface="Times New Roman" pitchFamily="18" charset="0"/>
                <a:cs typeface="Times New Roman" pitchFamily="18" charset="0"/>
              </a:rPr>
              <a:t> was sub divided into </a:t>
            </a:r>
            <a:r>
              <a:rPr lang="en-US" sz="1600" dirty="0" err="1">
                <a:latin typeface="Times New Roman" pitchFamily="18" charset="0"/>
                <a:cs typeface="Times New Roman" pitchFamily="18" charset="0"/>
              </a:rPr>
              <a:t>nadu</a:t>
            </a:r>
            <a:r>
              <a:rPr lang="en-US" sz="1600" dirty="0">
                <a:latin typeface="Times New Roman" pitchFamily="18" charset="0"/>
                <a:cs typeface="Times New Roman" pitchFamily="18" charset="0"/>
              </a:rPr>
              <a:t>. Each </a:t>
            </a:r>
            <a:r>
              <a:rPr lang="en-US" sz="1600" dirty="0" err="1">
                <a:latin typeface="Times New Roman" pitchFamily="18" charset="0"/>
                <a:cs typeface="Times New Roman" pitchFamily="18" charset="0"/>
              </a:rPr>
              <a:t>nadu</a:t>
            </a:r>
            <a:r>
              <a:rPr lang="en-US" sz="1600" dirty="0">
                <a:latin typeface="Times New Roman" pitchFamily="18" charset="0"/>
                <a:cs typeface="Times New Roman" pitchFamily="18" charset="0"/>
              </a:rPr>
              <a:t> was further divided into (</a:t>
            </a:r>
            <a:r>
              <a:rPr lang="en-US" sz="1600" dirty="0" err="1">
                <a:latin typeface="Times New Roman" pitchFamily="18" charset="0"/>
                <a:cs typeface="Times New Roman" pitchFamily="18" charset="0"/>
              </a:rPr>
              <a:t>Urs</a:t>
            </a:r>
            <a:r>
              <a:rPr lang="en-US" sz="1600" dirty="0">
                <a:latin typeface="Times New Roman" pitchFamily="18" charset="0"/>
                <a:cs typeface="Times New Roman" pitchFamily="18" charset="0"/>
              </a:rPr>
              <a:t>) villages which form part of the last unit of the administration. </a:t>
            </a:r>
            <a:r>
              <a:rPr lang="en-US" sz="1600" dirty="0" err="1">
                <a:latin typeface="Times New Roman" pitchFamily="18" charset="0"/>
                <a:cs typeface="Times New Roman" pitchFamily="18" charset="0"/>
              </a:rPr>
              <a:t>Uttaramerur</a:t>
            </a:r>
            <a:r>
              <a:rPr lang="en-US" sz="1600" dirty="0">
                <a:latin typeface="Times New Roman" pitchFamily="18" charset="0"/>
                <a:cs typeface="Times New Roman" pitchFamily="18" charset="0"/>
              </a:rPr>
              <a:t> inscriptions speak about the administration of the Cholas.</a:t>
            </a:r>
          </a:p>
          <a:p>
            <a:pPr algn="just"/>
            <a:endParaRPr lang="en-US" sz="1600" dirty="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latin typeface="Times New Roman" pitchFamily="18" charset="0"/>
                <a:cs typeface="Times New Roman" pitchFamily="18" charset="0"/>
              </a:rPr>
              <a:t>Administration Continued</a:t>
            </a:r>
            <a:r>
              <a:rPr lang="en-US" sz="3200" dirty="0" smtClean="0"/>
              <a:t>…</a:t>
            </a:r>
            <a:endParaRPr lang="en-US" sz="3200" dirty="0"/>
          </a:p>
        </p:txBody>
      </p:sp>
      <p:sp>
        <p:nvSpPr>
          <p:cNvPr id="3" name="Content Placeholder 2"/>
          <p:cNvSpPr>
            <a:spLocks noGrp="1"/>
          </p:cNvSpPr>
          <p:nvPr>
            <p:ph idx="1"/>
          </p:nvPr>
        </p:nvSpPr>
        <p:spPr>
          <a:xfrm>
            <a:off x="457200" y="1143000"/>
            <a:ext cx="8229600" cy="4983163"/>
          </a:xfrm>
        </p:spPr>
        <p:txBody>
          <a:bodyPr>
            <a:normAutofit/>
          </a:bodyPr>
          <a:lstStyle/>
          <a:p>
            <a:pPr algn="just"/>
            <a:r>
              <a:rPr lang="en-US" sz="1600" b="1" dirty="0" smtClean="0">
                <a:latin typeface="Times New Roman" pitchFamily="18" charset="0"/>
                <a:cs typeface="Times New Roman" pitchFamily="18" charset="0"/>
              </a:rPr>
              <a:t>Village Administration   </a:t>
            </a:r>
          </a:p>
          <a:p>
            <a:pPr algn="just"/>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villages were mainly of three types. The first type constituted of an </a:t>
            </a:r>
            <a:r>
              <a:rPr lang="en-US" sz="1600" dirty="0" err="1">
                <a:latin typeface="Times New Roman" pitchFamily="18" charset="0"/>
                <a:cs typeface="Times New Roman" pitchFamily="18" charset="0"/>
              </a:rPr>
              <a:t>intercaste</a:t>
            </a:r>
            <a:r>
              <a:rPr lang="en-US" sz="1600" dirty="0">
                <a:latin typeface="Times New Roman" pitchFamily="18" charset="0"/>
                <a:cs typeface="Times New Roman" pitchFamily="18" charset="0"/>
              </a:rPr>
              <a:t> population where the land was held by all classes of people and paid taxes to the king in the form of land revenue. It was the most frequent type. The second was the </a:t>
            </a:r>
            <a:r>
              <a:rPr lang="en-US" sz="1600" dirty="0" err="1">
                <a:latin typeface="Times New Roman" pitchFamily="18" charset="0"/>
                <a:cs typeface="Times New Roman" pitchFamily="18" charset="0"/>
              </a:rPr>
              <a:t>Brahmadeya</a:t>
            </a:r>
            <a:r>
              <a:rPr lang="en-US" sz="1600" dirty="0">
                <a:latin typeface="Times New Roman" pitchFamily="18" charset="0"/>
                <a:cs typeface="Times New Roman" pitchFamily="18" charset="0"/>
              </a:rPr>
              <a:t> or </a:t>
            </a:r>
            <a:r>
              <a:rPr lang="en-US" sz="1600" dirty="0" err="1">
                <a:latin typeface="Times New Roman" pitchFamily="18" charset="0"/>
                <a:cs typeface="Times New Roman" pitchFamily="18" charset="0"/>
              </a:rPr>
              <a:t>agrahara</a:t>
            </a:r>
            <a:r>
              <a:rPr lang="en-US" sz="1600" dirty="0">
                <a:latin typeface="Times New Roman" pitchFamily="18" charset="0"/>
                <a:cs typeface="Times New Roman" pitchFamily="18" charset="0"/>
              </a:rPr>
              <a:t> villages which was granted to the Brahmins and was entirely inhabited by them</a:t>
            </a:r>
            <a:r>
              <a:rPr lang="en-US" sz="1600" dirty="0" smtClean="0">
                <a:latin typeface="Times New Roman" pitchFamily="18" charset="0"/>
                <a:cs typeface="Times New Roman" pitchFamily="18" charset="0"/>
              </a:rPr>
              <a:t>.</a:t>
            </a:r>
          </a:p>
          <a:p>
            <a:pPr algn="just" fontAlgn="base"/>
            <a:r>
              <a:rPr lang="en-US" sz="1600" dirty="0">
                <a:latin typeface="Times New Roman" pitchFamily="18" charset="0"/>
                <a:cs typeface="Times New Roman" pitchFamily="18" charset="0"/>
              </a:rPr>
              <a:t>They were exempted from tax and were prosperous. The third type of village was the </a:t>
            </a:r>
            <a:r>
              <a:rPr lang="en-US" sz="1600" dirty="0" err="1">
                <a:latin typeface="Times New Roman" pitchFamily="18" charset="0"/>
                <a:cs typeface="Times New Roman" pitchFamily="18" charset="0"/>
              </a:rPr>
              <a:t>Devadana</a:t>
            </a:r>
            <a:r>
              <a:rPr lang="en-US" sz="1600" dirty="0">
                <a:latin typeface="Times New Roman" pitchFamily="18" charset="0"/>
                <a:cs typeface="Times New Roman" pitchFamily="18" charset="0"/>
              </a:rPr>
              <a:t>, which were villages granted to god. The revenues from these villages were donated to a temple. During Cholas the </a:t>
            </a:r>
            <a:r>
              <a:rPr lang="en-US" sz="1600" dirty="0" err="1">
                <a:latin typeface="Times New Roman" pitchFamily="18" charset="0"/>
                <a:cs typeface="Times New Roman" pitchFamily="18" charset="0"/>
              </a:rPr>
              <a:t>Devadana</a:t>
            </a:r>
            <a:r>
              <a:rPr lang="en-US" sz="1600" dirty="0">
                <a:latin typeface="Times New Roman" pitchFamily="18" charset="0"/>
                <a:cs typeface="Times New Roman" pitchFamily="18" charset="0"/>
              </a:rPr>
              <a:t> type of villages gained more popularity as the temples became the </a:t>
            </a:r>
            <a:r>
              <a:rPr lang="en-US" sz="1600" dirty="0" err="1">
                <a:latin typeface="Times New Roman" pitchFamily="18" charset="0"/>
                <a:cs typeface="Times New Roman" pitchFamily="18" charset="0"/>
              </a:rPr>
              <a:t>centres</a:t>
            </a:r>
            <a:r>
              <a:rPr lang="en-US" sz="1600" dirty="0">
                <a:latin typeface="Times New Roman" pitchFamily="18" charset="0"/>
                <a:cs typeface="Times New Roman" pitchFamily="18" charset="0"/>
              </a:rPr>
              <a:t> of life.</a:t>
            </a:r>
          </a:p>
          <a:p>
            <a:pPr algn="just" fontAlgn="base"/>
            <a:r>
              <a:rPr lang="en-US" sz="1600" dirty="0">
                <a:latin typeface="Times New Roman" pitchFamily="18" charset="0"/>
                <a:cs typeface="Times New Roman" pitchFamily="18" charset="0"/>
              </a:rPr>
              <a:t>There was remarkable autonomy at the village level.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officials partici­pated in village administration more as observers than as administrators. The Cholas are best known for their local self government at the village level.</a:t>
            </a:r>
          </a:p>
          <a:p>
            <a:pPr algn="just" fontAlgn="base"/>
            <a:r>
              <a:rPr lang="en-US" sz="1600" dirty="0">
                <a:latin typeface="Times New Roman" pitchFamily="18" charset="0"/>
                <a:cs typeface="Times New Roman" pitchFamily="18" charset="0"/>
              </a:rPr>
              <a:t>We hear of three assemblies called the </a:t>
            </a:r>
            <a:r>
              <a:rPr lang="en-US" sz="1600" dirty="0" err="1">
                <a:latin typeface="Times New Roman" pitchFamily="18" charset="0"/>
                <a:cs typeface="Times New Roman" pitchFamily="18" charset="0"/>
              </a:rPr>
              <a:t>ur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sabha</a:t>
            </a:r>
            <a:r>
              <a:rPr lang="en-US" sz="1600" dirty="0">
                <a:latin typeface="Times New Roman" pitchFamily="18" charset="0"/>
                <a:cs typeface="Times New Roman" pitchFamily="18" charset="0"/>
              </a:rPr>
              <a:t> or </a:t>
            </a:r>
            <a:r>
              <a:rPr lang="en-US" sz="1600" dirty="0" err="1">
                <a:latin typeface="Times New Roman" pitchFamily="18" charset="0"/>
                <a:cs typeface="Times New Roman" pitchFamily="18" charset="0"/>
              </a:rPr>
              <a:t>mahasabha</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nagaram</a:t>
            </a:r>
            <a:r>
              <a:rPr lang="en-US" sz="1600" dirty="0">
                <a:latin typeface="Times New Roman" pitchFamily="18" charset="0"/>
                <a:cs typeface="Times New Roman" pitchFamily="18" charset="0"/>
              </a:rPr>
              <a:t>. The </a:t>
            </a:r>
            <a:r>
              <a:rPr lang="en-US" sz="1600" dirty="0" err="1">
                <a:latin typeface="Times New Roman" pitchFamily="18" charset="0"/>
                <a:cs typeface="Times New Roman" pitchFamily="18" charset="0"/>
              </a:rPr>
              <a:t>ur</a:t>
            </a:r>
            <a:r>
              <a:rPr lang="en-US" sz="1600" dirty="0">
                <a:latin typeface="Times New Roman" pitchFamily="18" charset="0"/>
                <a:cs typeface="Times New Roman" pitchFamily="18" charset="0"/>
              </a:rPr>
              <a:t> was a general assembly of the village. The </a:t>
            </a:r>
            <a:r>
              <a:rPr lang="en-US" sz="1600" dirty="0" err="1">
                <a:latin typeface="Times New Roman" pitchFamily="18" charset="0"/>
                <a:cs typeface="Times New Roman" pitchFamily="18" charset="0"/>
              </a:rPr>
              <a:t>ur</a:t>
            </a:r>
            <a:r>
              <a:rPr lang="en-US" sz="1600" dirty="0">
                <a:latin typeface="Times New Roman" pitchFamily="18" charset="0"/>
                <a:cs typeface="Times New Roman" pitchFamily="18" charset="0"/>
              </a:rPr>
              <a:t> consisted of all the tax-paying residents of an ordinary village. The </a:t>
            </a:r>
            <a:r>
              <a:rPr lang="en-US" sz="1600" dirty="0" err="1">
                <a:latin typeface="Times New Roman" pitchFamily="18" charset="0"/>
                <a:cs typeface="Times New Roman" pitchFamily="18" charset="0"/>
              </a:rPr>
              <a:t>Alunganattar</a:t>
            </a:r>
            <a:r>
              <a:rPr lang="en-US" sz="1600" dirty="0">
                <a:latin typeface="Times New Roman" pitchFamily="18" charset="0"/>
                <a:cs typeface="Times New Roman" pitchFamily="18" charset="0"/>
              </a:rPr>
              <a:t> was the executive committee and the ruling group of the </a:t>
            </a:r>
            <a:r>
              <a:rPr lang="en-US" sz="1600" dirty="0" err="1">
                <a:latin typeface="Times New Roman" pitchFamily="18" charset="0"/>
                <a:cs typeface="Times New Roman" pitchFamily="18" charset="0"/>
              </a:rPr>
              <a:t>ur</a:t>
            </a:r>
            <a:r>
              <a:rPr lang="en-US" sz="1600" dirty="0">
                <a:latin typeface="Times New Roman" pitchFamily="18" charset="0"/>
                <a:cs typeface="Times New Roman" pitchFamily="18" charset="0"/>
              </a:rPr>
              <a:t>.</a:t>
            </a:r>
          </a:p>
          <a:p>
            <a:pPr algn="just"/>
            <a:r>
              <a:rPr lang="en-US" sz="1600" dirty="0">
                <a:latin typeface="Times New Roman" pitchFamily="18" charset="0"/>
                <a:cs typeface="Times New Roman" pitchFamily="18" charset="0"/>
              </a:rPr>
              <a:t>The </a:t>
            </a:r>
            <a:r>
              <a:rPr lang="en-US" sz="1600" dirty="0" err="1">
                <a:latin typeface="Times New Roman" pitchFamily="18" charset="0"/>
                <a:cs typeface="Times New Roman" pitchFamily="18" charset="0"/>
              </a:rPr>
              <a:t>ur</a:t>
            </a:r>
            <a:r>
              <a:rPr lang="en-US" sz="1600" dirty="0">
                <a:latin typeface="Times New Roman" pitchFamily="18" charset="0"/>
                <a:cs typeface="Times New Roman" pitchFamily="18" charset="0"/>
              </a:rPr>
              <a:t> open to all male adults but was dominated by the older members. The </a:t>
            </a:r>
            <a:r>
              <a:rPr lang="en-US" sz="1600" dirty="0" err="1">
                <a:latin typeface="Times New Roman" pitchFamily="18" charset="0"/>
                <a:cs typeface="Times New Roman" pitchFamily="18" charset="0"/>
              </a:rPr>
              <a:t>sabha</a:t>
            </a:r>
            <a:r>
              <a:rPr lang="en-US" sz="1600" dirty="0">
                <a:latin typeface="Times New Roman" pitchFamily="18" charset="0"/>
                <a:cs typeface="Times New Roman" pitchFamily="18" charset="0"/>
              </a:rPr>
              <a:t> was apparently an exclusively Brahmin assembly of the </a:t>
            </a:r>
            <a:r>
              <a:rPr lang="en-US" sz="1600" dirty="0" err="1">
                <a:latin typeface="Times New Roman" pitchFamily="18" charset="0"/>
                <a:cs typeface="Times New Roman" pitchFamily="18" charset="0"/>
              </a:rPr>
              <a:t>brahmadeya</a:t>
            </a:r>
            <a:r>
              <a:rPr lang="en-US" sz="1600" dirty="0">
                <a:latin typeface="Times New Roman" pitchFamily="18" charset="0"/>
                <a:cs typeface="Times New Roman" pitchFamily="18" charset="0"/>
              </a:rPr>
              <a:t> villages. The </a:t>
            </a:r>
            <a:r>
              <a:rPr lang="en-US" sz="1600" dirty="0" err="1">
                <a:latin typeface="Times New Roman" pitchFamily="18" charset="0"/>
                <a:cs typeface="Times New Roman" pitchFamily="18" charset="0"/>
              </a:rPr>
              <a:t>sabha</a:t>
            </a:r>
            <a:r>
              <a:rPr lang="en-US" sz="1600" dirty="0">
                <a:latin typeface="Times New Roman" pitchFamily="18" charset="0"/>
                <a:cs typeface="Times New Roman" pitchFamily="18" charset="0"/>
              </a:rPr>
              <a:t> had more complex machinery, which functioned largely through its committees called the </a:t>
            </a:r>
            <a:r>
              <a:rPr lang="en-US" sz="1600" dirty="0" err="1">
                <a:latin typeface="Times New Roman" pitchFamily="18" charset="0"/>
                <a:cs typeface="Times New Roman" pitchFamily="18" charset="0"/>
              </a:rPr>
              <a:t>variyams</a:t>
            </a:r>
            <a:r>
              <a:rPr lang="en-US" sz="1600" dirty="0">
                <a:latin typeface="Times New Roman" pitchFamily="18" charset="0"/>
                <a:cs typeface="Times New Roman" pitchFamily="18" charset="0"/>
              </a:rPr>
              <a:t>.</a:t>
            </a:r>
            <a:endParaRPr lang="en-US" sz="16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sz="3200" dirty="0" smtClean="0">
                <a:latin typeface="Times New Roman" pitchFamily="18" charset="0"/>
                <a:cs typeface="Times New Roman" pitchFamily="18" charset="0"/>
              </a:rPr>
              <a:t>Administration Continued</a:t>
            </a:r>
            <a:r>
              <a:rPr lang="en-US" sz="3200" dirty="0" smtClean="0"/>
              <a:t>…</a:t>
            </a:r>
            <a:endParaRPr lang="en-US" sz="3200"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pPr algn="just" fontAlgn="base"/>
            <a:r>
              <a:rPr lang="en-US" sz="1900" dirty="0">
                <a:latin typeface="Times New Roman" pitchFamily="18" charset="0"/>
                <a:cs typeface="Times New Roman" pitchFamily="18" charset="0"/>
              </a:rPr>
              <a:t>Elec­tion to the executive body and other committees of the </a:t>
            </a:r>
            <a:r>
              <a:rPr lang="en-US" sz="1900" dirty="0" err="1">
                <a:latin typeface="Times New Roman" pitchFamily="18" charset="0"/>
                <a:cs typeface="Times New Roman" pitchFamily="18" charset="0"/>
              </a:rPr>
              <a:t>ur</a:t>
            </a:r>
            <a:r>
              <a:rPr lang="en-US" sz="1900" dirty="0">
                <a:latin typeface="Times New Roman" pitchFamily="18" charset="0"/>
                <a:cs typeface="Times New Roman" pitchFamily="18" charset="0"/>
              </a:rPr>
              <a:t> and </a:t>
            </a:r>
            <a:r>
              <a:rPr lang="en-US" sz="1900" dirty="0" err="1">
                <a:latin typeface="Times New Roman" pitchFamily="18" charset="0"/>
                <a:cs typeface="Times New Roman" pitchFamily="18" charset="0"/>
              </a:rPr>
              <a:t>sabha</a:t>
            </a:r>
            <a:r>
              <a:rPr lang="en-US" sz="1900" dirty="0">
                <a:latin typeface="Times New Roman" pitchFamily="18" charset="0"/>
                <a:cs typeface="Times New Roman" pitchFamily="18" charset="0"/>
              </a:rPr>
              <a:t> appears to have been conducted by draw of lots from among those who were eligible. The </a:t>
            </a:r>
            <a:r>
              <a:rPr lang="en-US" sz="1900" dirty="0" err="1">
                <a:latin typeface="Times New Roman" pitchFamily="18" charset="0"/>
                <a:cs typeface="Times New Roman" pitchFamily="18" charset="0"/>
              </a:rPr>
              <a:t>nagaram</a:t>
            </a:r>
            <a:r>
              <a:rPr lang="en-US" sz="1900" dirty="0">
                <a:latin typeface="Times New Roman" pitchFamily="18" charset="0"/>
                <a:cs typeface="Times New Roman" pitchFamily="18" charset="0"/>
              </a:rPr>
              <a:t> was an assembly of merchants and were found more commonly in the trading centers.</a:t>
            </a:r>
          </a:p>
          <a:p>
            <a:pPr algn="just" fontAlgn="base"/>
            <a:r>
              <a:rPr lang="en-US" sz="1900" dirty="0">
                <a:latin typeface="Times New Roman" pitchFamily="18" charset="0"/>
                <a:cs typeface="Times New Roman" pitchFamily="18" charset="0"/>
              </a:rPr>
              <a:t>The </a:t>
            </a:r>
            <a:r>
              <a:rPr lang="en-US" sz="1900" dirty="0" err="1">
                <a:latin typeface="Times New Roman" pitchFamily="18" charset="0"/>
                <a:cs typeface="Times New Roman" pitchFamily="18" charset="0"/>
              </a:rPr>
              <a:t>Uttaramerur</a:t>
            </a:r>
            <a:r>
              <a:rPr lang="en-US" sz="1900" dirty="0">
                <a:latin typeface="Times New Roman" pitchFamily="18" charset="0"/>
                <a:cs typeface="Times New Roman" pitchFamily="18" charset="0"/>
              </a:rPr>
              <a:t> inscriptions of the </a:t>
            </a:r>
            <a:r>
              <a:rPr lang="en-US" sz="1900" dirty="0" err="1">
                <a:latin typeface="Times New Roman" pitchFamily="18" charset="0"/>
                <a:cs typeface="Times New Roman" pitchFamily="18" charset="0"/>
              </a:rPr>
              <a:t>Chola</a:t>
            </a:r>
            <a:r>
              <a:rPr lang="en-US" sz="1900" dirty="0">
                <a:latin typeface="Times New Roman" pitchFamily="18" charset="0"/>
                <a:cs typeface="Times New Roman" pitchFamily="18" charset="0"/>
              </a:rPr>
              <a:t> monarch </a:t>
            </a:r>
            <a:r>
              <a:rPr lang="en-US" sz="1900" dirty="0" err="1">
                <a:latin typeface="Times New Roman" pitchFamily="18" charset="0"/>
                <a:cs typeface="Times New Roman" pitchFamily="18" charset="0"/>
              </a:rPr>
              <a:t>Parantaka</a:t>
            </a:r>
            <a:r>
              <a:rPr lang="en-US" sz="1900" dirty="0">
                <a:latin typeface="Times New Roman" pitchFamily="18" charset="0"/>
                <a:cs typeface="Times New Roman" pitchFamily="18" charset="0"/>
              </a:rPr>
              <a:t> I of 919 A.D. and 921 A.D may be said to constitute a great landmark in the history of the </a:t>
            </a:r>
            <a:r>
              <a:rPr lang="en-US" sz="1900" dirty="0" err="1">
                <a:latin typeface="Times New Roman" pitchFamily="18" charset="0"/>
                <a:cs typeface="Times New Roman" pitchFamily="18" charset="0"/>
              </a:rPr>
              <a:t>Chola</a:t>
            </a:r>
            <a:r>
              <a:rPr lang="en-US" sz="1900" dirty="0">
                <a:latin typeface="Times New Roman" pitchFamily="18" charset="0"/>
                <a:cs typeface="Times New Roman" pitchFamily="18" charset="0"/>
              </a:rPr>
              <a:t> village assemblies. It gives details about the functioning and constitution of the local </a:t>
            </a:r>
            <a:r>
              <a:rPr lang="en-US" sz="1900" dirty="0" err="1">
                <a:latin typeface="Times New Roman" pitchFamily="18" charset="0"/>
                <a:cs typeface="Times New Roman" pitchFamily="18" charset="0"/>
              </a:rPr>
              <a:t>sabha</a:t>
            </a:r>
            <a:r>
              <a:rPr lang="en-US" sz="1900" dirty="0">
                <a:latin typeface="Times New Roman" pitchFamily="18" charset="0"/>
                <a:cs typeface="Times New Roman" pitchFamily="18" charset="0"/>
              </a:rPr>
              <a:t>.</a:t>
            </a:r>
          </a:p>
          <a:p>
            <a:pPr algn="just" fontAlgn="base"/>
            <a:r>
              <a:rPr lang="en-US" sz="1900" dirty="0">
                <a:latin typeface="Times New Roman" pitchFamily="18" charset="0"/>
                <a:cs typeface="Times New Roman" pitchFamily="18" charset="0"/>
              </a:rPr>
              <a:t>The 919 A.D. inscriptions framed the rules for election and 921 A.D. </a:t>
            </a:r>
            <a:r>
              <a:rPr lang="en-US" sz="1900" dirty="0" err="1">
                <a:latin typeface="Times New Roman" pitchFamily="18" charset="0"/>
                <a:cs typeface="Times New Roman" pitchFamily="18" charset="0"/>
              </a:rPr>
              <a:t>incriptions</a:t>
            </a:r>
            <a:r>
              <a:rPr lang="en-US" sz="1900" dirty="0">
                <a:latin typeface="Times New Roman" pitchFamily="18" charset="0"/>
                <a:cs typeface="Times New Roman" pitchFamily="18" charset="0"/>
              </a:rPr>
              <a:t> amended them.</a:t>
            </a:r>
          </a:p>
          <a:p>
            <a:pPr algn="just" fontAlgn="base"/>
            <a:r>
              <a:rPr lang="en-US" sz="1900" dirty="0">
                <a:latin typeface="Times New Roman" pitchFamily="18" charset="0"/>
                <a:cs typeface="Times New Roman" pitchFamily="18" charset="0"/>
              </a:rPr>
              <a:t>There were 30 wards (</a:t>
            </a:r>
            <a:r>
              <a:rPr lang="en-US" sz="1900" dirty="0" err="1">
                <a:latin typeface="Times New Roman" pitchFamily="18" charset="0"/>
                <a:cs typeface="Times New Roman" pitchFamily="18" charset="0"/>
              </a:rPr>
              <a:t>kudumbus</a:t>
            </a:r>
            <a:r>
              <a:rPr lang="en-US" sz="1900" dirty="0">
                <a:latin typeface="Times New Roman" pitchFamily="18" charset="0"/>
                <a:cs typeface="Times New Roman" pitchFamily="18" charset="0"/>
              </a:rPr>
              <a:t>) each </a:t>
            </a:r>
            <a:r>
              <a:rPr lang="en-US" sz="1900" dirty="0" err="1">
                <a:latin typeface="Times New Roman" pitchFamily="18" charset="0"/>
                <a:cs typeface="Times New Roman" pitchFamily="18" charset="0"/>
              </a:rPr>
              <a:t>nominatin</a:t>
            </a:r>
            <a:r>
              <a:rPr lang="en-US" sz="1900" dirty="0">
                <a:latin typeface="Times New Roman" pitchFamily="18" charset="0"/>
                <a:cs typeface="Times New Roman" pitchFamily="18" charset="0"/>
              </a:rPr>
              <a:t> members for selections of people with the prescribed qualifications. Elections from each ward was by lot (</a:t>
            </a:r>
            <a:r>
              <a:rPr lang="en-US" sz="1900" dirty="0" err="1">
                <a:latin typeface="Times New Roman" pitchFamily="18" charset="0"/>
                <a:cs typeface="Times New Roman" pitchFamily="18" charset="0"/>
              </a:rPr>
              <a:t>kudavolai</a:t>
            </a:r>
            <a:r>
              <a:rPr lang="en-US" sz="1900" dirty="0">
                <a:latin typeface="Times New Roman" pitchFamily="18" charset="0"/>
                <a:cs typeface="Times New Roman" pitchFamily="18" charset="0"/>
              </a:rPr>
              <a:t>, literally means pot-ticket) for a period of one year.</a:t>
            </a:r>
          </a:p>
          <a:p>
            <a:pPr algn="just" fontAlgn="base"/>
            <a:r>
              <a:rPr lang="en-US" sz="1900" dirty="0">
                <a:latin typeface="Times New Roman" pitchFamily="18" charset="0"/>
                <a:cs typeface="Times New Roman" pitchFamily="18" charset="0"/>
              </a:rPr>
              <a:t>Of the thirty so selected, twelve members who had earlier served in the garden and tank committee and were advanced in age, were assigned to the </a:t>
            </a:r>
            <a:r>
              <a:rPr lang="en-US" sz="1900" dirty="0" err="1">
                <a:latin typeface="Times New Roman" pitchFamily="18" charset="0"/>
                <a:cs typeface="Times New Roman" pitchFamily="18" charset="0"/>
              </a:rPr>
              <a:t>samvatsarvariyam</a:t>
            </a:r>
            <a:r>
              <a:rPr lang="en-US" sz="1900" dirty="0">
                <a:latin typeface="Times New Roman" pitchFamily="18" charset="0"/>
                <a:cs typeface="Times New Roman" pitchFamily="18" charset="0"/>
              </a:rPr>
              <a:t> or annual committee, twelve to the </a:t>
            </a:r>
            <a:r>
              <a:rPr lang="en-US" sz="1900" dirty="0" err="1">
                <a:latin typeface="Times New Roman" pitchFamily="18" charset="0"/>
                <a:cs typeface="Times New Roman" pitchFamily="18" charset="0"/>
              </a:rPr>
              <a:t>Tottavariyam</a:t>
            </a:r>
            <a:r>
              <a:rPr lang="en-US" sz="1900" dirty="0">
                <a:latin typeface="Times New Roman" pitchFamily="18" charset="0"/>
                <a:cs typeface="Times New Roman" pitchFamily="18" charset="0"/>
              </a:rPr>
              <a:t> or the garden committee and 6 members to the </a:t>
            </a:r>
            <a:r>
              <a:rPr lang="en-US" sz="1900" dirty="0" err="1">
                <a:latin typeface="Times New Roman" pitchFamily="18" charset="0"/>
                <a:cs typeface="Times New Roman" pitchFamily="18" charset="0"/>
              </a:rPr>
              <a:t>Eri-variyam</a:t>
            </a:r>
            <a:r>
              <a:rPr lang="en-US" sz="1900" dirty="0">
                <a:latin typeface="Times New Roman" pitchFamily="18" charset="0"/>
                <a:cs typeface="Times New Roman" pitchFamily="18" charset="0"/>
              </a:rPr>
              <a:t> or tank committee </a:t>
            </a:r>
            <a:r>
              <a:rPr lang="en-US" sz="1900" dirty="0" err="1">
                <a:latin typeface="Times New Roman" pitchFamily="18" charset="0"/>
                <a:cs typeface="Times New Roman" pitchFamily="18" charset="0"/>
              </a:rPr>
              <a:t>Pancha-variyam</a:t>
            </a:r>
            <a:r>
              <a:rPr lang="en-US" sz="1900" dirty="0">
                <a:latin typeface="Times New Roman" pitchFamily="18" charset="0"/>
                <a:cs typeface="Times New Roman" pitchFamily="18" charset="0"/>
              </a:rPr>
              <a:t> (a standing committee) and </a:t>
            </a:r>
            <a:r>
              <a:rPr lang="en-US" sz="1900" dirty="0" err="1">
                <a:latin typeface="Times New Roman" pitchFamily="18" charset="0"/>
                <a:cs typeface="Times New Roman" pitchFamily="18" charset="0"/>
              </a:rPr>
              <a:t>Pon-variyam</a:t>
            </a:r>
            <a:r>
              <a:rPr lang="en-US" sz="1900" dirty="0">
                <a:latin typeface="Times New Roman" pitchFamily="18" charset="0"/>
                <a:cs typeface="Times New Roman" pitchFamily="18" charset="0"/>
              </a:rPr>
              <a:t> (gold committee) were the other two committees.</a:t>
            </a:r>
          </a:p>
          <a:p>
            <a:pPr fontAlgn="base"/>
            <a:r>
              <a:rPr lang="en-US" sz="1900" dirty="0" err="1">
                <a:latin typeface="Times New Roman" pitchFamily="18" charset="0"/>
                <a:cs typeface="Times New Roman" pitchFamily="18" charset="0"/>
              </a:rPr>
              <a:t>Variyapparumakal</a:t>
            </a:r>
            <a:r>
              <a:rPr lang="en-US" sz="1900" dirty="0">
                <a:latin typeface="Times New Roman" pitchFamily="18" charset="0"/>
                <a:cs typeface="Times New Roman" pitchFamily="18" charset="0"/>
              </a:rPr>
              <a:t> were the members of the committee, </a:t>
            </a:r>
            <a:r>
              <a:rPr lang="en-US" sz="1900" dirty="0" err="1">
                <a:latin typeface="Times New Roman" pitchFamily="18" charset="0"/>
                <a:cs typeface="Times New Roman" pitchFamily="18" charset="0"/>
              </a:rPr>
              <a:t>Perunguri</a:t>
            </a:r>
            <a:r>
              <a:rPr lang="en-US" sz="1900" dirty="0">
                <a:latin typeface="Times New Roman" pitchFamily="18" charset="0"/>
                <a:cs typeface="Times New Roman" pitchFamily="18" charset="0"/>
              </a:rPr>
              <a:t> were the members of the </a:t>
            </a:r>
            <a:r>
              <a:rPr lang="en-US" sz="1900" dirty="0" err="1">
                <a:latin typeface="Times New Roman" pitchFamily="18" charset="0"/>
                <a:cs typeface="Times New Roman" pitchFamily="18" charset="0"/>
              </a:rPr>
              <a:t>Mahasabha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Nyayaffarwas</a:t>
            </a:r>
            <a:r>
              <a:rPr lang="en-US" sz="1900" dirty="0">
                <a:latin typeface="Times New Roman" pitchFamily="18" charset="0"/>
                <a:cs typeface="Times New Roman" pitchFamily="18" charset="0"/>
              </a:rPr>
              <a:t> the Judicial committee and </a:t>
            </a:r>
            <a:r>
              <a:rPr lang="en-US" sz="1900" dirty="0" err="1">
                <a:latin typeface="Times New Roman" pitchFamily="18" charset="0"/>
                <a:cs typeface="Times New Roman" pitchFamily="18" charset="0"/>
              </a:rPr>
              <a:t>Madhyasthas</a:t>
            </a:r>
            <a:r>
              <a:rPr lang="en-US" sz="1900" dirty="0">
                <a:latin typeface="Times New Roman" pitchFamily="18" charset="0"/>
                <a:cs typeface="Times New Roman" pitchFamily="18" charset="0"/>
              </a:rPr>
              <a:t>, a small staff of paid servants in the village assisted the committees and maintained village records. The Assembly generally met in the temple, or under a tree or near a tank</a:t>
            </a:r>
          </a:p>
          <a:p>
            <a:pPr fontAlgn="base"/>
            <a:r>
              <a:rPr lang="en-US" sz="1900" dirty="0">
                <a:latin typeface="Times New Roman" pitchFamily="18" charset="0"/>
                <a:cs typeface="Times New Roman" pitchFamily="18" charset="0"/>
              </a:rPr>
              <a:t>The </a:t>
            </a:r>
            <a:r>
              <a:rPr lang="en-US" sz="1900" dirty="0" err="1">
                <a:latin typeface="Times New Roman" pitchFamily="18" charset="0"/>
                <a:cs typeface="Times New Roman" pitchFamily="18" charset="0"/>
              </a:rPr>
              <a:t>sabha</a:t>
            </a:r>
            <a:r>
              <a:rPr lang="en-US" sz="1900" dirty="0">
                <a:latin typeface="Times New Roman" pitchFamily="18" charset="0"/>
                <a:cs typeface="Times New Roman" pitchFamily="18" charset="0"/>
              </a:rPr>
              <a:t> possessed proprietary rights over communal lands. It also controlled private lands of the villages. It reclaimed forest and waste land. It aided in the assessment of the produce and land revenue. It collected land revenue and had the power to sell the land in question, in cases of default. </a:t>
            </a:r>
            <a:r>
              <a:rPr lang="en-US" sz="1900" dirty="0" smtClean="0">
                <a:latin typeface="Times New Roman" pitchFamily="18" charset="0"/>
                <a:cs typeface="Times New Roman" pitchFamily="18" charset="0"/>
              </a:rPr>
              <a:t>It also </a:t>
            </a:r>
            <a:r>
              <a:rPr lang="en-US" sz="1900" dirty="0">
                <a:latin typeface="Times New Roman" pitchFamily="18" charset="0"/>
                <a:cs typeface="Times New Roman" pitchFamily="18" charset="0"/>
              </a:rPr>
              <a:t>had the powers of taxation for purposes connected with the village and of remission of taxation for specific reasons.</a:t>
            </a:r>
          </a:p>
          <a:p>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smtClean="0">
                <a:latin typeface="Times New Roman" pitchFamily="18" charset="0"/>
                <a:cs typeface="Times New Roman" pitchFamily="18" charset="0"/>
              </a:rPr>
              <a:t>Economic Life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fontAlgn="base"/>
            <a:r>
              <a:rPr lang="en-US" sz="1600" dirty="0">
                <a:latin typeface="Times New Roman" pitchFamily="18" charset="0"/>
                <a:cs typeface="Times New Roman" pitchFamily="18" charset="0"/>
              </a:rPr>
              <a:t>Land tax constituted the single largest source of income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state. It was generally assessed at one-third of the produce. The village assembly took land tax and local levies. Cattle rearing were a subsidiary occupation.</a:t>
            </a:r>
          </a:p>
          <a:p>
            <a:pPr algn="just" fontAlgn="base"/>
            <a:r>
              <a:rPr lang="en-US" sz="1600" dirty="0">
                <a:latin typeface="Times New Roman" pitchFamily="18" charset="0"/>
                <a:cs typeface="Times New Roman" pitchFamily="18" charset="0"/>
              </a:rPr>
              <a:t>Trade with foreign countries was an important feature of the Cholas mercantile activities. The rulers built a network of royal roads that were useful for trade as well as for the movement of the army. There were gigantic trade guilds that traded with Java and Sumatra.</a:t>
            </a:r>
          </a:p>
          <a:p>
            <a:pPr algn="just" fontAlgn="base"/>
            <a:r>
              <a:rPr lang="en-US" sz="1600" dirty="0">
                <a:latin typeface="Times New Roman" pitchFamily="18" charset="0"/>
                <a:cs typeface="Times New Roman" pitchFamily="18" charset="0"/>
              </a:rPr>
              <a:t>South India exported textiles, spices, drugs, jewels, ivory, horn, ebony and camphor to China. Trade brought considerable prestige and affluence to the Cholas. </a:t>
            </a:r>
            <a:r>
              <a:rPr lang="en-US" sz="1600" dirty="0" err="1">
                <a:latin typeface="Times New Roman" pitchFamily="18" charset="0"/>
                <a:cs typeface="Times New Roman" pitchFamily="18" charset="0"/>
              </a:rPr>
              <a:t>Kalanju</a:t>
            </a:r>
            <a:r>
              <a:rPr lang="en-US" sz="1600" dirty="0">
                <a:latin typeface="Times New Roman" pitchFamily="18" charset="0"/>
                <a:cs typeface="Times New Roman" pitchFamily="18" charset="0"/>
              </a:rPr>
              <a:t> was the currency prevalent in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kingdom.</a:t>
            </a:r>
          </a:p>
          <a:p>
            <a:pPr algn="just"/>
            <a:r>
              <a:rPr lang="en-US" sz="1600" dirty="0" smtClean="0">
                <a:latin typeface="Times New Roman" pitchFamily="18" charset="0"/>
                <a:cs typeface="Times New Roman" pitchFamily="18" charset="0"/>
              </a:rPr>
              <a:t>Thus the </a:t>
            </a:r>
            <a:r>
              <a:rPr lang="en-US" sz="1600" dirty="0">
                <a:latin typeface="Times New Roman" pitchFamily="18" charset="0"/>
                <a:cs typeface="Times New Roman" pitchFamily="18" charset="0"/>
              </a:rPr>
              <a:t>land revenue was the main source of income of the </a:t>
            </a:r>
            <a:r>
              <a:rPr lang="en-US" sz="1600" dirty="0" err="1">
                <a:latin typeface="Times New Roman" pitchFamily="18" charset="0"/>
                <a:cs typeface="Times New Roman" pitchFamily="18" charset="0"/>
              </a:rPr>
              <a:t>Chola</a:t>
            </a:r>
            <a:r>
              <a:rPr lang="en-US" sz="1600" dirty="0">
                <a:latin typeface="Times New Roman" pitchFamily="18" charset="0"/>
                <a:cs typeface="Times New Roman" pitchFamily="18" charset="0"/>
              </a:rPr>
              <a:t> Government. Proper land survey was made. Lands were classified as taxable land and non taxable land. There were many grades in the taxable lands. Land revenue differed according to these grades. Generally 1/6 of the land yield was collected as tax either in cash or in kind or both according to the convenience of the farmers. Besides land revenue, there were some other sources of income like customs and tolls. Taxes on mines, ports, forests and salt pans were collected. Professional tax and house tax were also collected. Many other taxes were levied. Tax burden was more on the society. Sometimes due to failure of rain and famine people could not pay tax.</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2208</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 Glimpse of Chola Empire</vt:lpstr>
      <vt:lpstr>Slide 2</vt:lpstr>
      <vt:lpstr>Introduction</vt:lpstr>
      <vt:lpstr>Introduction continued…</vt:lpstr>
      <vt:lpstr>Administration</vt:lpstr>
      <vt:lpstr>Administration Continued…</vt:lpstr>
      <vt:lpstr>Administration Continued…</vt:lpstr>
      <vt:lpstr>Administration Continued…</vt:lpstr>
      <vt:lpstr>Economic Life</vt:lpstr>
      <vt:lpstr>Social Life</vt:lpstr>
      <vt:lpstr>Religious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Chola Administration</dc:title>
  <dc:creator>Apoorv</dc:creator>
  <cp:lastModifiedBy>Apoorv</cp:lastModifiedBy>
  <cp:revision>9</cp:revision>
  <dcterms:created xsi:type="dcterms:W3CDTF">2022-01-09T05:20:28Z</dcterms:created>
  <dcterms:modified xsi:type="dcterms:W3CDTF">2022-01-09T06:49:02Z</dcterms:modified>
</cp:coreProperties>
</file>