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796FD30-C8CB-4C3F-8FA6-48518F56042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8CC290-62C1-4DBB-9C89-82A43B8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4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FD30-C8CB-4C3F-8FA6-48518F56042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8CC290-62C1-4DBB-9C89-82A43B8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7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FD30-C8CB-4C3F-8FA6-48518F56042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8CC290-62C1-4DBB-9C89-82A43B8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09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FD30-C8CB-4C3F-8FA6-48518F56042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8CC290-62C1-4DBB-9C89-82A43B8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9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FD30-C8CB-4C3F-8FA6-48518F56042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8CC290-62C1-4DBB-9C89-82A43B8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85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FD30-C8CB-4C3F-8FA6-48518F56042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8CC290-62C1-4DBB-9C89-82A43B8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0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FD30-C8CB-4C3F-8FA6-48518F56042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8CC290-62C1-4DBB-9C89-82A43B8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07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6796FD30-C8CB-4C3F-8FA6-48518F56042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8CC290-62C1-4DBB-9C89-82A43B8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70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FD30-C8CB-4C3F-8FA6-48518F56042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8CC290-62C1-4DBB-9C89-82A43B8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1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FD30-C8CB-4C3F-8FA6-48518F56042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8CC290-62C1-4DBB-9C89-82A43B8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0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FD30-C8CB-4C3F-8FA6-48518F56042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8CC290-62C1-4DBB-9C89-82A43B8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8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FD30-C8CB-4C3F-8FA6-48518F56042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8CC290-62C1-4DBB-9C89-82A43B8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4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FD30-C8CB-4C3F-8FA6-48518F56042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8CC290-62C1-4DBB-9C89-82A43B8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2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FD30-C8CB-4C3F-8FA6-48518F56042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8CC290-62C1-4DBB-9C89-82A43B8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4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FD30-C8CB-4C3F-8FA6-48518F56042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8CC290-62C1-4DBB-9C89-82A43B8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4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FD30-C8CB-4C3F-8FA6-48518F56042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8CC290-62C1-4DBB-9C89-82A43B8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9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FD30-C8CB-4C3F-8FA6-48518F56042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8CC290-62C1-4DBB-9C89-82A43B8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2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6796FD30-C8CB-4C3F-8FA6-48518F56042D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68CC290-62C1-4DBB-9C89-82A43B82C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3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6C6C-D573-4562-9D8B-5FB22FCCB2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Acute Rheumatic Fever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CCF86-94A0-45F5-B450-FF7F8CD0BB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370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8601"/>
            <a:ext cx="4343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4267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POLYARTHRITIS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13716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Migratory type of joint inflammation s/s-pain 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decrese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acyive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movements, warm tenderness, redness and swelling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Two or more joints are affected.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Commonly knees, ankles and elbow are involved , but smaller joint may also be affected.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76600"/>
            <a:ext cx="8686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CHOERA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PURPOSELESS INVOLUNTARY, RAPID MOVEMENTS USUALLY ASSOCIATED WITH MYSCLE.</a:t>
            </a:r>
          </a:p>
          <a:p>
            <a:r>
              <a:rPr lang="en-US" dirty="0"/>
              <a:t>WEAKNESS, INCORDINATION,INVILUNTARY FACIAL GRIMACE, SPEECH DISTRUBANCE,AWKWARD GAIT AND EMOTIONAL DISTRUBANCES.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SUBCUTANEOUS NODULES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990600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It is found as firm painless movements nodule over the extensor surface of certain joints.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Joints- elbow , knee, wrists.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90800"/>
            <a:ext cx="868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ERYTHEMA MARGINATUM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838200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Pink macular non-itching rash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Found mainly over the trunk, sometimes on the extremities but never on face 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622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2667000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FEVER 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ARTHRALGIA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PREVIOUS ATTACK OF ARF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ECG CHANGES 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ELREVATED ESR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FEVER- increase in the body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temperture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is common findings.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It rarely goes above 39.5 c.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276600"/>
            <a:ext cx="2286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ARTHRALGIA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762000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Pain in the joints occurs in about 90 percent of cases.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It present along with arthritis.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667000"/>
            <a:ext cx="3276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70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ATTACK OF ARF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Previous attack of rheumatic fever or rheumatic heart disease.</a:t>
            </a:r>
          </a:p>
          <a:p>
            <a:r>
              <a:rPr lang="en-US" sz="1800" dirty="0"/>
              <a:t>Applicable for a second attack of rheumatic fever.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 ECG CHANGES</a:t>
            </a:r>
          </a:p>
          <a:p>
            <a:pPr>
              <a:buNone/>
            </a:pPr>
            <a:r>
              <a:rPr lang="en-US" sz="1800" dirty="0"/>
              <a:t>ECG Changes with prolonged P-R interval is considered as minor criterion .</a:t>
            </a:r>
          </a:p>
          <a:p>
            <a:pPr>
              <a:buNone/>
            </a:pPr>
            <a:r>
              <a:rPr lang="en-US" sz="1800" dirty="0"/>
              <a:t>It is not diagnostic of </a:t>
            </a:r>
            <a:r>
              <a:rPr lang="en-US" sz="1800" dirty="0" err="1"/>
              <a:t>carditis</a:t>
            </a:r>
            <a:r>
              <a:rPr lang="en-US" sz="1800" dirty="0"/>
              <a:t>.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114800"/>
            <a:ext cx="81153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ELEVATED ESR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514600"/>
            <a:ext cx="8153400" cy="25908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ELEVATED ESR OR PRESENCE OF C – REACTIVE PROTEIN MAY BE CONSIDEED AS MINOR CRITERIA.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ESSENTIAL CRITERIA:- Elevated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antistreptolysin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-o-titer indicates previous streptococcal infection.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Normal – 200 IU/ML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Positive throat swab culture may show streptococcal infection. (sore throat, scarlet fever etc.)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999"/>
            <a:ext cx="8229600" cy="31242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Occurs as a result of complex interaction between GROUP A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 susceptible host and environment.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An abnormal immune response  to a GAS infection leads to an acute inflammatory illness that most commonly affects the joints, heart ,brain or skin.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Major public health problem among children and young adults in developing countries.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Most important acquired heart disease in children.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It is most important acquired heart disease in children and commonly found in 4 to 15 years of ago with incidence rate 5.0/1000 approximately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MANIFESTATIONS</a:t>
            </a:r>
          </a:p>
        </p:txBody>
      </p:sp>
      <p:sp>
        <p:nvSpPr>
          <p:cNvPr id="10242" name="AutoShape 2" descr="E:\august\Precordial-Catch-Syndrome-1-1024x57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E:\august\Precordial-Catch-Syndrome-1-1024x57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E:\august\Precordial-Catch-Syndrome-1-1024x57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E:\august\Precordial-Catch-Syndrome-1-1024x57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AutoShape 10" descr="E:\august\Precordial-Catch-Syndrome-1-1024x57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6002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297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60020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858000" y="3200400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Precordial</a:t>
            </a:r>
            <a:r>
              <a:rPr lang="en-US" dirty="0"/>
              <a:t> pain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" y="3505200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Abdomen pain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38600" y="335280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headache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962400"/>
            <a:ext cx="2971800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609600" y="5715000"/>
            <a:ext cx="2500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   malaise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810000"/>
            <a:ext cx="26193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7010400" y="5638800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sweating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8862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4343400" y="5562600"/>
            <a:ext cx="943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/>
              <a:t>vomiting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371600" y="312420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Skin rash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52400"/>
            <a:ext cx="441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486400" y="30480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Erythema</a:t>
            </a:r>
            <a:r>
              <a:rPr lang="en-US" dirty="0"/>
              <a:t> </a:t>
            </a:r>
            <a:r>
              <a:rPr lang="en-US" dirty="0" err="1"/>
              <a:t>nodosum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052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11480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Artificial subcutaneous nodule</a:t>
            </a:r>
          </a:p>
          <a:p>
            <a:r>
              <a:rPr lang="en-US" dirty="0"/>
              <a:t>Doppler echocardiography</a:t>
            </a:r>
          </a:p>
          <a:p>
            <a:r>
              <a:rPr lang="en-US" dirty="0" err="1"/>
              <a:t>Endomyocardial</a:t>
            </a:r>
            <a:r>
              <a:rPr lang="en-US" dirty="0"/>
              <a:t> </a:t>
            </a:r>
            <a:r>
              <a:rPr lang="en-US" dirty="0" err="1"/>
              <a:t>biospy</a:t>
            </a:r>
            <a:endParaRPr lang="en-US" dirty="0"/>
          </a:p>
          <a:p>
            <a:r>
              <a:rPr lang="en-US" dirty="0"/>
              <a:t>Chest x- ray</a:t>
            </a:r>
          </a:p>
          <a:p>
            <a:r>
              <a:rPr lang="en-US" dirty="0"/>
              <a:t>Electrocardiography</a:t>
            </a:r>
          </a:p>
          <a:p>
            <a:r>
              <a:rPr lang="en-US" dirty="0"/>
              <a:t>Blood test for ESR, WBC counts.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INVESTIGATIONS- History collection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Physical examination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Complete blood count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Acute phase reactants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Throat swab culture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Antistreptolysin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 titer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Chest radiograph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Electrocardiogram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Echocardiography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BED REST</a:t>
            </a:r>
          </a:p>
          <a:p>
            <a:r>
              <a:rPr lang="en-US" dirty="0"/>
              <a:t>DIET</a:t>
            </a:r>
          </a:p>
          <a:p>
            <a:r>
              <a:rPr lang="en-US" dirty="0"/>
              <a:t>ANTIBIOTIC THERAPHY, PENICILLIN</a:t>
            </a:r>
          </a:p>
          <a:p>
            <a:r>
              <a:rPr lang="en-US" dirty="0"/>
              <a:t>COUNSELLING</a:t>
            </a:r>
          </a:p>
          <a:p>
            <a:r>
              <a:rPr lang="en-US" dirty="0"/>
              <a:t>ANTIINFLAMMATORY THERAPY- Aspirin steroid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PRIMARY PREVENTION</a:t>
            </a:r>
          </a:p>
          <a:p>
            <a:r>
              <a:rPr lang="en-US" sz="1800" dirty="0"/>
              <a:t>Health education the people to avoid streptococcal sore throat and elimination of predisposing factors of the disease.</a:t>
            </a:r>
          </a:p>
          <a:p>
            <a:r>
              <a:rPr lang="en-US" sz="1800" dirty="0"/>
              <a:t>Treatment of streptococcal </a:t>
            </a:r>
            <a:r>
              <a:rPr lang="en-US" sz="1800" dirty="0" err="1"/>
              <a:t>pharyngitis</a:t>
            </a:r>
            <a:r>
              <a:rPr lang="en-US" sz="1800" dirty="0"/>
              <a:t> with penicillin or other medication.</a:t>
            </a:r>
          </a:p>
          <a:p>
            <a:r>
              <a:rPr lang="en-US" sz="1800" dirty="0"/>
              <a:t>SECONDARY PREVENTION</a:t>
            </a:r>
          </a:p>
          <a:p>
            <a:pPr>
              <a:buNone/>
            </a:pPr>
            <a:r>
              <a:rPr lang="en-US" sz="1800" dirty="0"/>
              <a:t>    1.Patient with documented histories of rheumatic fever, heart disease and also isolated cases of chorea must receive prophylaxis.</a:t>
            </a:r>
          </a:p>
          <a:p>
            <a:pPr>
              <a:buNone/>
            </a:pPr>
            <a:r>
              <a:rPr lang="en-US" sz="1800" dirty="0"/>
              <a:t> DURATION : every 3 weeks till the age of 25 to 30 years.</a:t>
            </a:r>
          </a:p>
          <a:p>
            <a:pPr>
              <a:buNone/>
            </a:pPr>
            <a:r>
              <a:rPr lang="en-US" sz="1800" dirty="0"/>
              <a:t>        after the age of 30 years  fever is not known to occur.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acting BENZATHINE PENICILLIN given to 6,00,000 unit to be given to patient weighing 27 kg .</a:t>
            </a:r>
          </a:p>
          <a:p>
            <a:r>
              <a:rPr lang="en-US" dirty="0"/>
              <a:t>Less 1.2 million units for patients weight more than 27 kg.</a:t>
            </a:r>
          </a:p>
          <a:p>
            <a:r>
              <a:rPr lang="en-US" dirty="0"/>
              <a:t>Route : intramuscularly</a:t>
            </a:r>
          </a:p>
          <a:p>
            <a:r>
              <a:rPr lang="en-US" dirty="0"/>
              <a:t>DURATION: every 21 days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Erythromycin-40 Mg/Kg 24 Hours To Be Given Once A Day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Oral Sulfadiazine – 0.59 Once A Day For Less Than 27 Kg And 1 G Once A Day For Those More Than 27 Kg.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PROGNOSIS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Prognosis of rheumatic fever depend upon the age, presence of heart lesions, stage of detection of the disease, available treatment facilities and number of previous disease.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Prognosis is worst in patients with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carditis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is an early childhood.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ED4-3BDD-4144-9A97-2F3D46F1D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E5348-2A1F-44CA-BF02-D2FF68510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Textbook of Medical Microbiology by </a:t>
            </a:r>
            <a:r>
              <a:rPr lang="en-US" dirty="0" err="1"/>
              <a:t>Ananthnarayan</a:t>
            </a:r>
            <a:r>
              <a:rPr lang="en-US" dirty="0"/>
              <a:t>, </a:t>
            </a:r>
            <a:r>
              <a:rPr lang="en-US" dirty="0" err="1"/>
              <a:t>Paniker</a:t>
            </a:r>
            <a:r>
              <a:rPr lang="en-US" dirty="0"/>
              <a:t>, D.R. Arora</a:t>
            </a:r>
          </a:p>
          <a:p>
            <a:r>
              <a:rPr lang="en-US" dirty="0"/>
              <a:t>Textbook of Medical Microbiology by C.</a:t>
            </a:r>
            <a:r>
              <a:rPr lang="en-US"/>
              <a:t>P Baweja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257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3352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incidence of rheumatic fever is closely related the incidence of group A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Streptococcal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PHARYNGITIS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AGES : 5 -15 YEARS ARE MOST SUSCEPTIBLE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RARE: &lt; 3 YEARS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GIRLS / BOYS : BOTH SEXES ARE  EQUALLY AFFECTED 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COMMON : WORLD COUNTRIES.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ENVIROMENT FACTORS : OVERCROWDING , POOR SANITATION, POVERTY,…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INCIDENCE MORE DRING : WINTER SEASON , FALL , TEMPERTURE.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32648" cy="2667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ACUTE RHEUMATIC FEVER IS AN ACUTE AUTOIMMUNE COLLAGEN DISEASE OCCURS AS A HTPERSENSTIVITY REACTION TO GROUP A BETA HEMOLYTIC STREPTOCOCCAL INFECTION. IT IS CHARACTERIZED BY INFLAMMATOY LESION OF AEECETS THE HEART , JOINT, BLOOD VESSELS AND OTHER CONNECTINE TISSUE</a:t>
            </a:r>
          </a:p>
          <a:p>
            <a:pPr algn="just">
              <a:lnSpc>
                <a:spcPct val="150000"/>
              </a:lnSpc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438400"/>
            <a:ext cx="8153400" cy="2819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etiology of rheumatic fever is not clear.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GROUP A BETA HEMOLYTIC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Streptococcal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INFECTION.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Delayed non-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suppurative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squeal URTI with GAB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Diffuse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inflamatory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disease of connective tissue.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Primalily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involving heart, blood, vessels , joint subcutaneous tissue and CNS.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Most common age group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involvex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in 5 to 15 years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Both sexes are equally affected.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Poor nutrition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Poor hygiene.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Low immunological status increasing susceptibility.</a:t>
            </a:r>
          </a:p>
          <a:p>
            <a:pPr algn="just">
              <a:lnSpc>
                <a:spcPct val="150000"/>
              </a:lnSpc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exact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etiopathogenesis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or ARF is not well understood.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Preceding streptococcal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infetion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may not always critically manifest it is considered as a sort of hypersensitivity reaction.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There is an antigen antibody reaction usually following streptococcal sore throat.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Ag streptococcal antibody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titr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elevated in majority of the patients , although the streptococci have never been isolated from rheumatic lesion in joint , heart or in the blood – stream.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auto antibodies attack the myocardium , pericardium and cardiac valves.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Severe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myocarditis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may result  dilation of the heart and hear failure.</a:t>
            </a:r>
          </a:p>
          <a:p>
            <a:pPr>
              <a:lnSpc>
                <a:spcPct val="150000"/>
              </a:lnSpc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</a:t>
            </a:r>
          </a:p>
          <a:p>
            <a:r>
              <a:rPr lang="en-US" dirty="0"/>
              <a:t>MINOR</a:t>
            </a:r>
          </a:p>
          <a:p>
            <a:r>
              <a:rPr lang="en-US" dirty="0"/>
              <a:t>ESSENTIAL</a:t>
            </a:r>
          </a:p>
          <a:p>
            <a:r>
              <a:rPr lang="en-US" dirty="0"/>
              <a:t>OTHER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828800"/>
            <a:ext cx="495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590800"/>
            <a:ext cx="8153400" cy="2438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CARDITIS : EARLY MANIFESTATION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EXAMPLE :   PERICARDITIS ,    ENDOCARDITIS,  MYOCARDITIS EVIDENCED AS PRESENCE OF SIGNIFICANT – MURMUR , ECG CHAGES , CARDIAC ENLARGEMENT , FRICTION RUB.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231</TotalTime>
  <Words>969</Words>
  <Application>Microsoft Office PowerPoint</Application>
  <PresentationFormat>On-screen Show (4:3)</PresentationFormat>
  <Paragraphs>137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Times New Roman</vt:lpstr>
      <vt:lpstr>Wingdings 3</vt:lpstr>
      <vt:lpstr>Ion Boardroom</vt:lpstr>
      <vt:lpstr>Acute Rheumatic Fever</vt:lpstr>
      <vt:lpstr>INTRODUCTION </vt:lpstr>
      <vt:lpstr>EPIDEMIOLOGY</vt:lpstr>
      <vt:lpstr>DEFINITION </vt:lpstr>
      <vt:lpstr>ETIOLOGY</vt:lpstr>
      <vt:lpstr>RISK FACTORS</vt:lpstr>
      <vt:lpstr>PATHOPHYSIOLOGY</vt:lpstr>
      <vt:lpstr>CLINICAL MANIFESTATIONS </vt:lpstr>
      <vt:lpstr>MAJOR MANIFESTATIONS</vt:lpstr>
      <vt:lpstr>PowerPoint Presentation</vt:lpstr>
      <vt:lpstr>PowerPoint Presentation</vt:lpstr>
      <vt:lpstr>POLYARTHRITIS</vt:lpstr>
      <vt:lpstr> CHOERA</vt:lpstr>
      <vt:lpstr>SUBCUTANEOUS NODULES</vt:lpstr>
      <vt:lpstr>ERYTHEMA MARGINATUM</vt:lpstr>
      <vt:lpstr>MINOR MANIFESTATIONS</vt:lpstr>
      <vt:lpstr>ARTHRALGIA</vt:lpstr>
      <vt:lpstr>PREVIOUS ATTACK OF ARF</vt:lpstr>
      <vt:lpstr>ELEVATED ESR</vt:lpstr>
      <vt:lpstr>OTHER MANIFESTATIONS</vt:lpstr>
      <vt:lpstr>PowerPoint Presentation</vt:lpstr>
      <vt:lpstr>DIAGNOSTIC EVALUATION</vt:lpstr>
      <vt:lpstr>MANAGEMENT</vt:lpstr>
      <vt:lpstr>TREATMENT</vt:lpstr>
      <vt:lpstr>PREVENTION</vt:lpstr>
      <vt:lpstr>METHOD</vt:lpstr>
      <vt:lpstr>DRUGS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RHEUMATIC FEVER</dc:title>
  <dc:creator>MOHIT</dc:creator>
  <cp:lastModifiedBy>dolly rastogi</cp:lastModifiedBy>
  <cp:revision>48</cp:revision>
  <dcterms:created xsi:type="dcterms:W3CDTF">2021-11-16T00:57:55Z</dcterms:created>
  <dcterms:modified xsi:type="dcterms:W3CDTF">2021-12-21T05:59:35Z</dcterms:modified>
</cp:coreProperties>
</file>