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70" r:id="rId2"/>
    <p:sldId id="274" r:id="rId3"/>
    <p:sldId id="275" r:id="rId4"/>
    <p:sldId id="276" r:id="rId5"/>
    <p:sldId id="277" r:id="rId6"/>
    <p:sldId id="279" r:id="rId7"/>
    <p:sldId id="278" r:id="rId8"/>
    <p:sldId id="273" r:id="rId9"/>
    <p:sldId id="262" r:id="rId10"/>
    <p:sldId id="280" r:id="rId11"/>
    <p:sldId id="281" r:id="rId12"/>
    <p:sldId id="282" r:id="rId13"/>
    <p:sldId id="283" r:id="rId14"/>
    <p:sldId id="284" r:id="rId15"/>
    <p:sldId id="268" r:id="rId16"/>
    <p:sldId id="269" r:id="rId17"/>
    <p:sldId id="285" r:id="rId18"/>
    <p:sldId id="271" r:id="rId19"/>
    <p:sldId id="286" r:id="rId20"/>
    <p:sldId id="27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3C19"/>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149"/>
      </p:cViewPr>
      <p:guideLst/>
    </p:cSldViewPr>
  </p:slideViewPr>
  <p:notesTextViewPr>
    <p:cViewPr>
      <p:scale>
        <a:sx n="1" d="1"/>
        <a:sy n="1" d="1"/>
      </p:scale>
      <p:origin x="0" y="0"/>
    </p:cViewPr>
  </p:notesTextViewPr>
  <p:notesViewPr>
    <p:cSldViewPr snapToGrid="0">
      <p:cViewPr varScale="1">
        <p:scale>
          <a:sx n="65" d="100"/>
          <a:sy n="65" d="100"/>
        </p:scale>
        <p:origin x="278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EB33BB8-6C7A-4BE0-9B55-9EAC48D52EC6}" type="datetimeFigureOut">
              <a:rPr lang="en-US"/>
              <a:t>10/2/2020</a:t>
            </a:fld>
            <a:endParaRPr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3F7AA83-DE31-4E93-AB07-EF7FB05F6670}" type="slidenum">
              <a:rPr/>
              <a:t>‹#›</a:t>
            </a:fld>
            <a:endParaRPr dirty="0"/>
          </a:p>
        </p:txBody>
      </p:sp>
    </p:spTree>
    <p:extLst>
      <p:ext uri="{BB962C8B-B14F-4D97-AF65-F5344CB8AC3E}">
        <p14:creationId xmlns:p14="http://schemas.microsoft.com/office/powerpoint/2010/main" val="3221290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11EF64-F73B-4314-BB6F-BC0937BBDF19}" type="datetimeFigureOut">
              <a:rPr lang="en-US"/>
              <a:t>10/2/2020</a:t>
            </a:fld>
            <a:endParaRPr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5E2820-AFE1-45FA-949E-17BDB534E1DC}" type="slidenum">
              <a:rPr/>
              <a:t>‹#›</a:t>
            </a:fld>
            <a:endParaRPr dirty="0"/>
          </a:p>
        </p:txBody>
      </p:sp>
    </p:spTree>
    <p:extLst>
      <p:ext uri="{BB962C8B-B14F-4D97-AF65-F5344CB8AC3E}">
        <p14:creationId xmlns:p14="http://schemas.microsoft.com/office/powerpoint/2010/main" val="3157997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6B61CC-FA2C-444B-A1F1-997D5E024A4F}" type="slidenum">
              <a:rPr lang="en-US"/>
              <a:t>1</a:t>
            </a:fld>
            <a:endParaRPr lang="en-US" dirty="0"/>
          </a:p>
        </p:txBody>
      </p:sp>
    </p:spTree>
    <p:extLst>
      <p:ext uri="{BB962C8B-B14F-4D97-AF65-F5344CB8AC3E}">
        <p14:creationId xmlns:p14="http://schemas.microsoft.com/office/powerpoint/2010/main" val="23821797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5213" y="304800"/>
            <a:ext cx="7091361" cy="2793906"/>
          </a:xfrm>
        </p:spPr>
        <p:txBody>
          <a:bodyPr anchor="b">
            <a:normAutofit/>
          </a:bodyPr>
          <a:lstStyle>
            <a:lvl1pPr algn="l">
              <a:lnSpc>
                <a:spcPct val="80000"/>
              </a:lnSpc>
              <a:defRPr sz="6600"/>
            </a:lvl1pPr>
          </a:lstStyle>
          <a:p>
            <a:r>
              <a:rPr lang="en-US"/>
              <a:t>Click to edit Master title style</a:t>
            </a:r>
            <a:endParaRPr/>
          </a:p>
        </p:txBody>
      </p:sp>
      <p:sp>
        <p:nvSpPr>
          <p:cNvPr id="3" name="Subtitle 2"/>
          <p:cNvSpPr>
            <a:spLocks noGrp="1"/>
          </p:cNvSpPr>
          <p:nvPr>
            <p:ph type="subTitle" idx="1"/>
          </p:nvPr>
        </p:nvSpPr>
        <p:spPr>
          <a:xfrm>
            <a:off x="1065213" y="3108804"/>
            <a:ext cx="7091361" cy="838200"/>
          </a:xfrm>
        </p:spPr>
        <p:txBody>
          <a:bodyPr/>
          <a:lstStyle>
            <a:lvl1pPr marL="0" indent="0" algn="l">
              <a:spcBef>
                <a:spcPts val="0"/>
              </a:spcBef>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sp>
        <p:nvSpPr>
          <p:cNvPr id="8" name="Date Placeholder 7"/>
          <p:cNvSpPr>
            <a:spLocks noGrp="1"/>
          </p:cNvSpPr>
          <p:nvPr>
            <p:ph type="dt" sz="half" idx="10"/>
          </p:nvPr>
        </p:nvSpPr>
        <p:spPr/>
        <p:txBody>
          <a:bodyPr/>
          <a:lstStyle/>
          <a:p>
            <a:fld id="{9D3B9702-7FBF-4720-8670-571C5E7EEDDE}" type="datetime1">
              <a:rPr lang="en-US"/>
              <a:t>10/2/2020</a:t>
            </a:fld>
            <a:endParaRPr dirty="0"/>
          </a:p>
        </p:txBody>
      </p:sp>
      <p:sp>
        <p:nvSpPr>
          <p:cNvPr id="9" name="Footer Placeholder 8"/>
          <p:cNvSpPr>
            <a:spLocks noGrp="1"/>
          </p:cNvSpPr>
          <p:nvPr>
            <p:ph type="ftr" sz="quarter" idx="11"/>
          </p:nvPr>
        </p:nvSpPr>
        <p:spPr/>
        <p:txBody>
          <a:bodyPr/>
          <a:lstStyle/>
          <a:p>
            <a:endParaRPr dirty="0"/>
          </a:p>
        </p:txBody>
      </p:sp>
      <p:sp>
        <p:nvSpPr>
          <p:cNvPr id="10" name="Slide Number Placeholder 9"/>
          <p:cNvSpPr>
            <a:spLocks noGrp="1"/>
          </p:cNvSpPr>
          <p:nvPr>
            <p:ph type="sldNum" sz="quarter" idx="12"/>
          </p:nvPr>
        </p:nvSpPr>
        <p:spPr/>
        <p:txBody>
          <a:bodyPr/>
          <a:lstStyle/>
          <a:p>
            <a:fld id="{8FDBFFB2-86D9-4B8F-A59A-553A60B94BBE}" type="slidenum">
              <a:rPr/>
              <a:pPr/>
              <a:t>‹#›</a:t>
            </a:fld>
            <a:endParaRPr dirty="0"/>
          </a:p>
        </p:txBody>
      </p:sp>
    </p:spTree>
    <p:extLst>
      <p:ext uri="{BB962C8B-B14F-4D97-AF65-F5344CB8AC3E}">
        <p14:creationId xmlns:p14="http://schemas.microsoft.com/office/powerpoint/2010/main" val="1890547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7427AEA-BBBB-4C9B-AB23-214EAA8AB789}" type="datetime1">
              <a:rPr lang="en-US"/>
              <a:t>10/2/2020</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8FDBFFB2-86D9-4B8F-A59A-553A60B94BBE}" type="slidenum">
              <a:rPr/>
              <a:t>‹#›</a:t>
            </a:fld>
            <a:endParaRPr dirty="0"/>
          </a:p>
        </p:txBody>
      </p:sp>
    </p:spTree>
    <p:extLst>
      <p:ext uri="{BB962C8B-B14F-4D97-AF65-F5344CB8AC3E}">
        <p14:creationId xmlns:p14="http://schemas.microsoft.com/office/powerpoint/2010/main" val="4207666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65014" y="304801"/>
            <a:ext cx="1715800" cy="54102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2209800" y="304801"/>
            <a:ext cx="7502814"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791CA30-F5CD-4CA0-B16A-349C6F830700}" type="datetime1">
              <a:rPr lang="en-US"/>
              <a:t>10/2/2020</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8FDBFFB2-86D9-4B8F-A59A-553A60B94BBE}" type="slidenum">
              <a:rPr/>
              <a:t>‹#›</a:t>
            </a:fld>
            <a:endParaRPr dirty="0"/>
          </a:p>
        </p:txBody>
      </p:sp>
    </p:spTree>
    <p:extLst>
      <p:ext uri="{BB962C8B-B14F-4D97-AF65-F5344CB8AC3E}">
        <p14:creationId xmlns:p14="http://schemas.microsoft.com/office/powerpoint/2010/main" val="129949773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7B3AF48E-ABA0-4B58-B562-D1D7408067C4}" type="datetime1">
              <a:rPr lang="en-US"/>
              <a:t>10/2/2020</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8FDBFFB2-86D9-4B8F-A59A-553A60B94BBE}" type="slidenum">
              <a:rPr/>
              <a:t>‹#›</a:t>
            </a:fld>
            <a:endParaRPr dirty="0"/>
          </a:p>
        </p:txBody>
      </p:sp>
    </p:spTree>
    <p:extLst>
      <p:ext uri="{BB962C8B-B14F-4D97-AF65-F5344CB8AC3E}">
        <p14:creationId xmlns:p14="http://schemas.microsoft.com/office/powerpoint/2010/main" val="258999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180013" y="1600200"/>
            <a:ext cx="6400801" cy="2486025"/>
          </a:xfrm>
        </p:spPr>
        <p:txBody>
          <a:bodyPr anchor="b">
            <a:normAutofit/>
          </a:bodyPr>
          <a:lstStyle>
            <a:lvl1pPr>
              <a:defRPr sz="5200"/>
            </a:lvl1pPr>
          </a:lstStyle>
          <a:p>
            <a:r>
              <a:rPr lang="en-US"/>
              <a:t>Click to edit Master title style</a:t>
            </a:r>
            <a:endParaRPr/>
          </a:p>
        </p:txBody>
      </p:sp>
      <p:sp>
        <p:nvSpPr>
          <p:cNvPr id="3" name="Text Placeholder 2"/>
          <p:cNvSpPr>
            <a:spLocks noGrp="1"/>
          </p:cNvSpPr>
          <p:nvPr>
            <p:ph type="body" idx="1"/>
          </p:nvPr>
        </p:nvSpPr>
        <p:spPr>
          <a:xfrm>
            <a:off x="5180011" y="4105029"/>
            <a:ext cx="6400801" cy="914400"/>
          </a:xfrm>
        </p:spPr>
        <p:txBody>
          <a:bodyPr>
            <a:normAutofit/>
          </a:bodyPr>
          <a:lstStyle>
            <a:lvl1pPr marL="0" indent="0">
              <a:buNone/>
              <a:defRPr sz="20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A5034C-8BD9-4B0C-893B-33834FAB227F}" type="datetime1">
              <a:rPr lang="en-US"/>
              <a:t>10/2/2020</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8FDBFFB2-86D9-4B8F-A59A-553A60B94BBE}" type="slidenum">
              <a:rPr/>
              <a:t>‹#›</a:t>
            </a:fld>
            <a:endParaRPr dirty="0"/>
          </a:p>
        </p:txBody>
      </p:sp>
    </p:spTree>
    <p:extLst>
      <p:ext uri="{BB962C8B-B14F-4D97-AF65-F5344CB8AC3E}">
        <p14:creationId xmlns:p14="http://schemas.microsoft.com/office/powerpoint/2010/main" val="2117916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2208213" y="1600200"/>
            <a:ext cx="4572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7008813" y="1600200"/>
            <a:ext cx="4572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7CD787AA-CBCD-47F9-A04C-7106C508CDE4}" type="datetime1">
              <a:rPr lang="en-US"/>
              <a:t>10/2/2020</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8FDBFFB2-86D9-4B8F-A59A-553A60B94BBE}" type="slidenum">
              <a:rPr/>
              <a:t>‹#›</a:t>
            </a:fld>
            <a:endParaRPr dirty="0"/>
          </a:p>
        </p:txBody>
      </p:sp>
    </p:spTree>
    <p:extLst>
      <p:ext uri="{BB962C8B-B14F-4D97-AF65-F5344CB8AC3E}">
        <p14:creationId xmlns:p14="http://schemas.microsoft.com/office/powerpoint/2010/main" val="3607751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22082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208213" y="2505075"/>
            <a:ext cx="4572000" cy="33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70088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008813" y="2505075"/>
            <a:ext cx="4572000" cy="33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AD1CC9DD-75F5-4611-BA0B-CFB1A226639C}" type="datetime1">
              <a:rPr lang="en-US"/>
              <a:t>10/2/2020</a:t>
            </a:fld>
            <a:endParaRPr dirty="0"/>
          </a:p>
        </p:txBody>
      </p:sp>
      <p:sp>
        <p:nvSpPr>
          <p:cNvPr id="8" name="Footer Placeholder 7"/>
          <p:cNvSpPr>
            <a:spLocks noGrp="1"/>
          </p:cNvSpPr>
          <p:nvPr>
            <p:ph type="ftr" sz="quarter" idx="11"/>
          </p:nvPr>
        </p:nvSpPr>
        <p:spPr/>
        <p:txBody>
          <a:bodyPr/>
          <a:lstStyle/>
          <a:p>
            <a:endParaRPr dirty="0"/>
          </a:p>
        </p:txBody>
      </p:sp>
      <p:sp>
        <p:nvSpPr>
          <p:cNvPr id="9" name="Slide Number Placeholder 8"/>
          <p:cNvSpPr>
            <a:spLocks noGrp="1"/>
          </p:cNvSpPr>
          <p:nvPr>
            <p:ph type="sldNum" sz="quarter" idx="12"/>
          </p:nvPr>
        </p:nvSpPr>
        <p:spPr/>
        <p:txBody>
          <a:bodyPr/>
          <a:lstStyle/>
          <a:p>
            <a:fld id="{8FDBFFB2-86D9-4B8F-A59A-553A60B94BBE}" type="slidenum">
              <a:rPr/>
              <a:t>‹#›</a:t>
            </a:fld>
            <a:endParaRPr dirty="0"/>
          </a:p>
        </p:txBody>
      </p:sp>
    </p:spTree>
    <p:extLst>
      <p:ext uri="{BB962C8B-B14F-4D97-AF65-F5344CB8AC3E}">
        <p14:creationId xmlns:p14="http://schemas.microsoft.com/office/powerpoint/2010/main" val="3833046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5980F1F9-2D3D-4243-878F-D000C3F2A1C4}" type="datetime1">
              <a:rPr lang="en-US"/>
              <a:t>10/2/2020</a:t>
            </a:fld>
            <a:endParaRPr dirty="0"/>
          </a:p>
        </p:txBody>
      </p:sp>
      <p:sp>
        <p:nvSpPr>
          <p:cNvPr id="4" name="Footer Placeholder 3"/>
          <p:cNvSpPr>
            <a:spLocks noGrp="1"/>
          </p:cNvSpPr>
          <p:nvPr>
            <p:ph type="ftr" sz="quarter" idx="11"/>
          </p:nvPr>
        </p:nvSpPr>
        <p:spPr/>
        <p:txBody>
          <a:bodyPr/>
          <a:lstStyle/>
          <a:p>
            <a:endParaRPr dirty="0"/>
          </a:p>
        </p:txBody>
      </p:sp>
      <p:sp>
        <p:nvSpPr>
          <p:cNvPr id="5" name="Slide Number Placeholder 4"/>
          <p:cNvSpPr>
            <a:spLocks noGrp="1"/>
          </p:cNvSpPr>
          <p:nvPr>
            <p:ph type="sldNum" sz="quarter" idx="12"/>
          </p:nvPr>
        </p:nvSpPr>
        <p:spPr/>
        <p:txBody>
          <a:bodyPr/>
          <a:lstStyle/>
          <a:p>
            <a:fld id="{8FDBFFB2-86D9-4B8F-A59A-553A60B94BBE}" type="slidenum">
              <a:rPr/>
              <a:t>‹#›</a:t>
            </a:fld>
            <a:endParaRPr dirty="0"/>
          </a:p>
        </p:txBody>
      </p:sp>
    </p:spTree>
    <p:extLst>
      <p:ext uri="{BB962C8B-B14F-4D97-AF65-F5344CB8AC3E}">
        <p14:creationId xmlns:p14="http://schemas.microsoft.com/office/powerpoint/2010/main" val="3698309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ABCBE8-1824-4658-A8BB-BECFAEB7E35A}" type="datetime1">
              <a:rPr lang="en-US"/>
              <a:t>10/2/2020</a:t>
            </a:fld>
            <a:endParaRPr dirty="0"/>
          </a:p>
        </p:txBody>
      </p:sp>
      <p:sp>
        <p:nvSpPr>
          <p:cNvPr id="3" name="Footer Placeholder 2"/>
          <p:cNvSpPr>
            <a:spLocks noGrp="1"/>
          </p:cNvSpPr>
          <p:nvPr>
            <p:ph type="ftr" sz="quarter" idx="11"/>
          </p:nvPr>
        </p:nvSpPr>
        <p:spPr/>
        <p:txBody>
          <a:bodyPr/>
          <a:lstStyle/>
          <a:p>
            <a:endParaRPr dirty="0"/>
          </a:p>
        </p:txBody>
      </p:sp>
      <p:sp>
        <p:nvSpPr>
          <p:cNvPr id="4" name="Slide Number Placeholder 3"/>
          <p:cNvSpPr>
            <a:spLocks noGrp="1"/>
          </p:cNvSpPr>
          <p:nvPr>
            <p:ph type="sldNum" sz="quarter" idx="12"/>
          </p:nvPr>
        </p:nvSpPr>
        <p:spPr/>
        <p:txBody>
          <a:bodyPr/>
          <a:lstStyle/>
          <a:p>
            <a:fld id="{8FDBFFB2-86D9-4B8F-A59A-553A60B94BBE}" type="slidenum">
              <a:rPr/>
              <a:t>‹#›</a:t>
            </a:fld>
            <a:endParaRPr dirty="0"/>
          </a:p>
        </p:txBody>
      </p:sp>
    </p:spTree>
    <p:extLst>
      <p:ext uri="{BB962C8B-B14F-4D97-AF65-F5344CB8AC3E}">
        <p14:creationId xmlns:p14="http://schemas.microsoft.com/office/powerpoint/2010/main" val="2222526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37612" y="2277477"/>
            <a:ext cx="2743201" cy="2322178"/>
          </a:xfrm>
        </p:spPr>
        <p:txBody>
          <a:bodyPr anchor="b">
            <a:normAutofit/>
          </a:bodyPr>
          <a:lstStyle>
            <a:lvl1pPr>
              <a:defRPr sz="2600">
                <a:solidFill>
                  <a:schemeClr val="accent2"/>
                </a:solidFill>
              </a:defRPr>
            </a:lvl1pPr>
          </a:lstStyle>
          <a:p>
            <a:r>
              <a:rPr lang="en-US"/>
              <a:t>Click to edit Master title style</a:t>
            </a:r>
            <a:endParaRPr/>
          </a:p>
        </p:txBody>
      </p:sp>
      <p:sp>
        <p:nvSpPr>
          <p:cNvPr id="3" name="Content Placeholder 2"/>
          <p:cNvSpPr>
            <a:spLocks noGrp="1"/>
          </p:cNvSpPr>
          <p:nvPr>
            <p:ph idx="1"/>
          </p:nvPr>
        </p:nvSpPr>
        <p:spPr>
          <a:xfrm>
            <a:off x="1293813" y="533400"/>
            <a:ext cx="6858000" cy="4800600"/>
          </a:xfrm>
        </p:spPr>
        <p:txBody>
          <a:bodyPr>
            <a:normAutofit/>
          </a:bodyPr>
          <a:lstStyle>
            <a:lvl1pPr>
              <a:defRPr sz="2400"/>
            </a:lvl1pPr>
            <a:lvl2pPr>
              <a:defRPr sz="2000"/>
            </a:lvl2pPr>
            <a:lvl3pPr>
              <a:defRPr sz="1800"/>
            </a:lvl3pPr>
            <a:lvl4pPr>
              <a:defRPr sz="16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8837614" y="4583187"/>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085CD17-C377-4DE5-9FCA-CC7471605C58}" type="datetime1">
              <a:rPr lang="en-US"/>
              <a:t>10/2/2020</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8FDBFFB2-86D9-4B8F-A59A-553A60B94BBE}" type="slidenum">
              <a:rPr/>
              <a:t>‹#›</a:t>
            </a:fld>
            <a:endParaRPr dirty="0"/>
          </a:p>
        </p:txBody>
      </p:sp>
    </p:spTree>
    <p:extLst>
      <p:ext uri="{BB962C8B-B14F-4D97-AF65-F5344CB8AC3E}">
        <p14:creationId xmlns:p14="http://schemas.microsoft.com/office/powerpoint/2010/main" val="1897700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37612" y="2277477"/>
            <a:ext cx="2743201" cy="2322178"/>
          </a:xfrm>
        </p:spPr>
        <p:txBody>
          <a:bodyPr anchor="b">
            <a:normAutofit/>
          </a:bodyPr>
          <a:lstStyle>
            <a:lvl1pPr>
              <a:defRPr sz="2600">
                <a:solidFill>
                  <a:schemeClr val="accent2"/>
                </a:solidFill>
              </a:defRPr>
            </a:lvl1pPr>
          </a:lstStyle>
          <a:p>
            <a:r>
              <a:rPr lang="en-US"/>
              <a:t>Click to edit Master title style</a:t>
            </a:r>
            <a:endParaRPr/>
          </a:p>
        </p:txBody>
      </p:sp>
      <p:sp>
        <p:nvSpPr>
          <p:cNvPr id="8" name="Rounded Rectangle 7"/>
          <p:cNvSpPr/>
          <p:nvPr/>
        </p:nvSpPr>
        <p:spPr>
          <a:xfrm>
            <a:off x="1293812" y="533400"/>
            <a:ext cx="6858001" cy="4800600"/>
          </a:xfrm>
          <a:prstGeom prst="roundRect">
            <a:avLst>
              <a:gd name="adj" fmla="val 4409"/>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3" name="Picture Placeholder 2" descr="An empty placeholder to add an image. Click on the placeholder and select the image that you wish to add."/>
          <p:cNvSpPr>
            <a:spLocks noGrp="1"/>
          </p:cNvSpPr>
          <p:nvPr>
            <p:ph type="pic" idx="1"/>
          </p:nvPr>
        </p:nvSpPr>
        <p:spPr>
          <a:xfrm>
            <a:off x="1408112" y="647700"/>
            <a:ext cx="6629400" cy="4572000"/>
          </a:xfrm>
          <a:prstGeom prst="roundRect">
            <a:avLst>
              <a:gd name="adj" fmla="val 3725"/>
            </a:avLst>
          </a:prstGeom>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4" name="Text Placeholder 3"/>
          <p:cNvSpPr>
            <a:spLocks noGrp="1"/>
          </p:cNvSpPr>
          <p:nvPr>
            <p:ph type="body" sz="half" idx="2"/>
          </p:nvPr>
        </p:nvSpPr>
        <p:spPr>
          <a:xfrm>
            <a:off x="8837614" y="4583187"/>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BE9F02-BE96-4BAE-86A5-1FA60D24CAE2}" type="datetime1">
              <a:rPr lang="en-US"/>
              <a:t>10/2/2020</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8FDBFFB2-86D9-4B8F-A59A-553A60B94BBE}" type="slidenum">
              <a:rPr/>
              <a:t>‹#›</a:t>
            </a:fld>
            <a:endParaRPr dirty="0"/>
          </a:p>
        </p:txBody>
      </p:sp>
    </p:spTree>
    <p:extLst>
      <p:ext uri="{BB962C8B-B14F-4D97-AF65-F5344CB8AC3E}">
        <p14:creationId xmlns:p14="http://schemas.microsoft.com/office/powerpoint/2010/main" val="639301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08213" y="304800"/>
            <a:ext cx="9372600" cy="1200416"/>
          </a:xfrm>
          <a:prstGeom prst="rect">
            <a:avLst/>
          </a:prstGeom>
        </p:spPr>
        <p:txBody>
          <a:bodyPr vert="horz" lIns="91440" tIns="45720" rIns="91440" bIns="45720" rtlCol="0" anchor="b">
            <a:normAutofit/>
          </a:bodyPr>
          <a:lstStyle/>
          <a:p>
            <a:r>
              <a:rPr lang="en-US"/>
              <a:t>Click to edit Master title style</a:t>
            </a:r>
            <a:endParaRPr dirty="0"/>
          </a:p>
        </p:txBody>
      </p:sp>
      <p:sp>
        <p:nvSpPr>
          <p:cNvPr id="3" name="Text Placeholder 2"/>
          <p:cNvSpPr>
            <a:spLocks noGrp="1"/>
          </p:cNvSpPr>
          <p:nvPr>
            <p:ph type="body" idx="1"/>
          </p:nvPr>
        </p:nvSpPr>
        <p:spPr>
          <a:xfrm>
            <a:off x="2208213" y="1600200"/>
            <a:ext cx="93726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253576" y="6505078"/>
            <a:ext cx="964036" cy="228600"/>
          </a:xfrm>
          <a:prstGeom prst="rect">
            <a:avLst/>
          </a:prstGeom>
        </p:spPr>
        <p:txBody>
          <a:bodyPr vert="horz" lIns="91440" tIns="45720" rIns="91440" bIns="45720" rtlCol="0" anchor="ctr"/>
          <a:lstStyle>
            <a:lvl1pPr algn="l">
              <a:defRPr sz="1100">
                <a:solidFill>
                  <a:schemeClr val="tx2"/>
                </a:solidFill>
              </a:defRPr>
            </a:lvl1pPr>
          </a:lstStyle>
          <a:p>
            <a:fld id="{9D3B9702-7FBF-4720-8670-571C5E7EEDDE}" type="datetime1">
              <a:rPr lang="en-US" smtClean="0"/>
              <a:pPr/>
              <a:t>10/2/2020</a:t>
            </a:fld>
            <a:endParaRPr lang="en-US" dirty="0"/>
          </a:p>
        </p:txBody>
      </p:sp>
      <p:sp>
        <p:nvSpPr>
          <p:cNvPr id="5" name="Footer Placeholder 4"/>
          <p:cNvSpPr>
            <a:spLocks noGrp="1"/>
          </p:cNvSpPr>
          <p:nvPr>
            <p:ph type="ftr" sz="quarter" idx="3"/>
          </p:nvPr>
        </p:nvSpPr>
        <p:spPr>
          <a:xfrm>
            <a:off x="1280159" y="6505078"/>
            <a:ext cx="6876415" cy="228600"/>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11580814" y="6280298"/>
            <a:ext cx="533399" cy="349101"/>
          </a:xfrm>
          <a:prstGeom prst="rect">
            <a:avLst/>
          </a:prstGeom>
        </p:spPr>
        <p:txBody>
          <a:bodyPr vert="horz" lIns="91440" tIns="45720" rIns="91440" bIns="45720" rtlCol="0" anchor="ctr"/>
          <a:lstStyle>
            <a:lvl1pPr algn="ctr">
              <a:defRPr sz="1100" b="1">
                <a:solidFill>
                  <a:srgbClr val="AB3C19"/>
                </a:solidFill>
              </a:defRPr>
            </a:lvl1pPr>
          </a:lstStyle>
          <a:p>
            <a:fld id="{8FDBFFB2-86D9-4B8F-A59A-553A60B94BBE}" type="slidenum">
              <a:rPr lang="en-US" smtClean="0"/>
              <a:pPr/>
              <a:t>‹#›</a:t>
            </a:fld>
            <a:endParaRPr lang="en-US" dirty="0"/>
          </a:p>
        </p:txBody>
      </p:sp>
    </p:spTree>
    <p:extLst>
      <p:ext uri="{BB962C8B-B14F-4D97-AF65-F5344CB8AC3E}">
        <p14:creationId xmlns:p14="http://schemas.microsoft.com/office/powerpoint/2010/main" val="1170255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400"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9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85F7F9B-D758-0D4F-805A-6DD539D91C1B}"/>
              </a:ext>
            </a:extLst>
          </p:cNvPr>
          <p:cNvSpPr>
            <a:spLocks noGrp="1"/>
          </p:cNvSpPr>
          <p:nvPr>
            <p:ph type="ctrTitle"/>
          </p:nvPr>
        </p:nvSpPr>
        <p:spPr>
          <a:xfrm>
            <a:off x="876255" y="3178400"/>
            <a:ext cx="6693995" cy="991997"/>
          </a:xfrm>
        </p:spPr>
        <p:txBody>
          <a:bodyPr>
            <a:normAutofit/>
          </a:bodyPr>
          <a:lstStyle/>
          <a:p>
            <a:r>
              <a:rPr lang="en-GB" sz="4800" dirty="0">
                <a:solidFill>
                  <a:srgbClr val="FF0000"/>
                </a:solidFill>
                <a:highlight>
                  <a:srgbClr val="FFFF00"/>
                </a:highlight>
                <a:latin typeface="Algerian" pitchFamily="82" charset="0"/>
              </a:rPr>
              <a:t>Adam’s report</a:t>
            </a:r>
            <a:endParaRPr lang="en-US" sz="4800" dirty="0">
              <a:solidFill>
                <a:srgbClr val="FF0000"/>
              </a:solidFill>
              <a:highlight>
                <a:srgbClr val="FFFF00"/>
              </a:highlight>
              <a:latin typeface="Algerian" pitchFamily="82" charset="0"/>
            </a:endParaRPr>
          </a:p>
        </p:txBody>
      </p:sp>
      <p:sp>
        <p:nvSpPr>
          <p:cNvPr id="3" name="Subtitle 2"/>
          <p:cNvSpPr>
            <a:spLocks noGrp="1"/>
          </p:cNvSpPr>
          <p:nvPr>
            <p:ph type="subTitle" idx="1"/>
          </p:nvPr>
        </p:nvSpPr>
        <p:spPr>
          <a:xfrm>
            <a:off x="876255" y="8023219"/>
            <a:ext cx="7727958" cy="1540999"/>
          </a:xfrm>
        </p:spPr>
        <p:txBody>
          <a:bodyPr>
            <a:normAutofit/>
          </a:bodyPr>
          <a:lstStyle/>
          <a:p>
            <a:pPr lvl="0"/>
            <a:endParaRPr lang="en-US" sz="3200" dirty="0">
              <a:solidFill>
                <a:srgbClr val="FF0000"/>
              </a:solidFill>
              <a:latin typeface="Algerian" pitchFamily="82" charset="0"/>
            </a:endParaRPr>
          </a:p>
          <a:p>
            <a:endParaRPr lang="en-US" sz="3200" dirty="0">
              <a:latin typeface="Algerian" pitchFamily="82" charset="0"/>
            </a:endParaRPr>
          </a:p>
        </p:txBody>
      </p:sp>
      <p:sp>
        <p:nvSpPr>
          <p:cNvPr id="4" name="Title 1"/>
          <p:cNvSpPr txBox="1">
            <a:spLocks/>
          </p:cNvSpPr>
          <p:nvPr/>
        </p:nvSpPr>
        <p:spPr>
          <a:xfrm>
            <a:off x="1721922" y="3064998"/>
            <a:ext cx="9144000" cy="4038600"/>
          </a:xfrm>
          <a:prstGeom prst="rect">
            <a:avLst/>
          </a:prstGeom>
        </p:spPr>
        <p:txBody>
          <a:bodyPr vert="horz" anchor="b">
            <a:normAutofit/>
            <a:scene3d>
              <a:camera prst="orthographicFront"/>
              <a:lightRig rig="soft" dir="t"/>
            </a:scene3d>
            <a:sp3d prstMaterial="softEdge">
              <a:bevelT w="25400" h="25400"/>
            </a:sp3d>
          </a:bodyPr>
          <a:lstStyle/>
          <a:p>
            <a:pPr>
              <a:spcBef>
                <a:spcPct val="0"/>
              </a:spcBef>
              <a:defRPr/>
            </a:pPr>
            <a:endParaRPr lang="en-US" sz="3200" b="1" dirty="0">
              <a:solidFill>
                <a:srgbClr val="080808"/>
              </a:solidFill>
              <a:effectLst>
                <a:outerShdw blurRad="31750" dist="25400" dir="5400000" algn="tl" rotWithShape="0">
                  <a:srgbClr val="000000">
                    <a:alpha val="25000"/>
                  </a:srgbClr>
                </a:outerShdw>
              </a:effectLst>
              <a:latin typeface="Arial Black" pitchFamily="34" charset="0"/>
              <a:ea typeface="+mj-ea"/>
              <a:cs typeface="+mj-cs"/>
            </a:endParaRPr>
          </a:p>
        </p:txBody>
      </p:sp>
      <p:sp>
        <p:nvSpPr>
          <p:cNvPr id="5" name="Subtitle 2"/>
          <p:cNvSpPr txBox="1">
            <a:spLocks/>
          </p:cNvSpPr>
          <p:nvPr/>
        </p:nvSpPr>
        <p:spPr>
          <a:xfrm>
            <a:off x="390337" y="4630208"/>
            <a:ext cx="6693995" cy="1225421"/>
          </a:xfrm>
          <a:prstGeom prst="rect">
            <a:avLst/>
          </a:prstGeom>
        </p:spPr>
        <p:txBody>
          <a:bodyPr vert="horz" lIns="45720" rIns="45720">
            <a:normAutofit lnSpcReduction="10000"/>
          </a:bodyPr>
          <a:lstStyle/>
          <a:p>
            <a:pPr marR="64008" algn="r">
              <a:spcBef>
                <a:spcPts val="400"/>
              </a:spcBef>
              <a:buClr>
                <a:schemeClr val="accent1"/>
              </a:buClr>
              <a:buSzPct val="68000"/>
              <a:defRPr/>
            </a:pPr>
            <a:r>
              <a:rPr lang="en-GB" sz="2400" dirty="0">
                <a:solidFill>
                  <a:srgbClr val="0070C0"/>
                </a:solidFill>
                <a:latin typeface="Franklin Gothic Medium" panose="02000000000000000000" pitchFamily="2" charset="0"/>
                <a:ea typeface="Franklin Gothic Medium" panose="02000000000000000000" pitchFamily="2" charset="0"/>
              </a:rPr>
              <a:t>Anupama Yadav,</a:t>
            </a:r>
          </a:p>
          <a:p>
            <a:pPr marR="64008" algn="r">
              <a:spcBef>
                <a:spcPts val="400"/>
              </a:spcBef>
              <a:buClr>
                <a:schemeClr val="accent1"/>
              </a:buClr>
              <a:buSzPct val="68000"/>
              <a:defRPr/>
            </a:pPr>
            <a:r>
              <a:rPr lang="en-GB" sz="2400" dirty="0">
                <a:solidFill>
                  <a:srgbClr val="0070C0"/>
                </a:solidFill>
                <a:latin typeface="Franklin Gothic Medium" panose="02000000000000000000" pitchFamily="2" charset="0"/>
                <a:ea typeface="Franklin Gothic Medium" panose="02000000000000000000" pitchFamily="2" charset="0"/>
              </a:rPr>
              <a:t>Assitant Professor B.Ed,Department of Education, Chhatrapati Shahu Ji Maharaj University Kanpur</a:t>
            </a:r>
            <a:endParaRPr lang="en-US" sz="2400" dirty="0">
              <a:solidFill>
                <a:srgbClr val="0070C0"/>
              </a:solidFill>
              <a:latin typeface="Franklin Gothic Medium" panose="02000000000000000000" pitchFamily="2" charset="0"/>
              <a:ea typeface="Franklin Gothic Medium" panose="02000000000000000000" pitchFamily="2" charset="0"/>
            </a:endParaRPr>
          </a:p>
        </p:txBody>
      </p:sp>
      <p:sp>
        <p:nvSpPr>
          <p:cNvPr id="8" name="TextBox 7">
            <a:extLst>
              <a:ext uri="{FF2B5EF4-FFF2-40B4-BE49-F238E27FC236}">
                <a16:creationId xmlns:a16="http://schemas.microsoft.com/office/drawing/2014/main" id="{AB93BA53-CAB5-E145-94B4-779BE5DC9968}"/>
              </a:ext>
            </a:extLst>
          </p:cNvPr>
          <p:cNvSpPr txBox="1"/>
          <p:nvPr/>
        </p:nvSpPr>
        <p:spPr>
          <a:xfrm>
            <a:off x="4267200" y="316577"/>
            <a:ext cx="1828800" cy="369332"/>
          </a:xfrm>
          <a:prstGeom prst="rect">
            <a:avLst/>
          </a:prstGeom>
          <a:noFill/>
        </p:spPr>
        <p:txBody>
          <a:bodyPr wrap="square" rtlCol="0">
            <a:spAutoFit/>
          </a:bodyPr>
          <a:lstStyle/>
          <a:p>
            <a:pPr algn="l"/>
            <a:endParaRPr lang="en-US" dirty="0"/>
          </a:p>
        </p:txBody>
      </p:sp>
      <p:sp>
        <p:nvSpPr>
          <p:cNvPr id="2" name="TextBox 1">
            <a:extLst>
              <a:ext uri="{FF2B5EF4-FFF2-40B4-BE49-F238E27FC236}">
                <a16:creationId xmlns:a16="http://schemas.microsoft.com/office/drawing/2014/main" id="{14D2C730-7CBD-4259-8AE6-ED22A0BE7E3A}"/>
              </a:ext>
            </a:extLst>
          </p:cNvPr>
          <p:cNvSpPr txBox="1"/>
          <p:nvPr/>
        </p:nvSpPr>
        <p:spPr>
          <a:xfrm>
            <a:off x="1261021" y="423095"/>
            <a:ext cx="7343192" cy="1754326"/>
          </a:xfrm>
          <a:prstGeom prst="rect">
            <a:avLst/>
          </a:prstGeom>
          <a:noFill/>
        </p:spPr>
        <p:txBody>
          <a:bodyPr wrap="square" rtlCol="0">
            <a:spAutoFit/>
          </a:bodyPr>
          <a:lstStyle/>
          <a:p>
            <a:r>
              <a:rPr lang="en-US" sz="3600" dirty="0">
                <a:solidFill>
                  <a:srgbClr val="FF66CC"/>
                </a:solidFill>
                <a:latin typeface="Algerian" panose="04020705040A02060702" pitchFamily="82" charset="0"/>
              </a:rPr>
              <a:t>Development of educational system in india and its challenges</a:t>
            </a:r>
            <a:endParaRPr lang="en-IN" sz="3600" dirty="0">
              <a:solidFill>
                <a:srgbClr val="FF66CC"/>
              </a:solidFill>
              <a:latin typeface="Algerian" panose="04020705040A02060702" pitchFamily="82" charset="0"/>
            </a:endParaRPr>
          </a:p>
        </p:txBody>
      </p:sp>
      <p:sp>
        <p:nvSpPr>
          <p:cNvPr id="7" name="TextBox 6">
            <a:extLst>
              <a:ext uri="{FF2B5EF4-FFF2-40B4-BE49-F238E27FC236}">
                <a16:creationId xmlns:a16="http://schemas.microsoft.com/office/drawing/2014/main" id="{85ED7999-4906-4651-A797-24679B4A173D}"/>
              </a:ext>
            </a:extLst>
          </p:cNvPr>
          <p:cNvSpPr txBox="1"/>
          <p:nvPr/>
        </p:nvSpPr>
        <p:spPr>
          <a:xfrm>
            <a:off x="1099168" y="2277878"/>
            <a:ext cx="8852354" cy="646331"/>
          </a:xfrm>
          <a:prstGeom prst="rect">
            <a:avLst/>
          </a:prstGeom>
          <a:noFill/>
        </p:spPr>
        <p:txBody>
          <a:bodyPr wrap="square" rtlCol="0">
            <a:spAutoFit/>
          </a:bodyPr>
          <a:lstStyle/>
          <a:p>
            <a:r>
              <a:rPr lang="en-US" sz="3600" b="1" dirty="0">
                <a:solidFill>
                  <a:srgbClr val="AB3C19"/>
                </a:solidFill>
                <a:effectLst>
                  <a:outerShdw blurRad="38100" dist="38100" dir="2700000" algn="tl">
                    <a:srgbClr val="000000">
                      <a:alpha val="43137"/>
                    </a:srgbClr>
                  </a:outerShdw>
                </a:effectLst>
                <a:latin typeface="Franklin Gothic Medium Cond" panose="020B0606030402020204" pitchFamily="34" charset="0"/>
              </a:rPr>
              <a:t>B.Ed –II YEAR ;         PAPER-I</a:t>
            </a:r>
            <a:endParaRPr lang="en-IN" sz="3600" b="1" dirty="0">
              <a:solidFill>
                <a:srgbClr val="AB3C19"/>
              </a:solidFill>
              <a:effectLst>
                <a:outerShdw blurRad="38100" dist="38100" dir="2700000" algn="tl">
                  <a:srgbClr val="000000">
                    <a:alpha val="43137"/>
                  </a:srgbClr>
                </a:outerShdw>
              </a:effectLst>
              <a:latin typeface="Franklin Gothic Medium Cond" panose="020B06060304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98645" y="-99847"/>
            <a:ext cx="9144000" cy="838200"/>
          </a:xfrm>
        </p:spPr>
        <p:txBody>
          <a:bodyPr>
            <a:normAutofit/>
          </a:bodyPr>
          <a:lstStyle/>
          <a:p>
            <a:pPr algn="ctr"/>
            <a:r>
              <a:rPr lang="en-US" sz="3600" dirty="0">
                <a:solidFill>
                  <a:srgbClr val="0070C0"/>
                </a:solidFill>
                <a:latin typeface="Algerian" pitchFamily="82" charset="0"/>
              </a:rPr>
              <a:t>Second Report - 1836</a:t>
            </a:r>
          </a:p>
        </p:txBody>
      </p:sp>
      <p:sp>
        <p:nvSpPr>
          <p:cNvPr id="2" name="Content Placeholder 1"/>
          <p:cNvSpPr>
            <a:spLocks noGrp="1"/>
          </p:cNvSpPr>
          <p:nvPr>
            <p:ph idx="1"/>
          </p:nvPr>
        </p:nvSpPr>
        <p:spPr>
          <a:xfrm>
            <a:off x="1748911" y="721247"/>
            <a:ext cx="9144000" cy="5595577"/>
          </a:xfrm>
        </p:spPr>
        <p:txBody>
          <a:bodyPr>
            <a:noAutofit/>
          </a:bodyPr>
          <a:lstStyle/>
          <a:p>
            <a:pPr lvl="1">
              <a:buFont typeface="Wingdings" pitchFamily="2" charset="2"/>
              <a:buChar char="Ø"/>
            </a:pPr>
            <a:r>
              <a:rPr lang="en-US" sz="2600" dirty="0">
                <a:solidFill>
                  <a:schemeClr val="accent5">
                    <a:lumMod val="75000"/>
                  </a:schemeClr>
                </a:solidFill>
                <a:latin typeface="Franklin Gothic Medium" panose="02000000000000000000" pitchFamily="2" charset="0"/>
                <a:ea typeface="Franklin Gothic Medium" panose="02000000000000000000" pitchFamily="2" charset="0"/>
                <a:cs typeface="Arial" pitchFamily="34" charset="0"/>
              </a:rPr>
              <a:t> William Adams presented his second report in </a:t>
            </a:r>
            <a:r>
              <a:rPr lang="en-US" sz="2600" dirty="0">
                <a:solidFill>
                  <a:schemeClr val="accent5">
                    <a:lumMod val="75000"/>
                  </a:schemeClr>
                </a:solidFill>
                <a:highlight>
                  <a:srgbClr val="FFFF00"/>
                </a:highlight>
                <a:latin typeface="Franklin Gothic Medium" panose="02000000000000000000" pitchFamily="2" charset="0"/>
                <a:ea typeface="Franklin Gothic Medium" panose="02000000000000000000" pitchFamily="2" charset="0"/>
                <a:cs typeface="Arial" pitchFamily="34" charset="0"/>
              </a:rPr>
              <a:t>December </a:t>
            </a:r>
            <a:r>
              <a:rPr lang="en-US" sz="2600" dirty="0">
                <a:solidFill>
                  <a:srgbClr val="FF0000"/>
                </a:solidFill>
                <a:highlight>
                  <a:srgbClr val="FFFF00"/>
                </a:highlight>
                <a:latin typeface="Franklin Gothic Medium" panose="02000000000000000000" pitchFamily="2" charset="0"/>
                <a:ea typeface="Franklin Gothic Medium" panose="02000000000000000000" pitchFamily="2" charset="0"/>
                <a:cs typeface="Arial" pitchFamily="34" charset="0"/>
              </a:rPr>
              <a:t>1836</a:t>
            </a:r>
            <a:r>
              <a:rPr lang="en-US" sz="2600" dirty="0">
                <a:solidFill>
                  <a:schemeClr val="accent5">
                    <a:lumMod val="75000"/>
                  </a:schemeClr>
                </a:solidFill>
                <a:highlight>
                  <a:srgbClr val="FFFF00"/>
                </a:highlight>
                <a:latin typeface="Franklin Gothic Medium" panose="02000000000000000000" pitchFamily="2" charset="0"/>
                <a:ea typeface="Franklin Gothic Medium" panose="02000000000000000000" pitchFamily="2" charset="0"/>
                <a:cs typeface="Arial" pitchFamily="34" charset="0"/>
              </a:rPr>
              <a:t>.</a:t>
            </a:r>
          </a:p>
          <a:p>
            <a:pPr>
              <a:buFont typeface="Wingdings" pitchFamily="2" charset="2"/>
              <a:buChar char="Ø"/>
            </a:pPr>
            <a:r>
              <a:rPr lang="en-US" sz="2800" dirty="0">
                <a:solidFill>
                  <a:schemeClr val="accent5">
                    <a:lumMod val="75000"/>
                  </a:schemeClr>
                </a:solidFill>
                <a:latin typeface="Franklin Gothic Medium" panose="02000000000000000000" pitchFamily="2" charset="0"/>
                <a:ea typeface="Franklin Gothic Medium" panose="02000000000000000000" pitchFamily="2" charset="0"/>
                <a:cs typeface="Arial" pitchFamily="34" charset="0"/>
              </a:rPr>
              <a:t>In this report, he presented educational statistics of the </a:t>
            </a:r>
            <a:r>
              <a:rPr lang="en-US" sz="2800" dirty="0">
                <a:solidFill>
                  <a:schemeClr val="accent5">
                    <a:lumMod val="75000"/>
                  </a:schemeClr>
                </a:solidFill>
                <a:highlight>
                  <a:srgbClr val="FF0000"/>
                </a:highlight>
                <a:latin typeface="Franklin Gothic Medium" panose="02000000000000000000" pitchFamily="2" charset="0"/>
                <a:ea typeface="Franklin Gothic Medium" panose="02000000000000000000" pitchFamily="2" charset="0"/>
                <a:cs typeface="Arial" pitchFamily="34" charset="0"/>
              </a:rPr>
              <a:t>Thana Nattur of District Rajshahi</a:t>
            </a:r>
            <a:r>
              <a:rPr lang="en-US" sz="2800" dirty="0">
                <a:solidFill>
                  <a:schemeClr val="accent5">
                    <a:lumMod val="75000"/>
                  </a:schemeClr>
                </a:solidFill>
                <a:latin typeface="Franklin Gothic Medium" panose="02000000000000000000" pitchFamily="2" charset="0"/>
                <a:ea typeface="Franklin Gothic Medium" panose="02000000000000000000" pitchFamily="2" charset="0"/>
                <a:cs typeface="Arial" pitchFamily="34" charset="0"/>
              </a:rPr>
              <a:t>. He collected many information through the survey, which is as follows –</a:t>
            </a:r>
          </a:p>
          <a:p>
            <a:pPr>
              <a:buFont typeface="Wingdings" pitchFamily="2" charset="2"/>
              <a:buChar char="Ø"/>
            </a:pPr>
            <a:r>
              <a:rPr lang="en-US" sz="2800" dirty="0">
                <a:solidFill>
                  <a:schemeClr val="accent5">
                    <a:lumMod val="75000"/>
                  </a:schemeClr>
                </a:solidFill>
                <a:latin typeface="Franklin Gothic Medium" panose="02000000000000000000" pitchFamily="2" charset="0"/>
                <a:ea typeface="Franklin Gothic Medium" panose="02000000000000000000" pitchFamily="2" charset="0"/>
                <a:cs typeface="Arial" pitchFamily="34" charset="0"/>
              </a:rPr>
              <a:t>Thana Nattur had a total population of </a:t>
            </a:r>
            <a:r>
              <a:rPr lang="en-US" sz="2800" dirty="0">
                <a:solidFill>
                  <a:schemeClr val="accent5">
                    <a:lumMod val="75000"/>
                  </a:schemeClr>
                </a:solidFill>
                <a:highlight>
                  <a:srgbClr val="FFFF00"/>
                </a:highlight>
                <a:latin typeface="Franklin Gothic Medium" panose="02000000000000000000" pitchFamily="2" charset="0"/>
                <a:ea typeface="Franklin Gothic Medium" panose="02000000000000000000" pitchFamily="2" charset="0"/>
                <a:cs typeface="Arial" pitchFamily="34" charset="0"/>
              </a:rPr>
              <a:t>19,95,296</a:t>
            </a:r>
            <a:r>
              <a:rPr lang="en-US" sz="2800" dirty="0">
                <a:solidFill>
                  <a:schemeClr val="accent5">
                    <a:lumMod val="75000"/>
                  </a:schemeClr>
                </a:solidFill>
                <a:latin typeface="Franklin Gothic Medium" panose="02000000000000000000" pitchFamily="2" charset="0"/>
                <a:ea typeface="Franklin Gothic Medium" panose="02000000000000000000" pitchFamily="2" charset="0"/>
                <a:cs typeface="Arial" pitchFamily="34" charset="0"/>
              </a:rPr>
              <a:t> on </a:t>
            </a:r>
            <a:r>
              <a:rPr lang="en-US" sz="2800" dirty="0">
                <a:solidFill>
                  <a:srgbClr val="FF0000"/>
                </a:solidFill>
                <a:latin typeface="Franklin Gothic Medium" panose="02000000000000000000" pitchFamily="2" charset="0"/>
                <a:ea typeface="Franklin Gothic Medium" panose="02000000000000000000" pitchFamily="2" charset="0"/>
                <a:cs typeface="Arial" pitchFamily="34" charset="0"/>
              </a:rPr>
              <a:t>27</a:t>
            </a:r>
            <a:r>
              <a:rPr lang="en-US" sz="2800" dirty="0">
                <a:solidFill>
                  <a:schemeClr val="accent5">
                    <a:lumMod val="75000"/>
                  </a:schemeClr>
                </a:solidFill>
                <a:latin typeface="Franklin Gothic Medium" panose="02000000000000000000" pitchFamily="2" charset="0"/>
                <a:ea typeface="Franklin Gothic Medium" panose="02000000000000000000" pitchFamily="2" charset="0"/>
                <a:cs typeface="Arial" pitchFamily="34" charset="0"/>
              </a:rPr>
              <a:t> schools.</a:t>
            </a:r>
          </a:p>
          <a:p>
            <a:pPr>
              <a:buFont typeface="Wingdings" pitchFamily="2" charset="2"/>
              <a:buChar char="Ø"/>
            </a:pPr>
            <a:r>
              <a:rPr lang="en-US" sz="2800" dirty="0">
                <a:solidFill>
                  <a:schemeClr val="accent5">
                    <a:lumMod val="75000"/>
                  </a:schemeClr>
                </a:solidFill>
                <a:latin typeface="Franklin Gothic Medium" panose="02000000000000000000" pitchFamily="2" charset="0"/>
                <a:ea typeface="Franklin Gothic Medium" panose="02000000000000000000" pitchFamily="2" charset="0"/>
                <a:cs typeface="Arial" pitchFamily="34" charset="0"/>
              </a:rPr>
              <a:t> There were </a:t>
            </a:r>
            <a:r>
              <a:rPr lang="en-US" sz="2800" dirty="0">
                <a:solidFill>
                  <a:srgbClr val="FF0000"/>
                </a:solidFill>
                <a:latin typeface="Franklin Gothic Medium" panose="02000000000000000000" pitchFamily="2" charset="0"/>
                <a:ea typeface="Franklin Gothic Medium" panose="02000000000000000000" pitchFamily="2" charset="0"/>
                <a:cs typeface="Arial" pitchFamily="34" charset="0"/>
              </a:rPr>
              <a:t>405</a:t>
            </a:r>
            <a:r>
              <a:rPr lang="en-US" sz="2800" dirty="0">
                <a:solidFill>
                  <a:schemeClr val="accent5">
                    <a:lumMod val="75000"/>
                  </a:schemeClr>
                </a:solidFill>
                <a:latin typeface="Franklin Gothic Medium" panose="02000000000000000000" pitchFamily="2" charset="0"/>
                <a:ea typeface="Franklin Gothic Medium" panose="02000000000000000000" pitchFamily="2" charset="0"/>
                <a:cs typeface="Arial" pitchFamily="34" charset="0"/>
              </a:rPr>
              <a:t> villages in the total area, out of which </a:t>
            </a:r>
            <a:r>
              <a:rPr lang="en-US" sz="2800" dirty="0">
                <a:solidFill>
                  <a:srgbClr val="FF0000"/>
                </a:solidFill>
                <a:latin typeface="Franklin Gothic Medium" panose="02000000000000000000" pitchFamily="2" charset="0"/>
                <a:ea typeface="Franklin Gothic Medium" panose="02000000000000000000" pitchFamily="2" charset="0"/>
                <a:cs typeface="Arial" pitchFamily="34" charset="0"/>
              </a:rPr>
              <a:t>260</a:t>
            </a:r>
            <a:r>
              <a:rPr lang="en-US" sz="2800" dirty="0">
                <a:solidFill>
                  <a:schemeClr val="accent5">
                    <a:lumMod val="75000"/>
                  </a:schemeClr>
                </a:solidFill>
                <a:latin typeface="Franklin Gothic Medium" panose="02000000000000000000" pitchFamily="2" charset="0"/>
                <a:ea typeface="Franklin Gothic Medium" panose="02000000000000000000" pitchFamily="2" charset="0"/>
                <a:cs typeface="Arial" pitchFamily="34" charset="0"/>
              </a:rPr>
              <a:t> students were getting education.</a:t>
            </a:r>
          </a:p>
          <a:p>
            <a:pPr>
              <a:buFont typeface="Wingdings" pitchFamily="2" charset="2"/>
              <a:buChar char="Ø"/>
            </a:pPr>
            <a:r>
              <a:rPr lang="en-US" sz="2800" dirty="0">
                <a:solidFill>
                  <a:schemeClr val="accent5">
                    <a:lumMod val="75000"/>
                  </a:schemeClr>
                </a:solidFill>
                <a:latin typeface="Franklin Gothic Medium" panose="02000000000000000000" pitchFamily="2" charset="0"/>
                <a:ea typeface="Franklin Gothic Medium" panose="02000000000000000000" pitchFamily="2" charset="0"/>
                <a:cs typeface="Arial" pitchFamily="34" charset="0"/>
              </a:rPr>
              <a:t> In the total of </a:t>
            </a:r>
            <a:r>
              <a:rPr lang="en-US" sz="2800" dirty="0">
                <a:solidFill>
                  <a:srgbClr val="FF0000"/>
                </a:solidFill>
                <a:latin typeface="Franklin Gothic Medium" panose="02000000000000000000" pitchFamily="2" charset="0"/>
                <a:ea typeface="Franklin Gothic Medium" panose="02000000000000000000" pitchFamily="2" charset="0"/>
                <a:cs typeface="Arial" pitchFamily="34" charset="0"/>
              </a:rPr>
              <a:t>27</a:t>
            </a:r>
            <a:r>
              <a:rPr lang="en-US" sz="2800" dirty="0">
                <a:solidFill>
                  <a:schemeClr val="accent5">
                    <a:lumMod val="75000"/>
                  </a:schemeClr>
                </a:solidFill>
                <a:latin typeface="Franklin Gothic Medium" panose="02000000000000000000" pitchFamily="2" charset="0"/>
                <a:ea typeface="Franklin Gothic Medium" panose="02000000000000000000" pitchFamily="2" charset="0"/>
                <a:cs typeface="Arial" pitchFamily="34" charset="0"/>
              </a:rPr>
              <a:t> schools, </a:t>
            </a:r>
            <a:r>
              <a:rPr lang="en-US" sz="2800" dirty="0">
                <a:solidFill>
                  <a:srgbClr val="FF0000"/>
                </a:solidFill>
                <a:latin typeface="Franklin Gothic Medium" panose="02000000000000000000" pitchFamily="2" charset="0"/>
                <a:ea typeface="Franklin Gothic Medium" panose="02000000000000000000" pitchFamily="2" charset="0"/>
                <a:cs typeface="Arial" pitchFamily="34" charset="0"/>
              </a:rPr>
              <a:t>10</a:t>
            </a:r>
            <a:r>
              <a:rPr lang="en-US" sz="2800" dirty="0">
                <a:solidFill>
                  <a:schemeClr val="accent5">
                    <a:lumMod val="75000"/>
                  </a:schemeClr>
                </a:solidFill>
                <a:latin typeface="Franklin Gothic Medium" panose="02000000000000000000" pitchFamily="2" charset="0"/>
                <a:ea typeface="Franklin Gothic Medium" panose="02000000000000000000" pitchFamily="2" charset="0"/>
                <a:cs typeface="Arial" pitchFamily="34" charset="0"/>
              </a:rPr>
              <a:t> were in Bangla </a:t>
            </a:r>
            <a:r>
              <a:rPr lang="en-US" sz="2800" dirty="0">
                <a:solidFill>
                  <a:srgbClr val="FF0000"/>
                </a:solidFill>
                <a:latin typeface="Franklin Gothic Medium" panose="02000000000000000000" pitchFamily="2" charset="0"/>
                <a:ea typeface="Franklin Gothic Medium" panose="02000000000000000000" pitchFamily="2" charset="0"/>
                <a:cs typeface="Arial" pitchFamily="34" charset="0"/>
              </a:rPr>
              <a:t>4 </a:t>
            </a:r>
            <a:r>
              <a:rPr lang="en-US" sz="2800" dirty="0">
                <a:solidFill>
                  <a:schemeClr val="accent5">
                    <a:lumMod val="75000"/>
                  </a:schemeClr>
                </a:solidFill>
                <a:latin typeface="Franklin Gothic Medium" panose="02000000000000000000" pitchFamily="2" charset="0"/>
                <a:ea typeface="Franklin Gothic Medium" panose="02000000000000000000" pitchFamily="2" charset="0"/>
                <a:cs typeface="Arial" pitchFamily="34" charset="0"/>
              </a:rPr>
              <a:t>in Arabic language </a:t>
            </a:r>
            <a:r>
              <a:rPr lang="en-US" sz="2800" dirty="0">
                <a:solidFill>
                  <a:srgbClr val="FF0000"/>
                </a:solidFill>
                <a:latin typeface="Franklin Gothic Medium" panose="02000000000000000000" pitchFamily="2" charset="0"/>
                <a:ea typeface="Franklin Gothic Medium" panose="02000000000000000000" pitchFamily="2" charset="0"/>
                <a:cs typeface="Arial" pitchFamily="34" charset="0"/>
              </a:rPr>
              <a:t>4</a:t>
            </a:r>
            <a:r>
              <a:rPr lang="en-US" sz="2800" dirty="0">
                <a:solidFill>
                  <a:schemeClr val="accent5">
                    <a:lumMod val="75000"/>
                  </a:schemeClr>
                </a:solidFill>
                <a:latin typeface="Franklin Gothic Medium" panose="02000000000000000000" pitchFamily="2" charset="0"/>
                <a:ea typeface="Franklin Gothic Medium" panose="02000000000000000000" pitchFamily="2" charset="0"/>
                <a:cs typeface="Arial" pitchFamily="34" charset="0"/>
              </a:rPr>
              <a:t> in Persian and </a:t>
            </a:r>
            <a:r>
              <a:rPr lang="en-US" sz="2800" dirty="0">
                <a:solidFill>
                  <a:srgbClr val="FF0000"/>
                </a:solidFill>
                <a:latin typeface="Franklin Gothic Medium" panose="02000000000000000000" pitchFamily="2" charset="0"/>
                <a:ea typeface="Franklin Gothic Medium" panose="02000000000000000000" pitchFamily="2" charset="0"/>
                <a:cs typeface="Arial" pitchFamily="34" charset="0"/>
              </a:rPr>
              <a:t>2 </a:t>
            </a:r>
            <a:r>
              <a:rPr lang="en-US" sz="2800" dirty="0">
                <a:solidFill>
                  <a:schemeClr val="accent5">
                    <a:lumMod val="75000"/>
                  </a:schemeClr>
                </a:solidFill>
                <a:latin typeface="Franklin Gothic Medium" panose="02000000000000000000" pitchFamily="2" charset="0"/>
                <a:ea typeface="Franklin Gothic Medium" panose="02000000000000000000" pitchFamily="2" charset="0"/>
                <a:cs typeface="Arial" pitchFamily="34" charset="0"/>
              </a:rPr>
              <a:t>in both Bengali and Persian schools.</a:t>
            </a:r>
          </a:p>
          <a:p>
            <a:pPr>
              <a:buFont typeface="Wingdings" pitchFamily="2" charset="2"/>
              <a:buChar char="Ø"/>
            </a:pPr>
            <a:endParaRPr lang="en-US" sz="2800" dirty="0">
              <a:solidFill>
                <a:schemeClr val="accent5">
                  <a:lumMod val="75000"/>
                </a:schemeClr>
              </a:solidFill>
              <a:latin typeface="Franklin Gothic Medium" panose="02000000000000000000" pitchFamily="2" charset="0"/>
              <a:ea typeface="Franklin Gothic Medium" panose="02000000000000000000" pitchFamily="2"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0" y="0"/>
            <a:ext cx="9144000" cy="685800"/>
          </a:xfrm>
        </p:spPr>
        <p:txBody>
          <a:bodyPr>
            <a:normAutofit/>
          </a:bodyPr>
          <a:lstStyle/>
          <a:p>
            <a:r>
              <a:rPr lang="en-GB" dirty="0">
                <a:solidFill>
                  <a:schemeClr val="accent5"/>
                </a:solidFill>
                <a:latin typeface="Algerian" pitchFamily="82" charset="0"/>
              </a:rPr>
              <a:t>Continued</a:t>
            </a:r>
            <a:r>
              <a:rPr lang="en-US" dirty="0">
                <a:solidFill>
                  <a:schemeClr val="accent5"/>
                </a:solidFill>
                <a:latin typeface="Algerian" pitchFamily="82" charset="0"/>
              </a:rPr>
              <a:t>…</a:t>
            </a:r>
          </a:p>
        </p:txBody>
      </p:sp>
      <p:sp>
        <p:nvSpPr>
          <p:cNvPr id="2" name="Content Placeholder 1"/>
          <p:cNvSpPr>
            <a:spLocks noGrp="1"/>
          </p:cNvSpPr>
          <p:nvPr>
            <p:ph idx="1"/>
          </p:nvPr>
        </p:nvSpPr>
        <p:spPr>
          <a:xfrm>
            <a:off x="1524000" y="762000"/>
            <a:ext cx="9144000" cy="6096000"/>
          </a:xfrm>
        </p:spPr>
        <p:txBody>
          <a:bodyPr>
            <a:noAutofit/>
          </a:bodyPr>
          <a:lstStyle/>
          <a:p>
            <a:pPr>
              <a:buFont typeface="Wingdings" pitchFamily="2" charset="2"/>
              <a:buChar char="Ø"/>
            </a:pPr>
            <a:r>
              <a:rPr lang="en-US" sz="2800" dirty="0">
                <a:solidFill>
                  <a:srgbClr val="FF0000"/>
                </a:solidFill>
                <a:latin typeface="Franklin Gothic Medium" panose="02000000000000000000" pitchFamily="2" charset="0"/>
                <a:ea typeface="Franklin Gothic Medium" panose="02000000000000000000" pitchFamily="2" charset="0"/>
                <a:cs typeface="Arial" pitchFamily="34" charset="0"/>
              </a:rPr>
              <a:t> 2380 </a:t>
            </a:r>
            <a:r>
              <a:rPr lang="en-US" sz="2800" dirty="0">
                <a:solidFill>
                  <a:srgbClr val="002060"/>
                </a:solidFill>
                <a:latin typeface="Franklin Gothic Medium" panose="02000000000000000000" pitchFamily="2" charset="0"/>
                <a:ea typeface="Franklin Gothic Medium" panose="02000000000000000000" pitchFamily="2" charset="0"/>
                <a:cs typeface="Arial" pitchFamily="34" charset="0"/>
              </a:rPr>
              <a:t>children of </a:t>
            </a:r>
            <a:r>
              <a:rPr lang="en-US" sz="2800" dirty="0">
                <a:solidFill>
                  <a:srgbClr val="FF0000"/>
                </a:solidFill>
                <a:latin typeface="Franklin Gothic Medium" panose="02000000000000000000" pitchFamily="2" charset="0"/>
                <a:ea typeface="Franklin Gothic Medium" panose="02000000000000000000" pitchFamily="2" charset="0"/>
                <a:cs typeface="Arial" pitchFamily="34" charset="0"/>
              </a:rPr>
              <a:t>158 </a:t>
            </a:r>
            <a:r>
              <a:rPr lang="en-US" sz="2800" dirty="0">
                <a:solidFill>
                  <a:srgbClr val="002060"/>
                </a:solidFill>
                <a:latin typeface="Franklin Gothic Medium" panose="02000000000000000000" pitchFamily="2" charset="0"/>
                <a:ea typeface="Franklin Gothic Medium" panose="02000000000000000000" pitchFamily="2" charset="0"/>
                <a:cs typeface="Arial" pitchFamily="34" charset="0"/>
              </a:rPr>
              <a:t>families of </a:t>
            </a:r>
            <a:r>
              <a:rPr lang="en-US" sz="2800" dirty="0">
                <a:solidFill>
                  <a:srgbClr val="FF0000"/>
                </a:solidFill>
                <a:latin typeface="Franklin Gothic Medium" panose="02000000000000000000" pitchFamily="2" charset="0"/>
                <a:ea typeface="Franklin Gothic Medium" panose="02000000000000000000" pitchFamily="2" charset="0"/>
                <a:cs typeface="Arial" pitchFamily="34" charset="0"/>
              </a:rPr>
              <a:t>248</a:t>
            </a:r>
            <a:r>
              <a:rPr lang="en-US" sz="2800" dirty="0">
                <a:solidFill>
                  <a:srgbClr val="002060"/>
                </a:solidFill>
                <a:latin typeface="Franklin Gothic Medium" panose="02000000000000000000" pitchFamily="2" charset="0"/>
                <a:ea typeface="Franklin Gothic Medium" panose="02000000000000000000" pitchFamily="2" charset="0"/>
                <a:cs typeface="Arial" pitchFamily="34" charset="0"/>
              </a:rPr>
              <a:t> villages were studying at home.</a:t>
            </a:r>
          </a:p>
          <a:p>
            <a:pPr>
              <a:buFont typeface="Wingdings" pitchFamily="2" charset="2"/>
              <a:buChar char="Ø"/>
            </a:pPr>
            <a:r>
              <a:rPr lang="en-US" sz="2800" dirty="0">
                <a:solidFill>
                  <a:srgbClr val="002060"/>
                </a:solidFill>
                <a:latin typeface="Franklin Gothic Medium" panose="02000000000000000000" pitchFamily="2" charset="0"/>
                <a:ea typeface="Franklin Gothic Medium" panose="02000000000000000000" pitchFamily="2" charset="0"/>
                <a:cs typeface="Arial" pitchFamily="34" charset="0"/>
              </a:rPr>
              <a:t> Teachers' salary was </a:t>
            </a:r>
            <a:r>
              <a:rPr lang="en-US" sz="2800" dirty="0">
                <a:solidFill>
                  <a:srgbClr val="FF0000"/>
                </a:solidFill>
                <a:latin typeface="Franklin Gothic Medium" panose="02000000000000000000" pitchFamily="2" charset="0"/>
                <a:ea typeface="Franklin Gothic Medium" panose="02000000000000000000" pitchFamily="2" charset="0"/>
                <a:cs typeface="Arial" pitchFamily="34" charset="0"/>
              </a:rPr>
              <a:t>5 ½  </a:t>
            </a:r>
            <a:r>
              <a:rPr lang="en-US" sz="2800" dirty="0">
                <a:solidFill>
                  <a:srgbClr val="002060"/>
                </a:solidFill>
                <a:latin typeface="Franklin Gothic Medium" panose="02000000000000000000" pitchFamily="2" charset="0"/>
                <a:ea typeface="Franklin Gothic Medium" panose="02000000000000000000" pitchFamily="2" charset="0"/>
                <a:cs typeface="Arial" pitchFamily="34" charset="0"/>
              </a:rPr>
              <a:t>rupees per month, which was very low and was not helpful in meeting the needs of the teachers, but this teacher was concerned with diligence in teaching work, without worrying only due to the feeling of reverence and dedication. .</a:t>
            </a:r>
          </a:p>
          <a:p>
            <a:pPr>
              <a:buFont typeface="Wingdings" pitchFamily="2" charset="2"/>
              <a:buChar char="Ø"/>
            </a:pPr>
            <a:r>
              <a:rPr lang="en-US" sz="2800" dirty="0">
                <a:solidFill>
                  <a:srgbClr val="002060"/>
                </a:solidFill>
                <a:latin typeface="Franklin Gothic Medium" panose="02000000000000000000" pitchFamily="2" charset="0"/>
                <a:ea typeface="Franklin Gothic Medium" panose="02000000000000000000" pitchFamily="2" charset="0"/>
                <a:cs typeface="Arial" pitchFamily="34" charset="0"/>
              </a:rPr>
              <a:t> Lack of female education was undone.</a:t>
            </a:r>
          </a:p>
          <a:p>
            <a:pPr>
              <a:buFont typeface="Wingdings" pitchFamily="2" charset="2"/>
              <a:buChar char="Ø"/>
            </a:pPr>
            <a:endParaRPr lang="en-US" sz="2800" dirty="0">
              <a:solidFill>
                <a:srgbClr val="002060"/>
              </a:solidFill>
              <a:latin typeface="Franklin Gothic Medium" panose="02000000000000000000" pitchFamily="2" charset="0"/>
              <a:ea typeface="Franklin Gothic Medium" panose="02000000000000000000" pitchFamily="2" charset="0"/>
              <a:cs typeface="Arial" pitchFamily="34" charset="0"/>
            </a:endParaRPr>
          </a:p>
          <a:p>
            <a:pPr>
              <a:buNone/>
            </a:pPr>
            <a:r>
              <a:rPr lang="en-US" sz="2800" dirty="0">
                <a:solidFill>
                  <a:srgbClr val="002060"/>
                </a:solidFill>
                <a:latin typeface="Franklin Gothic Medium" panose="02000000000000000000" pitchFamily="2" charset="0"/>
                <a:ea typeface="Franklin Gothic Medium" panose="02000000000000000000" pitchFamily="2" charset="0"/>
                <a:cs typeface="Arial" pitchFamily="34" charset="0"/>
              </a:rPr>
              <a:t>           This entire region was considered an intellectually affluent area but here the real situation of education was extremely tragic, so the status of other India can be imagined.</a:t>
            </a:r>
          </a:p>
          <a:p>
            <a:pPr>
              <a:buNone/>
            </a:pPr>
            <a:endParaRPr lang="en-US" sz="2800" dirty="0">
              <a:solidFill>
                <a:srgbClr val="002060"/>
              </a:solidFill>
              <a:latin typeface="Franklin Gothic Medium" panose="02000000000000000000" pitchFamily="2" charset="0"/>
              <a:ea typeface="Franklin Gothic Medium" panose="02000000000000000000" pitchFamily="2" charset="0"/>
              <a:cs typeface="Arial" pitchFamily="34" charset="0"/>
            </a:endParaRPr>
          </a:p>
          <a:p>
            <a:pPr>
              <a:buNone/>
            </a:pPr>
            <a:r>
              <a:rPr lang="en-US" sz="2800" dirty="0">
                <a:solidFill>
                  <a:srgbClr val="002060"/>
                </a:solidFill>
                <a:latin typeface="Franklin Gothic Medium" panose="02000000000000000000" pitchFamily="2" charset="0"/>
                <a:ea typeface="Franklin Gothic Medium" panose="02000000000000000000" pitchFamily="2" charset="0"/>
                <a:cs typeface="Arial" pitchFamily="34" charset="0"/>
              </a:rPr>
              <a:t>          </a:t>
            </a:r>
          </a:p>
          <a:p>
            <a:endParaRPr lang="en-US" sz="2800" dirty="0">
              <a:solidFill>
                <a:srgbClr val="002060"/>
              </a:solidFill>
              <a:latin typeface="Franklin Gothic Medium" panose="02000000000000000000" pitchFamily="2" charset="0"/>
              <a:ea typeface="Franklin Gothic Medium" panose="02000000000000000000" pitchFamily="2"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0" y="0"/>
            <a:ext cx="9144000" cy="838200"/>
          </a:xfrm>
        </p:spPr>
        <p:txBody>
          <a:bodyPr>
            <a:normAutofit/>
          </a:bodyPr>
          <a:lstStyle/>
          <a:p>
            <a:pPr algn="ctr"/>
            <a:r>
              <a:rPr lang="en-US" sz="3600" dirty="0">
                <a:solidFill>
                  <a:srgbClr val="00B0F0"/>
                </a:solidFill>
                <a:latin typeface="Algerian" pitchFamily="82" charset="0"/>
              </a:rPr>
              <a:t>Third report -1838</a:t>
            </a:r>
          </a:p>
        </p:txBody>
      </p:sp>
      <p:sp>
        <p:nvSpPr>
          <p:cNvPr id="2" name="Content Placeholder 1"/>
          <p:cNvSpPr>
            <a:spLocks noGrp="1"/>
          </p:cNvSpPr>
          <p:nvPr>
            <p:ph idx="1"/>
          </p:nvPr>
        </p:nvSpPr>
        <p:spPr>
          <a:xfrm>
            <a:off x="1524000" y="914400"/>
            <a:ext cx="9144000" cy="5943600"/>
          </a:xfrm>
        </p:spPr>
        <p:txBody>
          <a:bodyPr>
            <a:normAutofit/>
          </a:bodyPr>
          <a:lstStyle/>
          <a:p>
            <a:pPr>
              <a:buNone/>
            </a:pPr>
            <a:r>
              <a:rPr lang="en-US" sz="2800" dirty="0">
                <a:solidFill>
                  <a:srgbClr val="FF0000"/>
                </a:solidFill>
                <a:latin typeface="Franklin Gothic Medium" panose="02000000000000000000" pitchFamily="2" charset="0"/>
                <a:ea typeface="Franklin Gothic Medium" panose="02000000000000000000" pitchFamily="2" charset="0"/>
                <a:cs typeface="Arial" pitchFamily="34" charset="0"/>
              </a:rPr>
              <a:t>     Adams presented his third and final report in </a:t>
            </a:r>
            <a:r>
              <a:rPr lang="en-US" sz="2800" dirty="0">
                <a:solidFill>
                  <a:srgbClr val="FF0000"/>
                </a:solidFill>
                <a:highlight>
                  <a:srgbClr val="FFFF00"/>
                </a:highlight>
                <a:latin typeface="Franklin Gothic Medium" panose="02000000000000000000" pitchFamily="2" charset="0"/>
                <a:ea typeface="Franklin Gothic Medium" panose="02000000000000000000" pitchFamily="2" charset="0"/>
                <a:cs typeface="Arial" pitchFamily="34" charset="0"/>
              </a:rPr>
              <a:t>February 1838.</a:t>
            </a:r>
          </a:p>
          <a:p>
            <a:pPr>
              <a:buNone/>
            </a:pPr>
            <a:r>
              <a:rPr lang="en-US" sz="2800" dirty="0">
                <a:solidFill>
                  <a:srgbClr val="FF0000"/>
                </a:solidFill>
                <a:latin typeface="Franklin Gothic Medium" panose="02000000000000000000" pitchFamily="2" charset="0"/>
                <a:ea typeface="Franklin Gothic Medium" panose="02000000000000000000" pitchFamily="2" charset="0"/>
                <a:cs typeface="Arial" pitchFamily="34" charset="0"/>
              </a:rPr>
              <a:t>   In this report, presented evidence of Murshidabad, Vardhaman, Tirhut , Virbhume , South Bihar by surveying areas in it.</a:t>
            </a:r>
          </a:p>
          <a:p>
            <a:pPr>
              <a:buFont typeface="Courier New" pitchFamily="49" charset="0"/>
              <a:buChar char="o"/>
            </a:pPr>
            <a:r>
              <a:rPr lang="en-US" sz="2800" dirty="0">
                <a:solidFill>
                  <a:srgbClr val="FF0000"/>
                </a:solidFill>
                <a:latin typeface="Franklin Gothic Medium" panose="02000000000000000000" pitchFamily="2" charset="0"/>
                <a:ea typeface="Franklin Gothic Medium" panose="02000000000000000000" pitchFamily="2" charset="0"/>
                <a:cs typeface="Arial" pitchFamily="34" charset="0"/>
              </a:rPr>
              <a:t> At that time </a:t>
            </a:r>
            <a:r>
              <a:rPr lang="en-US" sz="2800" dirty="0">
                <a:solidFill>
                  <a:srgbClr val="FF0000"/>
                </a:solidFill>
                <a:highlight>
                  <a:srgbClr val="FFFF00"/>
                </a:highlight>
                <a:latin typeface="Franklin Gothic Medium" panose="02000000000000000000" pitchFamily="2" charset="0"/>
                <a:ea typeface="Franklin Gothic Medium" panose="02000000000000000000" pitchFamily="2" charset="0"/>
                <a:cs typeface="Arial" pitchFamily="34" charset="0"/>
              </a:rPr>
              <a:t>2567</a:t>
            </a:r>
            <a:r>
              <a:rPr lang="en-US" sz="2800" dirty="0">
                <a:solidFill>
                  <a:srgbClr val="FF0000"/>
                </a:solidFill>
                <a:latin typeface="Franklin Gothic Medium" panose="02000000000000000000" pitchFamily="2" charset="0"/>
                <a:ea typeface="Franklin Gothic Medium" panose="02000000000000000000" pitchFamily="2" charset="0"/>
                <a:cs typeface="Arial" pitchFamily="34" charset="0"/>
              </a:rPr>
              <a:t> schools were being operated in these areas.</a:t>
            </a:r>
          </a:p>
          <a:p>
            <a:pPr>
              <a:buFont typeface="Courier New" pitchFamily="49" charset="0"/>
              <a:buChar char="o"/>
            </a:pPr>
            <a:r>
              <a:rPr lang="en-US" sz="2800" dirty="0">
                <a:solidFill>
                  <a:srgbClr val="FF0000"/>
                </a:solidFill>
                <a:latin typeface="Franklin Gothic Medium" panose="02000000000000000000" pitchFamily="2" charset="0"/>
                <a:ea typeface="Franklin Gothic Medium" panose="02000000000000000000" pitchFamily="2" charset="0"/>
                <a:cs typeface="Arial" pitchFamily="34" charset="0"/>
              </a:rPr>
              <a:t>In the above mentioned school, about </a:t>
            </a:r>
            <a:r>
              <a:rPr lang="en-US" sz="2800" dirty="0">
                <a:solidFill>
                  <a:srgbClr val="FF0000"/>
                </a:solidFill>
                <a:highlight>
                  <a:srgbClr val="FFFF00"/>
                </a:highlight>
                <a:latin typeface="Franklin Gothic Medium" panose="02000000000000000000" pitchFamily="2" charset="0"/>
                <a:ea typeface="Franklin Gothic Medium" panose="02000000000000000000" pitchFamily="2" charset="0"/>
                <a:cs typeface="Arial" pitchFamily="34" charset="0"/>
              </a:rPr>
              <a:t>30900</a:t>
            </a:r>
            <a:r>
              <a:rPr lang="en-US" sz="2800" dirty="0">
                <a:solidFill>
                  <a:srgbClr val="FF0000"/>
                </a:solidFill>
                <a:latin typeface="Franklin Gothic Medium" panose="02000000000000000000" pitchFamily="2" charset="0"/>
                <a:ea typeface="Franklin Gothic Medium" panose="02000000000000000000" pitchFamily="2" charset="0"/>
                <a:cs typeface="Arial" pitchFamily="34" charset="0"/>
              </a:rPr>
              <a:t> students were getting education.</a:t>
            </a:r>
          </a:p>
          <a:p>
            <a:pPr>
              <a:buFont typeface="Courier New" pitchFamily="49" charset="0"/>
              <a:buChar char="o"/>
            </a:pPr>
            <a:r>
              <a:rPr lang="en-US" sz="2800" dirty="0">
                <a:solidFill>
                  <a:srgbClr val="FF0000"/>
                </a:solidFill>
                <a:latin typeface="Franklin Gothic Medium" panose="02000000000000000000" pitchFamily="2" charset="0"/>
                <a:ea typeface="Franklin Gothic Medium" panose="02000000000000000000" pitchFamily="2" charset="0"/>
                <a:cs typeface="Arial" pitchFamily="34" charset="0"/>
              </a:rPr>
              <a:t>There were </a:t>
            </a:r>
            <a:r>
              <a:rPr lang="en-US" sz="2800" dirty="0">
                <a:solidFill>
                  <a:srgbClr val="FF0000"/>
                </a:solidFill>
                <a:highlight>
                  <a:srgbClr val="FFFF00"/>
                </a:highlight>
                <a:latin typeface="Franklin Gothic Medium" panose="02000000000000000000" pitchFamily="2" charset="0"/>
                <a:ea typeface="Franklin Gothic Medium" panose="02000000000000000000" pitchFamily="2" charset="0"/>
                <a:cs typeface="Arial" pitchFamily="34" charset="0"/>
              </a:rPr>
              <a:t>6</a:t>
            </a:r>
            <a:r>
              <a:rPr lang="en-US" sz="2800" dirty="0">
                <a:solidFill>
                  <a:srgbClr val="FF0000"/>
                </a:solidFill>
                <a:latin typeface="Franklin Gothic Medium" panose="02000000000000000000" pitchFamily="2" charset="0"/>
                <a:ea typeface="Franklin Gothic Medium" panose="02000000000000000000" pitchFamily="2" charset="0"/>
                <a:cs typeface="Arial" pitchFamily="34" charset="0"/>
              </a:rPr>
              <a:t> schools for girls, in which about </a:t>
            </a:r>
            <a:r>
              <a:rPr lang="en-US" sz="2800" dirty="0">
                <a:solidFill>
                  <a:srgbClr val="FF0000"/>
                </a:solidFill>
                <a:highlight>
                  <a:srgbClr val="FFFF00"/>
                </a:highlight>
                <a:latin typeface="Franklin Gothic Medium" panose="02000000000000000000" pitchFamily="2" charset="0"/>
                <a:ea typeface="Franklin Gothic Medium" panose="02000000000000000000" pitchFamily="2" charset="0"/>
                <a:cs typeface="Arial" pitchFamily="34" charset="0"/>
              </a:rPr>
              <a:t>210</a:t>
            </a:r>
            <a:r>
              <a:rPr lang="en-US" sz="2800" dirty="0">
                <a:solidFill>
                  <a:srgbClr val="FF0000"/>
                </a:solidFill>
                <a:latin typeface="Franklin Gothic Medium" panose="02000000000000000000" pitchFamily="2" charset="0"/>
                <a:ea typeface="Franklin Gothic Medium" panose="02000000000000000000" pitchFamily="2" charset="0"/>
                <a:cs typeface="Arial" pitchFamily="34" charset="0"/>
              </a:rPr>
              <a:t> girls were getting education.</a:t>
            </a:r>
          </a:p>
          <a:p>
            <a:pPr>
              <a:buFont typeface="Courier New" pitchFamily="49" charset="0"/>
              <a:buChar char="o"/>
            </a:pPr>
            <a:endParaRPr lang="en-US" sz="2800" dirty="0">
              <a:solidFill>
                <a:srgbClr val="FF0000"/>
              </a:solidFill>
              <a:latin typeface="Franklin Gothic Medium" panose="02000000000000000000" pitchFamily="2" charset="0"/>
              <a:ea typeface="Franklin Gothic Medium" panose="02000000000000000000" pitchFamily="2"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0" y="0"/>
            <a:ext cx="9144000" cy="838200"/>
          </a:xfrm>
        </p:spPr>
        <p:txBody>
          <a:bodyPr>
            <a:normAutofit/>
          </a:bodyPr>
          <a:lstStyle/>
          <a:p>
            <a:r>
              <a:rPr lang="en-GB" sz="3200" dirty="0">
                <a:solidFill>
                  <a:srgbClr val="00B0F0"/>
                </a:solidFill>
                <a:latin typeface="Algerian" pitchFamily="82" charset="0"/>
              </a:rPr>
              <a:t>Continued</a:t>
            </a:r>
            <a:r>
              <a:rPr lang="en-US" sz="3200" dirty="0">
                <a:solidFill>
                  <a:srgbClr val="00B0F0"/>
                </a:solidFill>
                <a:latin typeface="Algerian" pitchFamily="82" charset="0"/>
              </a:rPr>
              <a:t>…</a:t>
            </a:r>
          </a:p>
        </p:txBody>
      </p:sp>
      <p:sp>
        <p:nvSpPr>
          <p:cNvPr id="2" name="Content Placeholder 1"/>
          <p:cNvSpPr>
            <a:spLocks noGrp="1"/>
          </p:cNvSpPr>
          <p:nvPr>
            <p:ph idx="1"/>
          </p:nvPr>
        </p:nvSpPr>
        <p:spPr>
          <a:xfrm>
            <a:off x="2009192" y="923731"/>
            <a:ext cx="10176588" cy="5934269"/>
          </a:xfrm>
        </p:spPr>
        <p:txBody>
          <a:bodyPr>
            <a:normAutofit/>
          </a:bodyPr>
          <a:lstStyle/>
          <a:p>
            <a:r>
              <a:rPr lang="en-US" sz="2800" dirty="0">
                <a:solidFill>
                  <a:srgbClr val="C00000"/>
                </a:solidFill>
                <a:latin typeface="Franklin Gothic Medium" panose="02000000000000000000" pitchFamily="2" charset="0"/>
                <a:ea typeface="Franklin Gothic Medium" panose="02000000000000000000" pitchFamily="2" charset="0"/>
                <a:cs typeface="Arial" pitchFamily="34" charset="0"/>
              </a:rPr>
              <a:t>In almost all schools, Bengali Sanskrit Hindi Persian Arabic was being studied.</a:t>
            </a:r>
          </a:p>
          <a:p>
            <a:r>
              <a:rPr lang="en-US" sz="2800" dirty="0">
                <a:solidFill>
                  <a:srgbClr val="0070C0"/>
                </a:solidFill>
                <a:latin typeface="Franklin Gothic Medium" panose="02000000000000000000" pitchFamily="2" charset="0"/>
                <a:ea typeface="Franklin Gothic Medium" panose="02000000000000000000" pitchFamily="2" charset="0"/>
                <a:cs typeface="Arial" pitchFamily="34" charset="0"/>
              </a:rPr>
              <a:t>Studies of Bengali and Sanskrit in the above mentioned languages used to be studied in Hindu and Arabic and Persian Muslims.</a:t>
            </a:r>
          </a:p>
          <a:p>
            <a:r>
              <a:rPr lang="en-US" sz="2800" dirty="0">
                <a:solidFill>
                  <a:srgbClr val="C00000"/>
                </a:solidFill>
                <a:latin typeface="Franklin Gothic Medium" panose="02000000000000000000" pitchFamily="2" charset="0"/>
                <a:ea typeface="Franklin Gothic Medium" panose="02000000000000000000" pitchFamily="2" charset="0"/>
                <a:cs typeface="Arial" pitchFamily="34" charset="0"/>
              </a:rPr>
              <a:t>A total of </a:t>
            </a:r>
            <a:r>
              <a:rPr lang="en-US" sz="2800" dirty="0">
                <a:solidFill>
                  <a:srgbClr val="C00000"/>
                </a:solidFill>
                <a:highlight>
                  <a:srgbClr val="FFFF00"/>
                </a:highlight>
                <a:latin typeface="Franklin Gothic Medium" panose="02000000000000000000" pitchFamily="2" charset="0"/>
                <a:ea typeface="Franklin Gothic Medium" panose="02000000000000000000" pitchFamily="2" charset="0"/>
                <a:cs typeface="Arial" pitchFamily="34" charset="0"/>
              </a:rPr>
              <a:t>eight schools </a:t>
            </a:r>
            <a:r>
              <a:rPr lang="en-US" sz="2800" dirty="0">
                <a:solidFill>
                  <a:srgbClr val="C00000"/>
                </a:solidFill>
                <a:latin typeface="Franklin Gothic Medium" panose="02000000000000000000" pitchFamily="2" charset="0"/>
                <a:ea typeface="Franklin Gothic Medium" panose="02000000000000000000" pitchFamily="2" charset="0"/>
                <a:cs typeface="Arial" pitchFamily="34" charset="0"/>
              </a:rPr>
              <a:t>taught English language along with the above mentioned languages, of which there were a total of </a:t>
            </a:r>
            <a:r>
              <a:rPr lang="en-US" sz="2800" dirty="0">
                <a:solidFill>
                  <a:srgbClr val="C00000"/>
                </a:solidFill>
                <a:highlight>
                  <a:srgbClr val="FFFF00"/>
                </a:highlight>
                <a:latin typeface="Franklin Gothic Medium" panose="02000000000000000000" pitchFamily="2" charset="0"/>
                <a:ea typeface="Franklin Gothic Medium" panose="02000000000000000000" pitchFamily="2" charset="0"/>
                <a:cs typeface="Arial" pitchFamily="34" charset="0"/>
              </a:rPr>
              <a:t>250</a:t>
            </a:r>
            <a:r>
              <a:rPr lang="en-US" sz="2800" dirty="0">
                <a:solidFill>
                  <a:srgbClr val="C00000"/>
                </a:solidFill>
                <a:latin typeface="Franklin Gothic Medium" panose="02000000000000000000" pitchFamily="2" charset="0"/>
                <a:ea typeface="Franklin Gothic Medium" panose="02000000000000000000" pitchFamily="2" charset="0"/>
                <a:cs typeface="Arial" pitchFamily="34" charset="0"/>
              </a:rPr>
              <a:t> students.</a:t>
            </a:r>
          </a:p>
          <a:p>
            <a:r>
              <a:rPr lang="en-US" sz="2800" dirty="0">
                <a:solidFill>
                  <a:srgbClr val="0070C0"/>
                </a:solidFill>
                <a:latin typeface="Franklin Gothic Medium" panose="02000000000000000000" pitchFamily="2" charset="0"/>
                <a:ea typeface="Franklin Gothic Medium" panose="02000000000000000000" pitchFamily="2" charset="0"/>
                <a:cs typeface="Arial" pitchFamily="34" charset="0"/>
              </a:rPr>
              <a:t>The condition of schools was still regrettable</a:t>
            </a:r>
            <a:r>
              <a:rPr lang="en-US" sz="2800" dirty="0">
                <a:solidFill>
                  <a:srgbClr val="C00000"/>
                </a:solidFill>
                <a:latin typeface="Franklin Gothic Medium" panose="02000000000000000000" pitchFamily="2" charset="0"/>
                <a:ea typeface="Franklin Gothic Medium" panose="02000000000000000000" pitchFamily="2" charset="0"/>
                <a:cs typeface="Arial" pitchFamily="34" charset="0"/>
              </a:rPr>
              <a:t>.</a:t>
            </a:r>
          </a:p>
          <a:p>
            <a:r>
              <a:rPr lang="en-US" sz="2800" dirty="0">
                <a:solidFill>
                  <a:srgbClr val="C00000"/>
                </a:solidFill>
                <a:latin typeface="Franklin Gothic Medium" panose="02000000000000000000" pitchFamily="2" charset="0"/>
                <a:ea typeface="Franklin Gothic Medium" panose="02000000000000000000" pitchFamily="2" charset="0"/>
                <a:cs typeface="Arial" pitchFamily="34" charset="0"/>
              </a:rPr>
              <a:t>Some people of the rich class were doing voluntary arrangements for teachers' salary in schools.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0" y="0"/>
            <a:ext cx="9144000" cy="990600"/>
          </a:xfrm>
        </p:spPr>
        <p:txBody>
          <a:bodyPr>
            <a:noAutofit/>
          </a:bodyPr>
          <a:lstStyle/>
          <a:p>
            <a:pPr algn="ctr"/>
            <a:r>
              <a:rPr lang="en-US" sz="3600" dirty="0">
                <a:solidFill>
                  <a:schemeClr val="accent2">
                    <a:lumMod val="75000"/>
                  </a:schemeClr>
                </a:solidFill>
                <a:highlight>
                  <a:srgbClr val="00FF00"/>
                </a:highlight>
                <a:latin typeface="Algerian" pitchFamily="82" charset="0"/>
              </a:rPr>
              <a:t>Adam’s  educational  planning  &amp; inferences</a:t>
            </a:r>
          </a:p>
        </p:txBody>
      </p:sp>
      <p:sp>
        <p:nvSpPr>
          <p:cNvPr id="2" name="Content Placeholder 1"/>
          <p:cNvSpPr>
            <a:spLocks noGrp="1"/>
          </p:cNvSpPr>
          <p:nvPr>
            <p:ph idx="1"/>
          </p:nvPr>
        </p:nvSpPr>
        <p:spPr>
          <a:xfrm>
            <a:off x="2206215" y="877077"/>
            <a:ext cx="8838120" cy="5103845"/>
          </a:xfrm>
        </p:spPr>
        <p:txBody>
          <a:bodyPr>
            <a:normAutofit/>
          </a:bodyPr>
          <a:lstStyle/>
          <a:p>
            <a:r>
              <a:rPr lang="en-US" sz="2800" dirty="0">
                <a:solidFill>
                  <a:srgbClr val="0070C0"/>
                </a:solidFill>
                <a:latin typeface="Franklin Gothic Medium" panose="02000000000000000000" pitchFamily="2" charset="0"/>
                <a:ea typeface="Franklin Gothic Medium" panose="02000000000000000000" pitchFamily="2" charset="0"/>
                <a:cs typeface="Arial" pitchFamily="34" charset="0"/>
              </a:rPr>
              <a:t>  Adam presented his education system based on the facts and figures of the survey in his report. In this plan, the future education plan was asked to take the following steps-</a:t>
            </a:r>
          </a:p>
          <a:p>
            <a:r>
              <a:rPr lang="en-US" sz="2800" dirty="0">
                <a:solidFill>
                  <a:srgbClr val="FF0000"/>
                </a:solidFill>
                <a:latin typeface="Franklin Gothic Medium" panose="02000000000000000000" pitchFamily="2" charset="0"/>
                <a:ea typeface="Franklin Gothic Medium" panose="02000000000000000000" pitchFamily="2" charset="0"/>
                <a:cs typeface="Arial" pitchFamily="34" charset="0"/>
              </a:rPr>
              <a:t>The principle of filtration is anti-public, so it should not be implemented.</a:t>
            </a:r>
          </a:p>
          <a:p>
            <a:r>
              <a:rPr lang="en-US" sz="2800" dirty="0">
                <a:solidFill>
                  <a:srgbClr val="0070C0"/>
                </a:solidFill>
                <a:latin typeface="Franklin Gothic Medium" panose="02000000000000000000" pitchFamily="2" charset="0"/>
                <a:ea typeface="Franklin Gothic Medium" panose="02000000000000000000" pitchFamily="2" charset="0"/>
                <a:cs typeface="Arial" pitchFamily="34" charset="0"/>
              </a:rPr>
              <a:t>This scheme is to be tested in some districts</a:t>
            </a:r>
            <a:r>
              <a:rPr lang="en-US" sz="2800" dirty="0">
                <a:solidFill>
                  <a:srgbClr val="FF0000"/>
                </a:solidFill>
                <a:latin typeface="Franklin Gothic Medium" panose="02000000000000000000" pitchFamily="2" charset="0"/>
                <a:ea typeface="Franklin Gothic Medium" panose="02000000000000000000" pitchFamily="2" charset="0"/>
                <a:cs typeface="Arial" pitchFamily="34" charset="0"/>
              </a:rPr>
              <a:t>.</a:t>
            </a:r>
          </a:p>
          <a:p>
            <a:r>
              <a:rPr lang="en-US" sz="2800" dirty="0">
                <a:solidFill>
                  <a:srgbClr val="FF0000"/>
                </a:solidFill>
                <a:latin typeface="Franklin Gothic Medium" panose="02000000000000000000" pitchFamily="2" charset="0"/>
                <a:ea typeface="Franklin Gothic Medium" panose="02000000000000000000" pitchFamily="2" charset="0"/>
                <a:cs typeface="Arial" pitchFamily="34" charset="0"/>
              </a:rPr>
              <a:t>The country schools running in India, Maktab and Madarsa are the major ranks of national education, hence their education should be arranged by the development itself.</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0" y="0"/>
            <a:ext cx="9144000" cy="533400"/>
          </a:xfrm>
        </p:spPr>
        <p:txBody>
          <a:bodyPr>
            <a:normAutofit fontScale="90000"/>
          </a:bodyPr>
          <a:lstStyle/>
          <a:p>
            <a:r>
              <a:rPr lang="en-GB" dirty="0">
                <a:solidFill>
                  <a:srgbClr val="00B0F0"/>
                </a:solidFill>
                <a:latin typeface="Algerian" pitchFamily="82" charset="0"/>
              </a:rPr>
              <a:t>ContInued</a:t>
            </a:r>
            <a:r>
              <a:rPr lang="en-US" dirty="0">
                <a:solidFill>
                  <a:srgbClr val="00B0F0"/>
                </a:solidFill>
                <a:latin typeface="Algerian" pitchFamily="82" charset="0"/>
              </a:rPr>
              <a:t>…</a:t>
            </a:r>
          </a:p>
        </p:txBody>
      </p:sp>
      <p:sp>
        <p:nvSpPr>
          <p:cNvPr id="2" name="Content Placeholder 1"/>
          <p:cNvSpPr>
            <a:spLocks noGrp="1"/>
          </p:cNvSpPr>
          <p:nvPr>
            <p:ph idx="1"/>
          </p:nvPr>
        </p:nvSpPr>
        <p:spPr>
          <a:xfrm>
            <a:off x="1604968" y="375692"/>
            <a:ext cx="9144000" cy="6248400"/>
          </a:xfrm>
        </p:spPr>
        <p:txBody>
          <a:bodyPr>
            <a:normAutofit/>
          </a:bodyPr>
          <a:lstStyle/>
          <a:p>
            <a:pPr>
              <a:buFont typeface="Wingdings" pitchFamily="2" charset="2"/>
              <a:buChar char="Ø"/>
            </a:pPr>
            <a:endParaRPr lang="en-US" sz="2800" dirty="0">
              <a:solidFill>
                <a:srgbClr val="002060"/>
              </a:solidFill>
              <a:latin typeface="Franklin Gothic Medium" panose="02000000000000000000" pitchFamily="2" charset="0"/>
              <a:ea typeface="Franklin Gothic Medium" panose="02000000000000000000" pitchFamily="2" charset="0"/>
              <a:cs typeface="Arial" pitchFamily="34" charset="0"/>
            </a:endParaRPr>
          </a:p>
          <a:p>
            <a:pPr>
              <a:buFont typeface="Wingdings" pitchFamily="2" charset="2"/>
              <a:buChar char="Ø"/>
            </a:pPr>
            <a:r>
              <a:rPr lang="en-US" sz="2800" dirty="0">
                <a:solidFill>
                  <a:srgbClr val="002060"/>
                </a:solidFill>
                <a:latin typeface="Franklin Gothic Medium" panose="02000000000000000000" pitchFamily="2" charset="0"/>
                <a:ea typeface="Franklin Gothic Medium" panose="02000000000000000000" pitchFamily="2" charset="0"/>
                <a:cs typeface="Arial" pitchFamily="34" charset="0"/>
              </a:rPr>
              <a:t>For the education of people a district education officer should be appointed in every district. Teachers get regular salaries.</a:t>
            </a:r>
          </a:p>
          <a:p>
            <a:pPr>
              <a:buFont typeface="Wingdings" pitchFamily="2" charset="2"/>
              <a:buChar char="Ø"/>
            </a:pPr>
            <a:r>
              <a:rPr lang="en-US" sz="2800" dirty="0">
                <a:solidFill>
                  <a:srgbClr val="FF0000"/>
                </a:solidFill>
                <a:latin typeface="Franklin Gothic Medium" panose="02000000000000000000" pitchFamily="2" charset="0"/>
                <a:ea typeface="Franklin Gothic Medium" panose="02000000000000000000" pitchFamily="2" charset="0"/>
                <a:cs typeface="Arial" pitchFamily="34" charset="0"/>
              </a:rPr>
              <a:t>Government schools should be given financial assistance on behalf of the government.</a:t>
            </a:r>
          </a:p>
          <a:p>
            <a:pPr>
              <a:buFont typeface="Wingdings" pitchFamily="2" charset="2"/>
              <a:buChar char="Ø"/>
            </a:pPr>
            <a:r>
              <a:rPr lang="en-US" sz="2800" dirty="0">
                <a:solidFill>
                  <a:srgbClr val="002060"/>
                </a:solidFill>
                <a:latin typeface="Franklin Gothic Medium" panose="02000000000000000000" pitchFamily="2" charset="0"/>
                <a:ea typeface="Franklin Gothic Medium" panose="02000000000000000000" pitchFamily="2" charset="0"/>
                <a:cs typeface="Arial" pitchFamily="34" charset="0"/>
              </a:rPr>
              <a:t>With the help of Indian and Western education experts, text books should be made in oriental languages.</a:t>
            </a:r>
          </a:p>
          <a:p>
            <a:pPr>
              <a:buFont typeface="Wingdings" pitchFamily="2" charset="2"/>
              <a:buChar char="Ø"/>
            </a:pPr>
            <a:r>
              <a:rPr lang="en-US" sz="2800" dirty="0">
                <a:solidFill>
                  <a:srgbClr val="FF0000"/>
                </a:solidFill>
                <a:latin typeface="Franklin Gothic Medium" panose="02000000000000000000" pitchFamily="2" charset="0"/>
                <a:ea typeface="Franklin Gothic Medium" panose="02000000000000000000" pitchFamily="2" charset="0"/>
                <a:cs typeface="Arial" pitchFamily="34" charset="0"/>
              </a:rPr>
              <a:t>Proper management of students' exams</a:t>
            </a:r>
          </a:p>
          <a:p>
            <a:endParaRPr lang="en-US" sz="2800" dirty="0">
              <a:solidFill>
                <a:srgbClr val="002060"/>
              </a:solidFill>
              <a:latin typeface="Franklin Gothic Medium" panose="02000000000000000000" pitchFamily="2" charset="0"/>
              <a:ea typeface="Franklin Gothic Medium" panose="02000000000000000000" pitchFamily="2"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0" y="0"/>
            <a:ext cx="9144000" cy="914400"/>
          </a:xfrm>
        </p:spPr>
        <p:txBody>
          <a:bodyPr>
            <a:normAutofit fontScale="90000"/>
          </a:bodyPr>
          <a:lstStyle/>
          <a:p>
            <a:r>
              <a:rPr lang="en-GB" sz="3600" dirty="0">
                <a:solidFill>
                  <a:srgbClr val="00B0F0"/>
                </a:solidFill>
                <a:latin typeface="Algerian" pitchFamily="82" charset="0"/>
              </a:rPr>
              <a:t>Continued...</a:t>
            </a:r>
            <a:br>
              <a:rPr lang="en-GB" sz="3600" dirty="0">
                <a:solidFill>
                  <a:srgbClr val="00B0F0"/>
                </a:solidFill>
                <a:latin typeface="Algerian" pitchFamily="82" charset="0"/>
              </a:rPr>
            </a:br>
            <a:endParaRPr lang="en-US" sz="3600" dirty="0">
              <a:solidFill>
                <a:srgbClr val="00B0F0"/>
              </a:solidFill>
              <a:latin typeface="Algerian" pitchFamily="82" charset="0"/>
            </a:endParaRPr>
          </a:p>
        </p:txBody>
      </p:sp>
      <p:sp>
        <p:nvSpPr>
          <p:cNvPr id="2" name="Content Placeholder 1"/>
          <p:cNvSpPr>
            <a:spLocks noGrp="1"/>
          </p:cNvSpPr>
          <p:nvPr>
            <p:ph idx="1"/>
          </p:nvPr>
        </p:nvSpPr>
        <p:spPr>
          <a:xfrm>
            <a:off x="1595971" y="832891"/>
            <a:ext cx="9144000" cy="5791200"/>
          </a:xfrm>
        </p:spPr>
        <p:txBody>
          <a:bodyPr>
            <a:normAutofit/>
          </a:bodyPr>
          <a:lstStyle/>
          <a:p>
            <a:r>
              <a:rPr lang="en-US" sz="2800" dirty="0">
                <a:solidFill>
                  <a:schemeClr val="accent5">
                    <a:lumMod val="50000"/>
                  </a:schemeClr>
                </a:solidFill>
                <a:latin typeface="Franklin Gothic Medium" panose="02000000000000000000" pitchFamily="2" charset="0"/>
                <a:ea typeface="Franklin Gothic Medium" panose="02000000000000000000" pitchFamily="2" charset="0"/>
                <a:cs typeface="Arial" pitchFamily="34" charset="0"/>
              </a:rPr>
              <a:t>Normal schools should be arranged for the training of teachers, for the untrained teachers, running three-three months training program every year and completing their training program within 4 years.</a:t>
            </a:r>
          </a:p>
          <a:p>
            <a:r>
              <a:rPr lang="en-US" sz="2800" dirty="0">
                <a:solidFill>
                  <a:srgbClr val="FF0000"/>
                </a:solidFill>
                <a:latin typeface="Franklin Gothic Medium" panose="02000000000000000000" pitchFamily="2" charset="0"/>
                <a:ea typeface="Franklin Gothic Medium" panose="02000000000000000000" pitchFamily="2" charset="0"/>
                <a:cs typeface="Arial" pitchFamily="34" charset="0"/>
              </a:rPr>
              <a:t>  Schools of land should also be provided in the form of grants.</a:t>
            </a:r>
          </a:p>
          <a:p>
            <a:r>
              <a:rPr lang="en-US" sz="2800" dirty="0">
                <a:solidFill>
                  <a:schemeClr val="accent5">
                    <a:lumMod val="50000"/>
                  </a:schemeClr>
                </a:solidFill>
                <a:latin typeface="Franklin Gothic Medium" panose="02000000000000000000" pitchFamily="2" charset="0"/>
                <a:ea typeface="Franklin Gothic Medium" panose="02000000000000000000" pitchFamily="2" charset="0"/>
                <a:cs typeface="Arial" pitchFamily="34" charset="0"/>
              </a:rPr>
              <a:t>Arrangements for agricultural education</a:t>
            </a:r>
          </a:p>
          <a:p>
            <a:endParaRPr lang="en-US" sz="2800" dirty="0">
              <a:solidFill>
                <a:schemeClr val="accent5">
                  <a:lumMod val="50000"/>
                </a:schemeClr>
              </a:solidFill>
              <a:latin typeface="Franklin Gothic Medium" panose="02000000000000000000" pitchFamily="2" charset="0"/>
              <a:ea typeface="Franklin Gothic Medium" panose="02000000000000000000" pitchFamily="2"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44072" y="-71972"/>
            <a:ext cx="9144000" cy="990600"/>
          </a:xfrm>
        </p:spPr>
        <p:txBody>
          <a:bodyPr>
            <a:normAutofit/>
          </a:bodyPr>
          <a:lstStyle/>
          <a:p>
            <a:pPr algn="ctr"/>
            <a:r>
              <a:rPr lang="en-US" sz="3600" dirty="0">
                <a:solidFill>
                  <a:srgbClr val="FF0000"/>
                </a:solidFill>
                <a:latin typeface="Algerian" pitchFamily="82" charset="0"/>
              </a:rPr>
              <a:t>Evaluation </a:t>
            </a:r>
            <a:r>
              <a:rPr lang="en-US" sz="3600" dirty="0">
                <a:solidFill>
                  <a:srgbClr val="7030A0"/>
                </a:solidFill>
                <a:latin typeface="Algerian" pitchFamily="82" charset="0"/>
              </a:rPr>
              <a:t>of </a:t>
            </a:r>
            <a:r>
              <a:rPr lang="en-US" sz="3600" dirty="0">
                <a:solidFill>
                  <a:srgbClr val="FF0000"/>
                </a:solidFill>
                <a:latin typeface="Algerian" pitchFamily="82" charset="0"/>
              </a:rPr>
              <a:t>adam’s </a:t>
            </a:r>
            <a:r>
              <a:rPr lang="en-US" sz="3600" dirty="0">
                <a:solidFill>
                  <a:srgbClr val="7030A0"/>
                </a:solidFill>
                <a:latin typeface="Algerian" pitchFamily="82" charset="0"/>
              </a:rPr>
              <a:t>report</a:t>
            </a:r>
          </a:p>
        </p:txBody>
      </p:sp>
      <p:sp>
        <p:nvSpPr>
          <p:cNvPr id="2" name="Content Placeholder 1"/>
          <p:cNvSpPr>
            <a:spLocks noGrp="1"/>
          </p:cNvSpPr>
          <p:nvPr>
            <p:ph idx="1"/>
          </p:nvPr>
        </p:nvSpPr>
        <p:spPr>
          <a:xfrm>
            <a:off x="1689613" y="1332298"/>
            <a:ext cx="9144000" cy="4452681"/>
          </a:xfrm>
        </p:spPr>
        <p:txBody>
          <a:bodyPr>
            <a:normAutofit/>
          </a:bodyPr>
          <a:lstStyle/>
          <a:p>
            <a:r>
              <a:rPr lang="en-US" sz="2800" dirty="0">
                <a:solidFill>
                  <a:schemeClr val="accent5">
                    <a:lumMod val="50000"/>
                  </a:schemeClr>
                </a:solidFill>
                <a:latin typeface="Franklin Gothic Medium" panose="02000000000000000000" pitchFamily="2" charset="0"/>
                <a:ea typeface="Franklin Gothic Medium" panose="02000000000000000000" pitchFamily="2" charset="0"/>
                <a:cs typeface="Arial" pitchFamily="34" charset="0"/>
              </a:rPr>
              <a:t>Adams favors mass education in India and favors Indian education system for Indians.</a:t>
            </a:r>
          </a:p>
          <a:p>
            <a:r>
              <a:rPr lang="en-US" sz="2800" dirty="0">
                <a:solidFill>
                  <a:srgbClr val="FF0000"/>
                </a:solidFill>
                <a:latin typeface="Franklin Gothic Medium" panose="02000000000000000000" pitchFamily="2" charset="0"/>
                <a:ea typeface="Franklin Gothic Medium" panose="02000000000000000000" pitchFamily="2" charset="0"/>
                <a:cs typeface="Arial" pitchFamily="34" charset="0"/>
              </a:rPr>
              <a:t>He did not survey the entire area of both the Bengal and Bihar provinces.</a:t>
            </a:r>
          </a:p>
          <a:p>
            <a:r>
              <a:rPr lang="en-US" sz="2800" dirty="0">
                <a:solidFill>
                  <a:schemeClr val="accent5">
                    <a:lumMod val="50000"/>
                  </a:schemeClr>
                </a:solidFill>
                <a:latin typeface="Franklin Gothic Medium" panose="02000000000000000000" pitchFamily="2" charset="0"/>
                <a:ea typeface="Franklin Gothic Medium" panose="02000000000000000000" pitchFamily="2" charset="0"/>
                <a:cs typeface="Arial" pitchFamily="34" charset="0"/>
              </a:rPr>
              <a:t>The education plan presented in Adams was an incomplete plan for the Indians.</a:t>
            </a:r>
          </a:p>
          <a:p>
            <a:r>
              <a:rPr lang="en-US" sz="2800" dirty="0">
                <a:solidFill>
                  <a:srgbClr val="FF0000"/>
                </a:solidFill>
                <a:latin typeface="Franklin Gothic Medium" panose="02000000000000000000" pitchFamily="2" charset="0"/>
                <a:ea typeface="Franklin Gothic Medium" panose="02000000000000000000" pitchFamily="2" charset="0"/>
                <a:cs typeface="Arial" pitchFamily="34" charset="0"/>
              </a:rPr>
              <a:t>The purpose of education for the Indians not in this scheme was clear and neither the curriculum was clear.</a:t>
            </a:r>
          </a:p>
          <a:p>
            <a:endParaRPr lang="en-US" sz="2800" dirty="0">
              <a:solidFill>
                <a:schemeClr val="accent5">
                  <a:lumMod val="50000"/>
                </a:schemeClr>
              </a:solidFill>
              <a:latin typeface="Franklin Gothic Medium" panose="02000000000000000000" pitchFamily="2" charset="0"/>
              <a:ea typeface="Franklin Gothic Medium" panose="02000000000000000000" pitchFamily="2" charset="0"/>
              <a:cs typeface="Arial" pitchFamily="34" charset="0"/>
            </a:endParaRPr>
          </a:p>
          <a:p>
            <a:endParaRPr lang="en-US" sz="2800" dirty="0">
              <a:solidFill>
                <a:schemeClr val="accent5">
                  <a:lumMod val="50000"/>
                </a:schemeClr>
              </a:solidFill>
              <a:latin typeface="Franklin Gothic Medium" panose="02000000000000000000" pitchFamily="2" charset="0"/>
              <a:ea typeface="Franklin Gothic Medium" panose="02000000000000000000" pitchFamily="2"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0" y="0"/>
            <a:ext cx="9144000" cy="838200"/>
          </a:xfrm>
        </p:spPr>
        <p:txBody>
          <a:bodyPr>
            <a:normAutofit fontScale="90000"/>
          </a:bodyPr>
          <a:lstStyle/>
          <a:p>
            <a:r>
              <a:rPr lang="en-GB" sz="3200" dirty="0">
                <a:solidFill>
                  <a:srgbClr val="002060"/>
                </a:solidFill>
                <a:latin typeface="Algerian" pitchFamily="82" charset="0"/>
              </a:rPr>
              <a:t>Continued....</a:t>
            </a:r>
            <a:br>
              <a:rPr lang="en-GB" sz="3200" dirty="0">
                <a:solidFill>
                  <a:srgbClr val="002060"/>
                </a:solidFill>
                <a:latin typeface="Algerian" pitchFamily="82" charset="0"/>
              </a:rPr>
            </a:br>
            <a:endParaRPr lang="en-US" sz="3200" dirty="0">
              <a:solidFill>
                <a:srgbClr val="002060"/>
              </a:solidFill>
              <a:latin typeface="Algerian" pitchFamily="82" charset="0"/>
            </a:endParaRPr>
          </a:p>
        </p:txBody>
      </p:sp>
      <p:sp>
        <p:nvSpPr>
          <p:cNvPr id="2" name="Content Placeholder 1"/>
          <p:cNvSpPr>
            <a:spLocks noGrp="1"/>
          </p:cNvSpPr>
          <p:nvPr>
            <p:ph idx="1"/>
          </p:nvPr>
        </p:nvSpPr>
        <p:spPr>
          <a:xfrm>
            <a:off x="1524000" y="1165761"/>
            <a:ext cx="9144000" cy="5791200"/>
          </a:xfrm>
        </p:spPr>
        <p:txBody>
          <a:bodyPr>
            <a:normAutofit/>
          </a:bodyPr>
          <a:lstStyle/>
          <a:p>
            <a:pPr>
              <a:buFont typeface="Wingdings" pitchFamily="2" charset="2"/>
              <a:buChar char="ü"/>
            </a:pPr>
            <a:r>
              <a:rPr lang="en-US" sz="2800" dirty="0">
                <a:solidFill>
                  <a:srgbClr val="FF0000"/>
                </a:solidFill>
                <a:latin typeface="Franklin Gothic Medium" panose="02000000000000000000" pitchFamily="2" charset="0"/>
                <a:ea typeface="Franklin Gothic Medium" panose="02000000000000000000" pitchFamily="2" charset="0"/>
                <a:cs typeface="Arial" pitchFamily="34" charset="0"/>
              </a:rPr>
              <a:t>In rural areas, the people who did not get land grant was not ensured.</a:t>
            </a:r>
          </a:p>
          <a:p>
            <a:pPr>
              <a:buFont typeface="Wingdings" pitchFamily="2" charset="2"/>
              <a:buChar char="ü"/>
            </a:pPr>
            <a:r>
              <a:rPr lang="en-US" sz="2800" dirty="0">
                <a:solidFill>
                  <a:schemeClr val="accent5">
                    <a:lumMod val="50000"/>
                  </a:schemeClr>
                </a:solidFill>
                <a:latin typeface="Franklin Gothic Medium" panose="02000000000000000000" pitchFamily="2" charset="0"/>
                <a:ea typeface="Franklin Gothic Medium" panose="02000000000000000000" pitchFamily="2" charset="0"/>
                <a:cs typeface="Arial" pitchFamily="34" charset="0"/>
              </a:rPr>
              <a:t>Failure theory was opposed.</a:t>
            </a:r>
          </a:p>
          <a:p>
            <a:pPr>
              <a:buFont typeface="Wingdings" pitchFamily="2" charset="2"/>
              <a:buChar char="ü"/>
            </a:pPr>
            <a:r>
              <a:rPr lang="en-US" sz="2800" dirty="0">
                <a:solidFill>
                  <a:srgbClr val="FF0000"/>
                </a:solidFill>
                <a:latin typeface="Franklin Gothic Medium" panose="02000000000000000000" pitchFamily="2" charset="0"/>
                <a:ea typeface="Franklin Gothic Medium" panose="02000000000000000000" pitchFamily="2" charset="0"/>
                <a:cs typeface="Arial" pitchFamily="34" charset="0"/>
              </a:rPr>
              <a:t>Indians were endorsed to impart education through Indian languages of Indian base.</a:t>
            </a:r>
          </a:p>
          <a:p>
            <a:pPr>
              <a:buFont typeface="Wingdings" pitchFamily="2" charset="2"/>
              <a:buChar char="ü"/>
            </a:pPr>
            <a:r>
              <a:rPr lang="en-US" sz="2800" dirty="0">
                <a:solidFill>
                  <a:schemeClr val="accent5">
                    <a:lumMod val="50000"/>
                  </a:schemeClr>
                </a:solidFill>
                <a:latin typeface="Franklin Gothic Medium" panose="02000000000000000000" pitchFamily="2" charset="0"/>
                <a:ea typeface="Franklin Gothic Medium" panose="02000000000000000000" pitchFamily="2" charset="0"/>
                <a:cs typeface="Arial" pitchFamily="34" charset="0"/>
              </a:rPr>
              <a:t>It was also suggested to provide teachers' training, pay increment and financial assistance to schools.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9071" y="316406"/>
            <a:ext cx="5427113" cy="1105035"/>
          </a:xfrm>
        </p:spPr>
        <p:txBody>
          <a:bodyPr>
            <a:normAutofit/>
          </a:bodyPr>
          <a:lstStyle/>
          <a:p>
            <a:r>
              <a:rPr lang="en-US" b="1" dirty="0">
                <a:solidFill>
                  <a:srgbClr val="7030A0"/>
                </a:solidFill>
                <a:latin typeface="Algerian" pitchFamily="82" charset="0"/>
              </a:rPr>
              <a:t>REFRENCES</a:t>
            </a:r>
          </a:p>
        </p:txBody>
      </p:sp>
      <p:sp>
        <p:nvSpPr>
          <p:cNvPr id="3" name="Content Placeholder 2"/>
          <p:cNvSpPr>
            <a:spLocks noGrp="1"/>
          </p:cNvSpPr>
          <p:nvPr>
            <p:ph idx="1"/>
          </p:nvPr>
        </p:nvSpPr>
        <p:spPr>
          <a:xfrm>
            <a:off x="1714500" y="1764547"/>
            <a:ext cx="8763000" cy="4693920"/>
          </a:xfrm>
        </p:spPr>
        <p:txBody>
          <a:bodyPr>
            <a:normAutofit/>
          </a:bodyPr>
          <a:lstStyle/>
          <a:p>
            <a:pPr marL="560070" indent="-514350">
              <a:buFont typeface="+mj-lt"/>
              <a:buAutoNum type="arabicPeriod"/>
            </a:pPr>
            <a:r>
              <a:rPr lang="en-US" sz="2800" b="1" dirty="0">
                <a:solidFill>
                  <a:srgbClr val="CE0CA9"/>
                </a:solidFill>
                <a:latin typeface="Franklin Gothic Medium" panose="020B0603020102020204" pitchFamily="34" charset="0"/>
              </a:rPr>
              <a:t>Agrawal J.C:Development and Planning of Modern Education(2008).Vikas Publishing House, New Delhi</a:t>
            </a:r>
          </a:p>
          <a:p>
            <a:pPr marL="560070" indent="-514350">
              <a:buFont typeface="+mj-lt"/>
              <a:buAutoNum type="arabicPeriod"/>
            </a:pPr>
            <a:r>
              <a:rPr lang="en-US" sz="2800" b="1" dirty="0">
                <a:solidFill>
                  <a:srgbClr val="CE0CA9"/>
                </a:solidFill>
                <a:latin typeface="Franklin Gothic Medium" panose="020B0603020102020204" pitchFamily="34" charset="0"/>
              </a:rPr>
              <a:t>Altekar,A.S:Education in Ancient India(1958).Nand Kishore and Brothers,Varanasi.</a:t>
            </a:r>
          </a:p>
          <a:p>
            <a:pPr marL="560070" indent="-514350">
              <a:buFont typeface="+mj-lt"/>
              <a:buAutoNum type="arabicPeriod"/>
            </a:pPr>
            <a:r>
              <a:rPr lang="en-US" sz="2800" b="1" dirty="0">
                <a:solidFill>
                  <a:srgbClr val="CE0CA9"/>
                </a:solidFill>
                <a:latin typeface="Franklin Gothic Medium" panose="020B0603020102020204" pitchFamily="34" charset="0"/>
              </a:rPr>
              <a:t>Lal Behari Raman Prof:Development of </a:t>
            </a:r>
            <a:r>
              <a:rPr lang="en-US" sz="2800" dirty="0">
                <a:solidFill>
                  <a:srgbClr val="CE0CA9"/>
                </a:solidFill>
                <a:latin typeface="Franklin Gothic Medium" panose="020B0603020102020204" pitchFamily="34" charset="0"/>
              </a:rPr>
              <a:t>Education</a:t>
            </a:r>
            <a:r>
              <a:rPr lang="en-US" sz="2800" b="1" dirty="0">
                <a:solidFill>
                  <a:srgbClr val="CE0CA9"/>
                </a:solidFill>
                <a:latin typeface="Franklin Gothic Medium" panose="020B0603020102020204" pitchFamily="34" charset="0"/>
              </a:rPr>
              <a:t> System in India and its Challenges .Vinay Rakheja Publisher Edition 2008</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33C7375-A847-6A49-8970-B4F13F49619F}"/>
              </a:ext>
            </a:extLst>
          </p:cNvPr>
          <p:cNvSpPr>
            <a:spLocks noGrp="1"/>
          </p:cNvSpPr>
          <p:nvPr>
            <p:ph type="title"/>
          </p:nvPr>
        </p:nvSpPr>
        <p:spPr>
          <a:xfrm>
            <a:off x="3600256" y="172001"/>
            <a:ext cx="6162675" cy="939884"/>
          </a:xfrm>
        </p:spPr>
        <p:txBody>
          <a:bodyPr/>
          <a:lstStyle/>
          <a:p>
            <a:r>
              <a:rPr lang="en-GB" dirty="0">
                <a:solidFill>
                  <a:srgbClr val="002060"/>
                </a:solidFill>
                <a:latin typeface="Algerian" pitchFamily="82" charset="0"/>
              </a:rPr>
              <a:t>William Adam</a:t>
            </a:r>
            <a:endParaRPr lang="en-US" dirty="0">
              <a:solidFill>
                <a:srgbClr val="002060"/>
              </a:solidFill>
              <a:latin typeface="Algerian" pitchFamily="82" charset="0"/>
            </a:endParaRPr>
          </a:p>
        </p:txBody>
      </p:sp>
      <p:pic>
        <p:nvPicPr>
          <p:cNvPr id="4" name="Picture 4">
            <a:extLst>
              <a:ext uri="{FF2B5EF4-FFF2-40B4-BE49-F238E27FC236}">
                <a16:creationId xmlns:a16="http://schemas.microsoft.com/office/drawing/2014/main" id="{9EDD68B8-6230-7145-BDFE-C4C6273A50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24201" y="1447801"/>
            <a:ext cx="5065005" cy="4849091"/>
          </a:xfrm>
        </p:spPr>
      </p:pic>
    </p:spTree>
    <p:extLst>
      <p:ext uri="{BB962C8B-B14F-4D97-AF65-F5344CB8AC3E}">
        <p14:creationId xmlns:p14="http://schemas.microsoft.com/office/powerpoint/2010/main" val="32335597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a:extLst>
              <a:ext uri="{FF2B5EF4-FFF2-40B4-BE49-F238E27FC236}">
                <a16:creationId xmlns:a16="http://schemas.microsoft.com/office/drawing/2014/main" id="{7050FAB8-2936-9C46-97E1-A9EA35BAE2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1" y="1"/>
            <a:ext cx="9251957" cy="6858000"/>
          </a:xfrm>
          <a:prstGeom prst="rect">
            <a:avLst/>
          </a:prstGeom>
        </p:spPr>
      </p:pic>
      <mc:AlternateContent xmlns:mc="http://schemas.openxmlformats.org/markup-compatibility/2006" xmlns:pslz="http://schemas.microsoft.com/office/powerpoint/2016/slidezoom">
        <mc:Choice Requires="pslz">
          <p:graphicFrame>
            <p:nvGraphicFramePr>
              <p:cNvPr id="4" name="Slide Zoom 3">
                <a:extLst>
                  <a:ext uri="{FF2B5EF4-FFF2-40B4-BE49-F238E27FC236}">
                    <a16:creationId xmlns:a16="http://schemas.microsoft.com/office/drawing/2014/main" id="{7AE9D79B-AC4F-433A-B839-560C8EFA09B1}"/>
                  </a:ext>
                </a:extLst>
              </p:cNvPr>
              <p:cNvGraphicFramePr>
                <a:graphicFrameLocks noChangeAspect="1"/>
              </p:cNvGraphicFramePr>
              <p:nvPr>
                <p:extLst>
                  <p:ext uri="{D42A27DB-BD31-4B8C-83A1-F6EECF244321}">
                    <p14:modId xmlns:p14="http://schemas.microsoft.com/office/powerpoint/2010/main" val="3463453321"/>
                  </p:ext>
                </p:extLst>
              </p:nvPr>
            </p:nvGraphicFramePr>
            <p:xfrm>
              <a:off x="-525879" y="5832799"/>
              <a:ext cx="3048000" cy="1714500"/>
            </p:xfrm>
            <a:graphic>
              <a:graphicData uri="http://schemas.microsoft.com/office/powerpoint/2016/slidezoom">
                <pslz:sldZm>
                  <pslz:sldZmObj sldId="270" cId="0">
                    <pslz:zmPr id="{31177C17-6F07-4FA5-A36D-D265761C8B2D}" returnToParent="0" transitionDur="1000">
                      <p166:blipFill xmlns:p166="http://schemas.microsoft.com/office/powerpoint/2016/6/main">
                        <a:blip r:embed="rId3"/>
                        <a:stretch>
                          <a:fillRect/>
                        </a:stretch>
                      </p166:blipFill>
                      <p166:spPr xmlns:p166="http://schemas.microsoft.com/office/powerpoint/2016/6/main">
                        <a:xfrm>
                          <a:off x="0" y="0"/>
                          <a:ext cx="3048000" cy="1714500"/>
                        </a:xfrm>
                        <a:prstGeom prst="rect">
                          <a:avLst/>
                        </a:prstGeom>
                        <a:ln w="3175">
                          <a:solidFill>
                            <a:prstClr val="ltGray"/>
                          </a:solidFill>
                        </a:ln>
                      </p166:spPr>
                    </pslz:zmPr>
                  </pslz:sldZmObj>
                </pslz:sldZm>
              </a:graphicData>
            </a:graphic>
          </p:graphicFrame>
        </mc:Choice>
        <mc:Fallback xmlns="">
          <p:pic>
            <p:nvPicPr>
              <p:cNvPr id="4" name="Slide Zoom 3">
                <a:extLst>
                  <a:ext uri="{FF2B5EF4-FFF2-40B4-BE49-F238E27FC236}">
                    <a16:creationId xmlns:a16="http://schemas.microsoft.com/office/drawing/2014/main" id="{7AE9D79B-AC4F-433A-B839-560C8EFA09B1}"/>
                  </a:ext>
                </a:extLst>
              </p:cNvPr>
              <p:cNvPicPr>
                <a:picLocks noGrp="1" noRot="1" noChangeAspect="1" noMove="1" noResize="1" noEditPoints="1" noAdjustHandles="1" noChangeArrowheads="1" noChangeShapeType="1"/>
              </p:cNvPicPr>
              <p:nvPr/>
            </p:nvPicPr>
            <p:blipFill>
              <a:blip r:embed="rId4"/>
              <a:stretch>
                <a:fillRect/>
              </a:stretch>
            </p:blipFill>
            <p:spPr>
              <a:xfrm>
                <a:off x="-525879" y="5832799"/>
                <a:ext cx="3048000" cy="1714500"/>
              </a:xfrm>
              <a:prstGeom prst="rect">
                <a:avLst/>
              </a:prstGeom>
              <a:ln w="3175">
                <a:solidFill>
                  <a:prstClr val="ltGray"/>
                </a:solidFill>
              </a:ln>
            </p:spPr>
          </p:pic>
        </mc:Fallback>
      </mc:AlternateContent>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95029" y="0"/>
            <a:ext cx="9372600" cy="1200416"/>
          </a:xfrm>
        </p:spPr>
        <p:txBody>
          <a:bodyPr>
            <a:normAutofit/>
          </a:bodyPr>
          <a:lstStyle/>
          <a:p>
            <a:pPr algn="ctr"/>
            <a:r>
              <a:rPr lang="en-US" sz="3600" dirty="0">
                <a:solidFill>
                  <a:srgbClr val="7030A0"/>
                </a:solidFill>
                <a:latin typeface="Algerian" pitchFamily="82" charset="0"/>
              </a:rPr>
              <a:t>William Adam</a:t>
            </a:r>
          </a:p>
        </p:txBody>
      </p:sp>
      <p:sp>
        <p:nvSpPr>
          <p:cNvPr id="2" name="Content Placeholder 1"/>
          <p:cNvSpPr>
            <a:spLocks noGrp="1"/>
          </p:cNvSpPr>
          <p:nvPr>
            <p:ph idx="1"/>
          </p:nvPr>
        </p:nvSpPr>
        <p:spPr>
          <a:xfrm>
            <a:off x="2015412" y="1735494"/>
            <a:ext cx="8503700" cy="4278879"/>
          </a:xfrm>
        </p:spPr>
        <p:txBody>
          <a:bodyPr>
            <a:normAutofit lnSpcReduction="10000"/>
          </a:bodyPr>
          <a:lstStyle/>
          <a:p>
            <a:r>
              <a:rPr lang="en-US" sz="3200" dirty="0">
                <a:solidFill>
                  <a:schemeClr val="accent5">
                    <a:lumMod val="50000"/>
                  </a:schemeClr>
                </a:solidFill>
                <a:latin typeface="Franklin Gothic Medium" panose="02000000000000000000" pitchFamily="2" charset="0"/>
                <a:ea typeface="Franklin Gothic Medium" panose="02000000000000000000" pitchFamily="2" charset="0"/>
                <a:cs typeface="Arial" pitchFamily="34" charset="0"/>
              </a:rPr>
              <a:t>William Adam, a Christian priest of Buddhist faith, came to India in </a:t>
            </a:r>
            <a:r>
              <a:rPr lang="en-US" sz="3200" dirty="0">
                <a:solidFill>
                  <a:schemeClr val="accent5">
                    <a:lumMod val="50000"/>
                  </a:schemeClr>
                </a:solidFill>
                <a:highlight>
                  <a:srgbClr val="FFFF00"/>
                </a:highlight>
                <a:latin typeface="Franklin Gothic Medium" panose="02000000000000000000" pitchFamily="2" charset="0"/>
                <a:ea typeface="Franklin Gothic Medium" panose="02000000000000000000" pitchFamily="2" charset="0"/>
                <a:cs typeface="Arial" pitchFamily="34" charset="0"/>
              </a:rPr>
              <a:t>1818 </a:t>
            </a:r>
            <a:r>
              <a:rPr lang="en-US" sz="3200" dirty="0">
                <a:solidFill>
                  <a:schemeClr val="accent5">
                    <a:lumMod val="50000"/>
                  </a:schemeClr>
                </a:solidFill>
                <a:latin typeface="Franklin Gothic Medium" panose="02000000000000000000" pitchFamily="2" charset="0"/>
                <a:ea typeface="Franklin Gothic Medium" panose="02000000000000000000" pitchFamily="2" charset="0"/>
                <a:cs typeface="Arial" pitchFamily="34" charset="0"/>
              </a:rPr>
              <a:t>and spend nearly </a:t>
            </a:r>
            <a:r>
              <a:rPr lang="en-US" sz="3200" dirty="0">
                <a:solidFill>
                  <a:schemeClr val="accent5">
                    <a:lumMod val="50000"/>
                  </a:schemeClr>
                </a:solidFill>
                <a:highlight>
                  <a:srgbClr val="FFFF00"/>
                </a:highlight>
                <a:latin typeface="Franklin Gothic Medium" panose="02000000000000000000" pitchFamily="2" charset="0"/>
                <a:ea typeface="Franklin Gothic Medium" panose="02000000000000000000" pitchFamily="2" charset="0"/>
                <a:cs typeface="Arial" pitchFamily="34" charset="0"/>
              </a:rPr>
              <a:t>3 decades </a:t>
            </a:r>
            <a:r>
              <a:rPr lang="en-US" sz="3200" dirty="0">
                <a:solidFill>
                  <a:schemeClr val="accent5">
                    <a:lumMod val="50000"/>
                  </a:schemeClr>
                </a:solidFill>
                <a:latin typeface="Franklin Gothic Medium" panose="02000000000000000000" pitchFamily="2" charset="0"/>
                <a:ea typeface="Franklin Gothic Medium" panose="02000000000000000000" pitchFamily="2" charset="0"/>
                <a:cs typeface="Arial" pitchFamily="34" charset="0"/>
              </a:rPr>
              <a:t>was an enthusiastic missionary. </a:t>
            </a:r>
          </a:p>
          <a:p>
            <a:r>
              <a:rPr lang="en-US" sz="3200" dirty="0">
                <a:solidFill>
                  <a:schemeClr val="accent5">
                    <a:lumMod val="50000"/>
                  </a:schemeClr>
                </a:solidFill>
                <a:latin typeface="Franklin Gothic Medium" panose="02000000000000000000" pitchFamily="2" charset="0"/>
                <a:ea typeface="Franklin Gothic Medium" panose="02000000000000000000" pitchFamily="2" charset="0"/>
                <a:cs typeface="Arial" pitchFamily="34" charset="0"/>
              </a:rPr>
              <a:t>He came to India to spread the propaganda of Christianity and culture, But influenced by Indian culture and knowledge science, he became a great supporter and lover of Indian education.</a:t>
            </a:r>
          </a:p>
          <a:p>
            <a:r>
              <a:rPr lang="en-US" sz="3200" dirty="0">
                <a:solidFill>
                  <a:schemeClr val="accent5">
                    <a:lumMod val="50000"/>
                  </a:schemeClr>
                </a:solidFill>
                <a:latin typeface="Franklin Gothic Medium" panose="02000000000000000000" pitchFamily="2" charset="0"/>
                <a:ea typeface="Franklin Gothic Medium" panose="02000000000000000000" pitchFamily="2" charset="0"/>
                <a:cs typeface="Arial" pitchFamily="34" charset="0"/>
              </a:rPr>
              <a:t>In </a:t>
            </a:r>
            <a:r>
              <a:rPr lang="en-US" sz="3200" dirty="0">
                <a:solidFill>
                  <a:schemeClr val="accent5">
                    <a:lumMod val="50000"/>
                  </a:schemeClr>
                </a:solidFill>
                <a:highlight>
                  <a:srgbClr val="FFFF00"/>
                </a:highlight>
                <a:latin typeface="Franklin Gothic Medium" panose="02000000000000000000" pitchFamily="2" charset="0"/>
                <a:ea typeface="Franklin Gothic Medium" panose="02000000000000000000" pitchFamily="2" charset="0"/>
                <a:cs typeface="Arial" pitchFamily="34" charset="0"/>
              </a:rPr>
              <a:t>1818 </a:t>
            </a:r>
            <a:r>
              <a:rPr lang="en-US" sz="3200" dirty="0">
                <a:solidFill>
                  <a:schemeClr val="accent5">
                    <a:lumMod val="50000"/>
                  </a:schemeClr>
                </a:solidFill>
                <a:latin typeface="Franklin Gothic Medium" panose="02000000000000000000" pitchFamily="2" charset="0"/>
                <a:ea typeface="Franklin Gothic Medium" panose="02000000000000000000" pitchFamily="2" charset="0"/>
                <a:cs typeface="Arial" pitchFamily="34" charset="0"/>
              </a:rPr>
              <a:t>came to Serampore in India.</a:t>
            </a:r>
          </a:p>
        </p:txBody>
      </p:sp>
      <p:sp>
        <p:nvSpPr>
          <p:cNvPr id="4" name="TextBox 3">
            <a:extLst>
              <a:ext uri="{FF2B5EF4-FFF2-40B4-BE49-F238E27FC236}">
                <a16:creationId xmlns:a16="http://schemas.microsoft.com/office/drawing/2014/main" id="{4C5EC4D1-4CF5-7247-8854-790420AD48BA}"/>
              </a:ext>
            </a:extLst>
          </p:cNvPr>
          <p:cNvSpPr txBox="1"/>
          <p:nvPr/>
        </p:nvSpPr>
        <p:spPr>
          <a:xfrm>
            <a:off x="5175302" y="2526745"/>
            <a:ext cx="1828800" cy="369332"/>
          </a:xfrm>
          <a:prstGeom prst="rect">
            <a:avLst/>
          </a:prstGeom>
          <a:noFill/>
        </p:spPr>
        <p:txBody>
          <a:bodyPr wrap="square" rtlCol="0">
            <a:spAutoFit/>
          </a:bodyPr>
          <a:lstStyle/>
          <a:p>
            <a:pPr algn="l"/>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sz="2800" dirty="0">
                <a:solidFill>
                  <a:srgbClr val="00B0F0"/>
                </a:solidFill>
                <a:latin typeface="Algerian" pitchFamily="82" charset="0"/>
              </a:rPr>
              <a:t>Continued...</a:t>
            </a:r>
            <a:endParaRPr lang="en-US" sz="2800" dirty="0">
              <a:solidFill>
                <a:srgbClr val="00B0F0"/>
              </a:solidFill>
              <a:latin typeface="Algerian" pitchFamily="82" charset="0"/>
            </a:endParaRPr>
          </a:p>
        </p:txBody>
      </p:sp>
      <p:sp>
        <p:nvSpPr>
          <p:cNvPr id="2" name="Content Placeholder 1"/>
          <p:cNvSpPr>
            <a:spLocks noGrp="1"/>
          </p:cNvSpPr>
          <p:nvPr>
            <p:ph idx="1"/>
          </p:nvPr>
        </p:nvSpPr>
        <p:spPr>
          <a:xfrm>
            <a:off x="1728172" y="1853683"/>
            <a:ext cx="8596668" cy="3880773"/>
          </a:xfrm>
        </p:spPr>
        <p:txBody>
          <a:bodyPr>
            <a:normAutofit lnSpcReduction="10000"/>
          </a:bodyPr>
          <a:lstStyle/>
          <a:p>
            <a:r>
              <a:rPr lang="en-US" sz="2800" dirty="0">
                <a:solidFill>
                  <a:srgbClr val="AB3C19"/>
                </a:solidFill>
                <a:latin typeface="Franklin Gothic Medium" panose="02000000000000000000" pitchFamily="2" charset="0"/>
                <a:ea typeface="Franklin Gothic Medium" panose="02000000000000000000" pitchFamily="2" charset="0"/>
                <a:cs typeface="Arial" pitchFamily="34" charset="0"/>
              </a:rPr>
              <a:t>In Calcutta, he was so influenced by Raja Ram Mohan Roy that he became a monotheistic and became a fierce opponent of the British officers.</a:t>
            </a:r>
          </a:p>
          <a:p>
            <a:r>
              <a:rPr lang="en-US" sz="2800" dirty="0">
                <a:solidFill>
                  <a:srgbClr val="AB3C19"/>
                </a:solidFill>
                <a:latin typeface="Franklin Gothic Medium" panose="02000000000000000000" pitchFamily="2" charset="0"/>
                <a:ea typeface="Franklin Gothic Medium" panose="02000000000000000000" pitchFamily="2" charset="0"/>
                <a:cs typeface="Arial" pitchFamily="34" charset="0"/>
              </a:rPr>
              <a:t>William Adam was appointed by the Governor-General of India, Lord William Bentick in 1835.</a:t>
            </a:r>
          </a:p>
          <a:p>
            <a:r>
              <a:rPr lang="en-US" sz="2800" dirty="0">
                <a:solidFill>
                  <a:srgbClr val="AB3C19"/>
                </a:solidFill>
                <a:latin typeface="Franklin Gothic Medium" panose="02000000000000000000" pitchFamily="2" charset="0"/>
                <a:ea typeface="Franklin Gothic Medium" panose="02000000000000000000" pitchFamily="2" charset="0"/>
                <a:cs typeface="Arial" pitchFamily="34" charset="0"/>
              </a:rPr>
              <a:t>He wanted to serve India through journalism and educational survey. He studied the educational conditions of Bengal from </a:t>
            </a:r>
            <a:r>
              <a:rPr lang="en-US" sz="2800" dirty="0">
                <a:solidFill>
                  <a:srgbClr val="AB3C19"/>
                </a:solidFill>
                <a:highlight>
                  <a:srgbClr val="FFFF00"/>
                </a:highlight>
                <a:latin typeface="Franklin Gothic Medium" panose="02000000000000000000" pitchFamily="2" charset="0"/>
                <a:ea typeface="Franklin Gothic Medium" panose="02000000000000000000" pitchFamily="2" charset="0"/>
                <a:cs typeface="Arial" pitchFamily="34" charset="0"/>
              </a:rPr>
              <a:t>1835 to 1838 </a:t>
            </a:r>
            <a:r>
              <a:rPr lang="en-US" sz="2800" dirty="0">
                <a:solidFill>
                  <a:srgbClr val="AB3C19"/>
                </a:solidFill>
                <a:latin typeface="Franklin Gothic Medium" panose="02000000000000000000" pitchFamily="2" charset="0"/>
                <a:ea typeface="Franklin Gothic Medium" panose="02000000000000000000" pitchFamily="2" charset="0"/>
                <a:cs typeface="Arial" pitchFamily="34" charset="0"/>
              </a:rPr>
              <a:t>and submitted important report.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0" y="0"/>
            <a:ext cx="9144000" cy="838200"/>
          </a:xfrm>
        </p:spPr>
        <p:txBody>
          <a:bodyPr>
            <a:normAutofit/>
          </a:bodyPr>
          <a:lstStyle/>
          <a:p>
            <a:pPr algn="ctr"/>
            <a:r>
              <a:rPr lang="en-US" sz="3600" dirty="0">
                <a:solidFill>
                  <a:schemeClr val="accent4"/>
                </a:solidFill>
                <a:latin typeface="Algerian" pitchFamily="82" charset="0"/>
              </a:rPr>
              <a:t>Adam’s  report</a:t>
            </a:r>
          </a:p>
        </p:txBody>
      </p:sp>
      <p:sp>
        <p:nvSpPr>
          <p:cNvPr id="2" name="Content Placeholder 1"/>
          <p:cNvSpPr>
            <a:spLocks noGrp="1"/>
          </p:cNvSpPr>
          <p:nvPr>
            <p:ph idx="1"/>
          </p:nvPr>
        </p:nvSpPr>
        <p:spPr>
          <a:xfrm>
            <a:off x="1524000" y="762000"/>
            <a:ext cx="9144000" cy="6096000"/>
          </a:xfrm>
        </p:spPr>
        <p:txBody>
          <a:bodyPr>
            <a:normAutofit/>
          </a:bodyPr>
          <a:lstStyle/>
          <a:p>
            <a:r>
              <a:rPr lang="en-US" sz="2800" dirty="0">
                <a:solidFill>
                  <a:srgbClr val="7030A0"/>
                </a:solidFill>
                <a:latin typeface="Franklin Gothic Medium" panose="02000000000000000000" pitchFamily="2" charset="0"/>
                <a:ea typeface="Franklin Gothic Medium" panose="02000000000000000000" pitchFamily="2" charset="0"/>
                <a:cs typeface="Arial" pitchFamily="34" charset="0"/>
              </a:rPr>
              <a:t>Viceroy Lord William Bentick appointed Adams as special commissioner to survey the prevailing education system in Bengal and its related areas.</a:t>
            </a:r>
          </a:p>
          <a:p>
            <a:r>
              <a:rPr lang="en-US" sz="2800" dirty="0">
                <a:solidFill>
                  <a:srgbClr val="7030A0"/>
                </a:solidFill>
                <a:latin typeface="Franklin Gothic Medium" panose="02000000000000000000" pitchFamily="2" charset="0"/>
                <a:ea typeface="Franklin Gothic Medium" panose="02000000000000000000" pitchFamily="2" charset="0"/>
                <a:cs typeface="Arial" pitchFamily="34" charset="0"/>
              </a:rPr>
              <a:t>For this work, Bentick decided to provide the amount of </a:t>
            </a:r>
            <a:r>
              <a:rPr lang="en-US" sz="2800" dirty="0">
                <a:solidFill>
                  <a:srgbClr val="7030A0"/>
                </a:solidFill>
                <a:highlight>
                  <a:srgbClr val="FFFF00"/>
                </a:highlight>
                <a:latin typeface="Franklin Gothic Medium" panose="02000000000000000000" pitchFamily="2" charset="0"/>
                <a:ea typeface="Franklin Gothic Medium" panose="02000000000000000000" pitchFamily="2" charset="0"/>
                <a:cs typeface="Arial" pitchFamily="34" charset="0"/>
              </a:rPr>
              <a:t>Rs.1000 </a:t>
            </a:r>
            <a:r>
              <a:rPr lang="en-US" sz="2800" dirty="0">
                <a:solidFill>
                  <a:srgbClr val="7030A0"/>
                </a:solidFill>
                <a:latin typeface="Franklin Gothic Medium" panose="02000000000000000000" pitchFamily="2" charset="0"/>
                <a:ea typeface="Franklin Gothic Medium" panose="02000000000000000000" pitchFamily="2" charset="0"/>
                <a:cs typeface="Arial" pitchFamily="34" charset="0"/>
              </a:rPr>
              <a:t>statue to Adams.</a:t>
            </a:r>
          </a:p>
          <a:p>
            <a:r>
              <a:rPr lang="en-US" sz="2800" dirty="0">
                <a:solidFill>
                  <a:srgbClr val="7030A0"/>
                </a:solidFill>
                <a:latin typeface="Franklin Gothic Medium" panose="02000000000000000000" pitchFamily="2" charset="0"/>
                <a:ea typeface="Franklin Gothic Medium" panose="02000000000000000000" pitchFamily="2" charset="0"/>
                <a:cs typeface="Arial" pitchFamily="34" charset="0"/>
              </a:rPr>
              <a:t>Adam started the survey work in 1835 in the education system being operated in the areas of Bengal and Bihar.</a:t>
            </a:r>
          </a:p>
          <a:p>
            <a:r>
              <a:rPr lang="en-US" sz="2800" dirty="0">
                <a:solidFill>
                  <a:srgbClr val="7030A0"/>
                </a:solidFill>
                <a:latin typeface="Franklin Gothic Medium" panose="02000000000000000000" pitchFamily="2" charset="0"/>
                <a:ea typeface="Franklin Gothic Medium" panose="02000000000000000000" pitchFamily="2" charset="0"/>
                <a:cs typeface="Arial" pitchFamily="34" charset="0"/>
              </a:rPr>
              <a:t> He kept track of all educational activities for three consecutive years and in these 3 years he had reported three reports in </a:t>
            </a:r>
            <a:r>
              <a:rPr lang="en-US" sz="2800" dirty="0">
                <a:solidFill>
                  <a:srgbClr val="7030A0"/>
                </a:solidFill>
                <a:highlight>
                  <a:srgbClr val="FFFF00"/>
                </a:highlight>
                <a:latin typeface="Franklin Gothic Medium" panose="02000000000000000000" pitchFamily="2" charset="0"/>
                <a:ea typeface="Franklin Gothic Medium" panose="02000000000000000000" pitchFamily="2" charset="0"/>
                <a:cs typeface="Arial" pitchFamily="34" charset="0"/>
              </a:rPr>
              <a:t>1835, 1836 and 1838 </a:t>
            </a:r>
            <a:r>
              <a:rPr lang="en-US" sz="2800" dirty="0">
                <a:solidFill>
                  <a:srgbClr val="7030A0"/>
                </a:solidFill>
                <a:latin typeface="Franklin Gothic Medium" panose="02000000000000000000" pitchFamily="2" charset="0"/>
                <a:ea typeface="Franklin Gothic Medium" panose="02000000000000000000" pitchFamily="2" charset="0"/>
                <a:cs typeface="Arial" pitchFamily="34" charset="0"/>
              </a:rPr>
              <a:t>presented respectively.</a:t>
            </a:r>
          </a:p>
          <a:p>
            <a:endParaRPr lang="en-US" sz="2800" dirty="0">
              <a:solidFill>
                <a:srgbClr val="7030A0"/>
              </a:solidFill>
              <a:latin typeface="Franklin Gothic Medium" panose="02000000000000000000" pitchFamily="2" charset="0"/>
              <a:ea typeface="Franklin Gothic Medium" panose="02000000000000000000" pitchFamily="2"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0" y="0"/>
            <a:ext cx="9144000" cy="762000"/>
          </a:xfrm>
        </p:spPr>
        <p:txBody>
          <a:bodyPr>
            <a:normAutofit/>
          </a:bodyPr>
          <a:lstStyle/>
          <a:p>
            <a:pPr algn="ctr"/>
            <a:r>
              <a:rPr lang="en-US" sz="3600" dirty="0">
                <a:solidFill>
                  <a:srgbClr val="0070C0"/>
                </a:solidFill>
                <a:latin typeface="Algerian" pitchFamily="82" charset="0"/>
              </a:rPr>
              <a:t>First report -1835</a:t>
            </a:r>
          </a:p>
        </p:txBody>
      </p:sp>
      <p:sp>
        <p:nvSpPr>
          <p:cNvPr id="2" name="Content Placeholder 1"/>
          <p:cNvSpPr>
            <a:spLocks noGrp="1"/>
          </p:cNvSpPr>
          <p:nvPr>
            <p:ph idx="1"/>
          </p:nvPr>
        </p:nvSpPr>
        <p:spPr>
          <a:xfrm>
            <a:off x="1524000" y="990600"/>
            <a:ext cx="9144000" cy="5867400"/>
          </a:xfrm>
        </p:spPr>
        <p:txBody>
          <a:bodyPr>
            <a:normAutofit/>
          </a:bodyPr>
          <a:lstStyle/>
          <a:p>
            <a:pPr>
              <a:buNone/>
            </a:pPr>
            <a:r>
              <a:rPr lang="en-US" sz="2800" dirty="0">
                <a:solidFill>
                  <a:srgbClr val="AB3C19"/>
                </a:solidFill>
                <a:latin typeface="Franklin Gothic Medium" panose="02000000000000000000" pitchFamily="2" charset="0"/>
                <a:ea typeface="Franklin Gothic Medium" panose="02000000000000000000" pitchFamily="2" charset="0"/>
                <a:cs typeface="Arial" pitchFamily="34" charset="0"/>
              </a:rPr>
              <a:t>  Adams presented his first report on </a:t>
            </a:r>
            <a:r>
              <a:rPr lang="en-US" sz="2800" dirty="0">
                <a:solidFill>
                  <a:srgbClr val="AB3C19"/>
                </a:solidFill>
                <a:highlight>
                  <a:srgbClr val="FFFF00"/>
                </a:highlight>
                <a:latin typeface="Franklin Gothic Medium" panose="02000000000000000000" pitchFamily="2" charset="0"/>
                <a:ea typeface="Franklin Gothic Medium" panose="02000000000000000000" pitchFamily="2" charset="0"/>
                <a:cs typeface="Arial" pitchFamily="34" charset="0"/>
              </a:rPr>
              <a:t>July 1835</a:t>
            </a:r>
            <a:r>
              <a:rPr lang="en-US" sz="2800" dirty="0">
                <a:solidFill>
                  <a:srgbClr val="AB3C19"/>
                </a:solidFill>
                <a:latin typeface="Franklin Gothic Medium" panose="02000000000000000000" pitchFamily="2" charset="0"/>
                <a:ea typeface="Franklin Gothic Medium" panose="02000000000000000000" pitchFamily="2" charset="0"/>
                <a:cs typeface="Arial" pitchFamily="34" charset="0"/>
              </a:rPr>
              <a:t>. In this report, he collected the following information.</a:t>
            </a:r>
          </a:p>
          <a:p>
            <a:pPr>
              <a:buFont typeface="Wingdings" pitchFamily="2" charset="2"/>
              <a:buChar char="q"/>
            </a:pPr>
            <a:r>
              <a:rPr lang="en-US" sz="2800" dirty="0">
                <a:solidFill>
                  <a:srgbClr val="AB3C19"/>
                </a:solidFill>
                <a:latin typeface="Franklin Gothic Medium" panose="02000000000000000000" pitchFamily="2" charset="0"/>
                <a:ea typeface="Franklin Gothic Medium" panose="02000000000000000000" pitchFamily="2" charset="0"/>
                <a:cs typeface="Arial" pitchFamily="34" charset="0"/>
              </a:rPr>
              <a:t> According to his survey, he had run school in Bengal and Bihar, there were </a:t>
            </a:r>
            <a:r>
              <a:rPr lang="en-US" sz="2800" dirty="0">
                <a:solidFill>
                  <a:srgbClr val="AB3C19"/>
                </a:solidFill>
                <a:highlight>
                  <a:srgbClr val="FFFF00"/>
                </a:highlight>
                <a:latin typeface="Franklin Gothic Medium" panose="02000000000000000000" pitchFamily="2" charset="0"/>
                <a:ea typeface="Franklin Gothic Medium" panose="02000000000000000000" pitchFamily="2" charset="0"/>
                <a:cs typeface="Arial" pitchFamily="34" charset="0"/>
              </a:rPr>
              <a:t>100,000</a:t>
            </a:r>
            <a:r>
              <a:rPr lang="en-US" sz="2800" dirty="0">
                <a:solidFill>
                  <a:srgbClr val="AB3C19"/>
                </a:solidFill>
                <a:latin typeface="Franklin Gothic Medium" panose="02000000000000000000" pitchFamily="2" charset="0"/>
                <a:ea typeface="Franklin Gothic Medium" panose="02000000000000000000" pitchFamily="2" charset="0"/>
                <a:cs typeface="Arial" pitchFamily="34" charset="0"/>
              </a:rPr>
              <a:t> schools in Bengal and there was no such village in Bengal where there was no primary school, there was a school on every </a:t>
            </a:r>
            <a:r>
              <a:rPr lang="en-US" sz="2800" dirty="0">
                <a:solidFill>
                  <a:srgbClr val="AB3C19"/>
                </a:solidFill>
                <a:highlight>
                  <a:srgbClr val="FFFF00"/>
                </a:highlight>
                <a:latin typeface="Franklin Gothic Medium" panose="02000000000000000000" pitchFamily="2" charset="0"/>
                <a:ea typeface="Franklin Gothic Medium" panose="02000000000000000000" pitchFamily="2" charset="0"/>
                <a:cs typeface="Arial" pitchFamily="34" charset="0"/>
              </a:rPr>
              <a:t>450</a:t>
            </a:r>
            <a:r>
              <a:rPr lang="en-US" sz="2800" dirty="0">
                <a:solidFill>
                  <a:srgbClr val="AB3C19"/>
                </a:solidFill>
                <a:latin typeface="Franklin Gothic Medium" panose="02000000000000000000" pitchFamily="2" charset="0"/>
                <a:ea typeface="Franklin Gothic Medium" panose="02000000000000000000" pitchFamily="2" charset="0"/>
                <a:cs typeface="Arial" pitchFamily="34" charset="0"/>
              </a:rPr>
              <a:t> people in this area.</a:t>
            </a:r>
          </a:p>
          <a:p>
            <a:pPr>
              <a:buFont typeface="Wingdings" pitchFamily="2" charset="2"/>
              <a:buChar char="q"/>
            </a:pPr>
            <a:r>
              <a:rPr lang="en-US" sz="2800" dirty="0">
                <a:solidFill>
                  <a:srgbClr val="AB3C19"/>
                </a:solidFill>
                <a:latin typeface="Franklin Gothic Medium" panose="02000000000000000000" pitchFamily="2" charset="0"/>
                <a:ea typeface="Franklin Gothic Medium" panose="02000000000000000000" pitchFamily="2" charset="0"/>
                <a:cs typeface="Arial" pitchFamily="34" charset="0"/>
              </a:rPr>
              <a:t> The land for the school was donated by rich wealthy citizens.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0" y="0"/>
            <a:ext cx="8686800" cy="457200"/>
          </a:xfrm>
        </p:spPr>
        <p:txBody>
          <a:bodyPr>
            <a:noAutofit/>
          </a:bodyPr>
          <a:lstStyle/>
          <a:p>
            <a:r>
              <a:rPr lang="en-US" sz="3200" dirty="0">
                <a:solidFill>
                  <a:schemeClr val="accent4"/>
                </a:solidFill>
                <a:latin typeface="Algerian" pitchFamily="82" charset="0"/>
              </a:rPr>
              <a:t>Cont</a:t>
            </a:r>
            <a:r>
              <a:rPr lang="en-GB" sz="3200" dirty="0">
                <a:solidFill>
                  <a:schemeClr val="accent4"/>
                </a:solidFill>
                <a:latin typeface="Algerian" pitchFamily="82" charset="0"/>
              </a:rPr>
              <a:t>inued</a:t>
            </a:r>
            <a:r>
              <a:rPr lang="en-US" sz="3200" dirty="0">
                <a:solidFill>
                  <a:schemeClr val="accent4"/>
                </a:solidFill>
                <a:latin typeface="Algerian" pitchFamily="82" charset="0"/>
              </a:rPr>
              <a:t>…</a:t>
            </a:r>
          </a:p>
        </p:txBody>
      </p:sp>
      <p:sp>
        <p:nvSpPr>
          <p:cNvPr id="2" name="Content Placeholder 1"/>
          <p:cNvSpPr>
            <a:spLocks noGrp="1"/>
          </p:cNvSpPr>
          <p:nvPr>
            <p:ph idx="1"/>
          </p:nvPr>
        </p:nvSpPr>
        <p:spPr>
          <a:xfrm>
            <a:off x="1524000" y="533400"/>
            <a:ext cx="9144000" cy="6324600"/>
          </a:xfrm>
        </p:spPr>
        <p:txBody>
          <a:bodyPr>
            <a:noAutofit/>
          </a:bodyPr>
          <a:lstStyle/>
          <a:p>
            <a:r>
              <a:rPr lang="en-US" sz="2800" dirty="0">
                <a:solidFill>
                  <a:schemeClr val="accent5">
                    <a:lumMod val="50000"/>
                  </a:schemeClr>
                </a:solidFill>
                <a:latin typeface="Franklin Gothic Medium" panose="02000000000000000000" pitchFamily="2" charset="0"/>
                <a:ea typeface="Franklin Gothic Medium" panose="02000000000000000000" pitchFamily="2" charset="0"/>
                <a:cs typeface="Arial" pitchFamily="34" charset="0"/>
              </a:rPr>
              <a:t>These schools used to carry land donation and other financial expenditure to the landlord and other rich sections.</a:t>
            </a:r>
          </a:p>
          <a:p>
            <a:r>
              <a:rPr lang="en-US" sz="2800" dirty="0">
                <a:solidFill>
                  <a:schemeClr val="accent5">
                    <a:lumMod val="50000"/>
                  </a:schemeClr>
                </a:solidFill>
                <a:latin typeface="Franklin Gothic Medium" panose="02000000000000000000" pitchFamily="2" charset="0"/>
                <a:ea typeface="Franklin Gothic Medium" panose="02000000000000000000" pitchFamily="2" charset="0"/>
                <a:cs typeface="Arial" pitchFamily="34" charset="0"/>
              </a:rPr>
              <a:t>The condition of the schools was not very prosperous.</a:t>
            </a:r>
          </a:p>
          <a:p>
            <a:r>
              <a:rPr lang="en-US" sz="2800" dirty="0">
                <a:solidFill>
                  <a:schemeClr val="accent5">
                    <a:lumMod val="50000"/>
                  </a:schemeClr>
                </a:solidFill>
                <a:latin typeface="Franklin Gothic Medium" panose="02000000000000000000" pitchFamily="2" charset="0"/>
                <a:ea typeface="Franklin Gothic Medium" panose="02000000000000000000" pitchFamily="2" charset="0"/>
                <a:cs typeface="Arial" pitchFamily="34" charset="0"/>
              </a:rPr>
              <a:t>The salary of the teachers appointed in the school was very low.</a:t>
            </a:r>
          </a:p>
          <a:p>
            <a:r>
              <a:rPr lang="en-US" sz="2800" dirty="0">
                <a:solidFill>
                  <a:schemeClr val="accent5">
                    <a:lumMod val="50000"/>
                  </a:schemeClr>
                </a:solidFill>
                <a:latin typeface="Franklin Gothic Medium" panose="02000000000000000000" pitchFamily="2" charset="0"/>
                <a:ea typeface="Franklin Gothic Medium" panose="02000000000000000000" pitchFamily="2" charset="0"/>
                <a:cs typeface="Arial" pitchFamily="34" charset="0"/>
              </a:rPr>
              <a:t>There was fear among people in the name of women's education; at that time there was only arrangement of girls' education system in only wealthy and progressive homes.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0" y="0"/>
            <a:ext cx="9144000" cy="914400"/>
          </a:xfrm>
        </p:spPr>
        <p:txBody>
          <a:bodyPr>
            <a:normAutofit/>
          </a:bodyPr>
          <a:lstStyle/>
          <a:p>
            <a:r>
              <a:rPr lang="en-GB" sz="3600" dirty="0">
                <a:solidFill>
                  <a:srgbClr val="FF0000"/>
                </a:solidFill>
                <a:latin typeface="Algerian" pitchFamily="82" charset="0"/>
              </a:rPr>
              <a:t>Continued...</a:t>
            </a:r>
            <a:endParaRPr lang="en-US" sz="3600" dirty="0">
              <a:solidFill>
                <a:srgbClr val="FF0000"/>
              </a:solidFill>
              <a:latin typeface="Algerian" pitchFamily="82" charset="0"/>
            </a:endParaRPr>
          </a:p>
        </p:txBody>
      </p:sp>
      <p:sp>
        <p:nvSpPr>
          <p:cNvPr id="2" name="Content Placeholder 1"/>
          <p:cNvSpPr>
            <a:spLocks noGrp="1"/>
          </p:cNvSpPr>
          <p:nvPr>
            <p:ph idx="1"/>
          </p:nvPr>
        </p:nvSpPr>
        <p:spPr>
          <a:xfrm>
            <a:off x="1524000" y="914400"/>
            <a:ext cx="9144000" cy="5943600"/>
          </a:xfrm>
        </p:spPr>
        <p:txBody>
          <a:bodyPr>
            <a:normAutofit/>
          </a:bodyPr>
          <a:lstStyle/>
          <a:p>
            <a:r>
              <a:rPr lang="en-US" sz="2800" dirty="0">
                <a:solidFill>
                  <a:srgbClr val="7030A0"/>
                </a:solidFill>
                <a:latin typeface="Franklin Gothic Medium" panose="02000000000000000000" pitchFamily="2" charset="0"/>
                <a:ea typeface="Franklin Gothic Medium" panose="02000000000000000000" pitchFamily="2" charset="0"/>
                <a:cs typeface="Arial" pitchFamily="34" charset="0"/>
              </a:rPr>
              <a:t>Due to superstition that the literate daughter was soon a widow after marriage, the woman's education was synonymous with fear and sorrow.</a:t>
            </a:r>
          </a:p>
          <a:p>
            <a:r>
              <a:rPr lang="en-US" sz="2800" dirty="0">
                <a:solidFill>
                  <a:srgbClr val="7030A0"/>
                </a:solidFill>
                <a:latin typeface="Franklin Gothic Medium" panose="02000000000000000000" pitchFamily="2" charset="0"/>
                <a:ea typeface="Franklin Gothic Medium" panose="02000000000000000000" pitchFamily="2" charset="0"/>
                <a:cs typeface="Arial" pitchFamily="34" charset="0"/>
              </a:rPr>
              <a:t>In the Hindu school, Indian culture, Sanskrit and Bengali language were studied, while Muslim schools were taught Arabic, Persian languages.</a:t>
            </a:r>
          </a:p>
          <a:p>
            <a:r>
              <a:rPr lang="en-US" sz="2800" dirty="0">
                <a:solidFill>
                  <a:srgbClr val="7030A0"/>
                </a:solidFill>
                <a:latin typeface="Franklin Gothic Medium" panose="02000000000000000000" pitchFamily="2" charset="0"/>
                <a:ea typeface="Franklin Gothic Medium" panose="02000000000000000000" pitchFamily="2" charset="0"/>
                <a:cs typeface="Arial" pitchFamily="34" charset="0"/>
              </a:rPr>
              <a:t>The Urdu language was the common language spoken in Muslim at that time.</a:t>
            </a:r>
          </a:p>
          <a:p>
            <a:endParaRPr lang="en-US" sz="2800" dirty="0">
              <a:solidFill>
                <a:srgbClr val="7030A0"/>
              </a:solidFill>
              <a:latin typeface="Franklin Gothic Medium" panose="02000000000000000000" pitchFamily="2" charset="0"/>
              <a:ea typeface="Franklin Gothic Medium" panose="02000000000000000000" pitchFamily="2" charset="0"/>
              <a:cs typeface="Arial" pitchFamily="34" charset="0"/>
            </a:endParaRPr>
          </a:p>
          <a:p>
            <a:endParaRPr lang="en-US" sz="2800" dirty="0">
              <a:solidFill>
                <a:srgbClr val="7030A0"/>
              </a:solidFill>
              <a:latin typeface="Franklin Gothic Medium" panose="02000000000000000000" pitchFamily="2" charset="0"/>
              <a:ea typeface="Franklin Gothic Medium" panose="02000000000000000000" pitchFamily="2"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0" y="0"/>
            <a:ext cx="9144000" cy="838200"/>
          </a:xfrm>
        </p:spPr>
        <p:txBody>
          <a:bodyPr>
            <a:normAutofit/>
          </a:bodyPr>
          <a:lstStyle/>
          <a:p>
            <a:r>
              <a:rPr lang="en-US" sz="3200" dirty="0">
                <a:solidFill>
                  <a:srgbClr val="0070C0"/>
                </a:solidFill>
                <a:latin typeface="Algerian" pitchFamily="82" charset="0"/>
              </a:rPr>
              <a:t>Cont</a:t>
            </a:r>
            <a:r>
              <a:rPr lang="en-GB" sz="3200" dirty="0">
                <a:solidFill>
                  <a:srgbClr val="0070C0"/>
                </a:solidFill>
                <a:latin typeface="Algerian" pitchFamily="82" charset="0"/>
              </a:rPr>
              <a:t>inued</a:t>
            </a:r>
            <a:r>
              <a:rPr lang="en-US" sz="3200" dirty="0">
                <a:solidFill>
                  <a:srgbClr val="0070C0"/>
                </a:solidFill>
                <a:latin typeface="Algerian" pitchFamily="82" charset="0"/>
              </a:rPr>
              <a:t>…</a:t>
            </a:r>
          </a:p>
        </p:txBody>
      </p:sp>
      <p:sp>
        <p:nvSpPr>
          <p:cNvPr id="2" name="Content Placeholder 1"/>
          <p:cNvSpPr>
            <a:spLocks noGrp="1"/>
          </p:cNvSpPr>
          <p:nvPr>
            <p:ph idx="1"/>
          </p:nvPr>
        </p:nvSpPr>
        <p:spPr>
          <a:xfrm>
            <a:off x="1524000" y="990600"/>
            <a:ext cx="9144000" cy="5867400"/>
          </a:xfrm>
        </p:spPr>
        <p:txBody>
          <a:bodyPr>
            <a:noAutofit/>
          </a:bodyPr>
          <a:lstStyle/>
          <a:p>
            <a:r>
              <a:rPr lang="en-US" sz="3200" dirty="0">
                <a:solidFill>
                  <a:schemeClr val="accent5">
                    <a:lumMod val="50000"/>
                  </a:schemeClr>
                </a:solidFill>
                <a:latin typeface="Franklin Gothic Medium" panose="02000000000000000000" pitchFamily="2" charset="0"/>
                <a:ea typeface="Franklin Gothic Medium" panose="02000000000000000000" pitchFamily="2" charset="0"/>
                <a:cs typeface="Arial" pitchFamily="34" charset="0"/>
              </a:rPr>
              <a:t>Just like Hinduism, the Muslim religion was afraid of female education and considered it inauspicious.</a:t>
            </a:r>
          </a:p>
          <a:p>
            <a:pPr>
              <a:buNone/>
            </a:pPr>
            <a:r>
              <a:rPr lang="en-US" sz="3200" dirty="0">
                <a:solidFill>
                  <a:schemeClr val="accent5">
                    <a:lumMod val="50000"/>
                  </a:schemeClr>
                </a:solidFill>
                <a:latin typeface="Franklin Gothic Medium" panose="02000000000000000000" pitchFamily="2" charset="0"/>
                <a:ea typeface="Franklin Gothic Medium" panose="02000000000000000000" pitchFamily="2" charset="0"/>
                <a:cs typeface="Arial" pitchFamily="34" charset="0"/>
              </a:rPr>
              <a:t>     </a:t>
            </a:r>
            <a:br>
              <a:rPr lang="en-US" sz="3200" dirty="0">
                <a:solidFill>
                  <a:schemeClr val="accent5">
                    <a:lumMod val="50000"/>
                  </a:schemeClr>
                </a:solidFill>
                <a:latin typeface="Franklin Gothic Medium" panose="02000000000000000000" pitchFamily="2" charset="0"/>
                <a:ea typeface="Franklin Gothic Medium" panose="02000000000000000000" pitchFamily="2" charset="0"/>
                <a:cs typeface="Arial" pitchFamily="34" charset="0"/>
              </a:rPr>
            </a:br>
            <a:r>
              <a:rPr lang="en-US" sz="3200" dirty="0">
                <a:solidFill>
                  <a:schemeClr val="accent5">
                    <a:lumMod val="50000"/>
                  </a:schemeClr>
                </a:solidFill>
                <a:latin typeface="Franklin Gothic Medium" panose="02000000000000000000" pitchFamily="2" charset="0"/>
                <a:ea typeface="Franklin Gothic Medium" panose="02000000000000000000" pitchFamily="2" charset="0"/>
                <a:cs typeface="Arial" pitchFamily="34" charset="0"/>
              </a:rPr>
              <a:t>                   Clearly, the above description of the prevalence of prevalence of superstitions in India was estimated to have been blinded by blind faith. Adams had created this report with very enthusiasm.</a:t>
            </a:r>
          </a:p>
        </p:txBody>
      </p:sp>
    </p:spTree>
  </p:cSld>
  <p:clrMapOvr>
    <a:masterClrMapping/>
  </p:clrMapOvr>
</p:sld>
</file>

<file path=ppt/theme/theme1.xml><?xml version="1.0" encoding="utf-8"?>
<a:theme xmlns:a="http://schemas.openxmlformats.org/drawingml/2006/main" name="Children Playing 16x9">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03461883.potx" id="{18737D51-7733-4200-B5C9-BF22CA2CE631}" vid="{40CEFE45-12FF-4454-86EB-59F04C858872}"/>
    </a:ext>
  </a:extLst>
</a:theme>
</file>

<file path=ppt/theme/theme2.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Children playing education presentation design (cartoon illustration, widescreen)</Template>
  <TotalTime>103</TotalTime>
  <Words>1327</Words>
  <Application>Microsoft Office PowerPoint</Application>
  <PresentationFormat>Widescreen</PresentationFormat>
  <Paragraphs>91</Paragraphs>
  <Slides>20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Algerian</vt:lpstr>
      <vt:lpstr>Arial Black</vt:lpstr>
      <vt:lpstr>Courier New</vt:lpstr>
      <vt:lpstr>Euphemia</vt:lpstr>
      <vt:lpstr>Franklin Gothic Medium</vt:lpstr>
      <vt:lpstr>Franklin Gothic Medium Cond</vt:lpstr>
      <vt:lpstr>Wingdings</vt:lpstr>
      <vt:lpstr>Children Playing 16x9</vt:lpstr>
      <vt:lpstr>Adam’s report</vt:lpstr>
      <vt:lpstr>William Adam</vt:lpstr>
      <vt:lpstr>William Adam</vt:lpstr>
      <vt:lpstr>Continued...</vt:lpstr>
      <vt:lpstr>Adam’s  report</vt:lpstr>
      <vt:lpstr>First report -1835</vt:lpstr>
      <vt:lpstr>Continued…</vt:lpstr>
      <vt:lpstr>Continued...</vt:lpstr>
      <vt:lpstr>Continued…</vt:lpstr>
      <vt:lpstr>Second Report - 1836</vt:lpstr>
      <vt:lpstr>Continued…</vt:lpstr>
      <vt:lpstr>Third report -1838</vt:lpstr>
      <vt:lpstr>Continued…</vt:lpstr>
      <vt:lpstr>Adam’s  educational  planning  &amp; inferences</vt:lpstr>
      <vt:lpstr>ContInued…</vt:lpstr>
      <vt:lpstr>Continued... </vt:lpstr>
      <vt:lpstr>Evaluation of adam’s report</vt:lpstr>
      <vt:lpstr>Continued.... </vt:lpstr>
      <vt:lpstr>REFRENCES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anupama yadav</dc:creator>
  <cp:lastModifiedBy>anupama yadav</cp:lastModifiedBy>
  <cp:revision>14</cp:revision>
  <dcterms:created xsi:type="dcterms:W3CDTF">2020-10-02T12:10:22Z</dcterms:created>
  <dcterms:modified xsi:type="dcterms:W3CDTF">2020-10-02T13:56:10Z</dcterms:modified>
</cp:coreProperties>
</file>