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1" r:id="rId6"/>
    <p:sldId id="262" r:id="rId7"/>
    <p:sldId id="260"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6F02FD-FCCD-472E-83D4-7A8A2E46020C}" type="datetimeFigureOut">
              <a:rPr lang="en-IN" smtClean="0"/>
              <a:t>25-11-2021</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57FB70-3D5B-44BE-AEFF-F01120BE0C8F}" type="slidenum">
              <a:rPr lang="en-IN" smtClean="0"/>
              <a:t>‹#›</a:t>
            </a:fld>
            <a:endParaRPr lang="en-IN"/>
          </a:p>
        </p:txBody>
      </p:sp>
    </p:spTree>
    <p:extLst>
      <p:ext uri="{BB962C8B-B14F-4D97-AF65-F5344CB8AC3E}">
        <p14:creationId xmlns:p14="http://schemas.microsoft.com/office/powerpoint/2010/main" val="604451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457FB70-3D5B-44BE-AEFF-F01120BE0C8F}" type="slidenum">
              <a:rPr lang="en-IN" smtClean="0"/>
              <a:t>1</a:t>
            </a:fld>
            <a:endParaRPr lang="en-IN"/>
          </a:p>
        </p:txBody>
      </p:sp>
    </p:spTree>
    <p:extLst>
      <p:ext uri="{BB962C8B-B14F-4D97-AF65-F5344CB8AC3E}">
        <p14:creationId xmlns:p14="http://schemas.microsoft.com/office/powerpoint/2010/main" val="1707048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B3524B1-C71D-4E4B-8D4A-B74EB2D34A5A}" type="datetimeFigureOut">
              <a:rPr lang="en-IN" smtClean="0"/>
              <a:t>25-11-2021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F00844D-803F-4E76-BCB7-0EBF6C558B97}" type="slidenum">
              <a:rPr lang="en-IN" smtClean="0"/>
              <a:t>‹#›</a:t>
            </a:fld>
            <a:endParaRPr lang="en-IN"/>
          </a:p>
        </p:txBody>
      </p:sp>
    </p:spTree>
    <p:extLst>
      <p:ext uri="{BB962C8B-B14F-4D97-AF65-F5344CB8AC3E}">
        <p14:creationId xmlns:p14="http://schemas.microsoft.com/office/powerpoint/2010/main" val="619690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B3524B1-C71D-4E4B-8D4A-B74EB2D34A5A}" type="datetimeFigureOut">
              <a:rPr lang="en-IN" smtClean="0"/>
              <a:t>25-11-2021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F00844D-803F-4E76-BCB7-0EBF6C558B97}" type="slidenum">
              <a:rPr lang="en-IN" smtClean="0"/>
              <a:t>‹#›</a:t>
            </a:fld>
            <a:endParaRPr lang="en-IN"/>
          </a:p>
        </p:txBody>
      </p:sp>
    </p:spTree>
    <p:extLst>
      <p:ext uri="{BB962C8B-B14F-4D97-AF65-F5344CB8AC3E}">
        <p14:creationId xmlns:p14="http://schemas.microsoft.com/office/powerpoint/2010/main" val="3424766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B3524B1-C71D-4E4B-8D4A-B74EB2D34A5A}" type="datetimeFigureOut">
              <a:rPr lang="en-IN" smtClean="0"/>
              <a:t>25-11-2021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F00844D-803F-4E76-BCB7-0EBF6C558B97}" type="slidenum">
              <a:rPr lang="en-IN" smtClean="0"/>
              <a:t>‹#›</a:t>
            </a:fld>
            <a:endParaRPr lang="en-IN"/>
          </a:p>
        </p:txBody>
      </p:sp>
    </p:spTree>
    <p:extLst>
      <p:ext uri="{BB962C8B-B14F-4D97-AF65-F5344CB8AC3E}">
        <p14:creationId xmlns:p14="http://schemas.microsoft.com/office/powerpoint/2010/main" val="359104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B3524B1-C71D-4E4B-8D4A-B74EB2D34A5A}" type="datetimeFigureOut">
              <a:rPr lang="en-IN" smtClean="0"/>
              <a:t>25-11-2021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F00844D-803F-4E76-BCB7-0EBF6C558B97}" type="slidenum">
              <a:rPr lang="en-IN" smtClean="0"/>
              <a:t>‹#›</a:t>
            </a:fld>
            <a:endParaRPr lang="en-IN"/>
          </a:p>
        </p:txBody>
      </p:sp>
    </p:spTree>
    <p:extLst>
      <p:ext uri="{BB962C8B-B14F-4D97-AF65-F5344CB8AC3E}">
        <p14:creationId xmlns:p14="http://schemas.microsoft.com/office/powerpoint/2010/main" val="1957457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3524B1-C71D-4E4B-8D4A-B74EB2D34A5A}" type="datetimeFigureOut">
              <a:rPr lang="en-IN" smtClean="0"/>
              <a:t>25-11-2021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F00844D-803F-4E76-BCB7-0EBF6C558B97}" type="slidenum">
              <a:rPr lang="en-IN" smtClean="0"/>
              <a:t>‹#›</a:t>
            </a:fld>
            <a:endParaRPr lang="en-IN"/>
          </a:p>
        </p:txBody>
      </p:sp>
    </p:spTree>
    <p:extLst>
      <p:ext uri="{BB962C8B-B14F-4D97-AF65-F5344CB8AC3E}">
        <p14:creationId xmlns:p14="http://schemas.microsoft.com/office/powerpoint/2010/main" val="1706411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B3524B1-C71D-4E4B-8D4A-B74EB2D34A5A}" type="datetimeFigureOut">
              <a:rPr lang="en-IN" smtClean="0"/>
              <a:t>25-11-2021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F00844D-803F-4E76-BCB7-0EBF6C558B97}" type="slidenum">
              <a:rPr lang="en-IN" smtClean="0"/>
              <a:t>‹#›</a:t>
            </a:fld>
            <a:endParaRPr lang="en-IN"/>
          </a:p>
        </p:txBody>
      </p:sp>
    </p:spTree>
    <p:extLst>
      <p:ext uri="{BB962C8B-B14F-4D97-AF65-F5344CB8AC3E}">
        <p14:creationId xmlns:p14="http://schemas.microsoft.com/office/powerpoint/2010/main" val="3280394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6B3524B1-C71D-4E4B-8D4A-B74EB2D34A5A}" type="datetimeFigureOut">
              <a:rPr lang="en-IN" smtClean="0"/>
              <a:t>25-11-2021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F00844D-803F-4E76-BCB7-0EBF6C558B97}" type="slidenum">
              <a:rPr lang="en-IN" smtClean="0"/>
              <a:t>‹#›</a:t>
            </a:fld>
            <a:endParaRPr lang="en-IN"/>
          </a:p>
        </p:txBody>
      </p:sp>
    </p:spTree>
    <p:extLst>
      <p:ext uri="{BB962C8B-B14F-4D97-AF65-F5344CB8AC3E}">
        <p14:creationId xmlns:p14="http://schemas.microsoft.com/office/powerpoint/2010/main" val="2992027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B3524B1-C71D-4E4B-8D4A-B74EB2D34A5A}" type="datetimeFigureOut">
              <a:rPr lang="en-IN" smtClean="0"/>
              <a:t>25-11-2021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F00844D-803F-4E76-BCB7-0EBF6C558B97}" type="slidenum">
              <a:rPr lang="en-IN" smtClean="0"/>
              <a:t>‹#›</a:t>
            </a:fld>
            <a:endParaRPr lang="en-IN"/>
          </a:p>
        </p:txBody>
      </p:sp>
    </p:spTree>
    <p:extLst>
      <p:ext uri="{BB962C8B-B14F-4D97-AF65-F5344CB8AC3E}">
        <p14:creationId xmlns:p14="http://schemas.microsoft.com/office/powerpoint/2010/main" val="3388696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3524B1-C71D-4E4B-8D4A-B74EB2D34A5A}" type="datetimeFigureOut">
              <a:rPr lang="en-IN" smtClean="0"/>
              <a:t>25-11-2021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F00844D-803F-4E76-BCB7-0EBF6C558B97}" type="slidenum">
              <a:rPr lang="en-IN" smtClean="0"/>
              <a:t>‹#›</a:t>
            </a:fld>
            <a:endParaRPr lang="en-IN"/>
          </a:p>
        </p:txBody>
      </p:sp>
    </p:spTree>
    <p:extLst>
      <p:ext uri="{BB962C8B-B14F-4D97-AF65-F5344CB8AC3E}">
        <p14:creationId xmlns:p14="http://schemas.microsoft.com/office/powerpoint/2010/main" val="688423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3524B1-C71D-4E4B-8D4A-B74EB2D34A5A}" type="datetimeFigureOut">
              <a:rPr lang="en-IN" smtClean="0"/>
              <a:t>25-11-2021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F00844D-803F-4E76-BCB7-0EBF6C558B97}" type="slidenum">
              <a:rPr lang="en-IN" smtClean="0"/>
              <a:t>‹#›</a:t>
            </a:fld>
            <a:endParaRPr lang="en-IN"/>
          </a:p>
        </p:txBody>
      </p:sp>
    </p:spTree>
    <p:extLst>
      <p:ext uri="{BB962C8B-B14F-4D97-AF65-F5344CB8AC3E}">
        <p14:creationId xmlns:p14="http://schemas.microsoft.com/office/powerpoint/2010/main" val="2000890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3524B1-C71D-4E4B-8D4A-B74EB2D34A5A}" type="datetimeFigureOut">
              <a:rPr lang="en-IN" smtClean="0"/>
              <a:t>25-11-2021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F00844D-803F-4E76-BCB7-0EBF6C558B97}" type="slidenum">
              <a:rPr lang="en-IN" smtClean="0"/>
              <a:t>‹#›</a:t>
            </a:fld>
            <a:endParaRPr lang="en-IN"/>
          </a:p>
        </p:txBody>
      </p:sp>
    </p:spTree>
    <p:extLst>
      <p:ext uri="{BB962C8B-B14F-4D97-AF65-F5344CB8AC3E}">
        <p14:creationId xmlns:p14="http://schemas.microsoft.com/office/powerpoint/2010/main" val="2526270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3524B1-C71D-4E4B-8D4A-B74EB2D34A5A}" type="datetimeFigureOut">
              <a:rPr lang="en-IN" smtClean="0"/>
              <a:t>25-11-2021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00844D-803F-4E76-BCB7-0EBF6C558B97}" type="slidenum">
              <a:rPr lang="en-IN" smtClean="0"/>
              <a:t>‹#›</a:t>
            </a:fld>
            <a:endParaRPr lang="en-IN"/>
          </a:p>
        </p:txBody>
      </p:sp>
    </p:spTree>
    <p:extLst>
      <p:ext uri="{BB962C8B-B14F-4D97-AF65-F5344CB8AC3E}">
        <p14:creationId xmlns:p14="http://schemas.microsoft.com/office/powerpoint/2010/main" val="3516781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404664"/>
            <a:ext cx="8064896" cy="6124754"/>
          </a:xfrm>
          <a:prstGeom prst="rect">
            <a:avLst/>
          </a:prstGeom>
          <a:noFill/>
        </p:spPr>
        <p:txBody>
          <a:bodyPr wrap="square" rtlCol="0">
            <a:spAutoFit/>
          </a:bodyPr>
          <a:lstStyle/>
          <a:p>
            <a:pPr algn="ctr"/>
            <a:r>
              <a:rPr lang="en-US" sz="3200" b="1" dirty="0" smtClean="0">
                <a:solidFill>
                  <a:srgbClr val="C00000"/>
                </a:solidFill>
              </a:rPr>
              <a:t>Discrete Auto Analyzer </a:t>
            </a:r>
            <a:endParaRPr lang="en-IN" sz="3200" b="1" dirty="0" smtClean="0">
              <a:solidFill>
                <a:srgbClr val="C00000"/>
              </a:solidFill>
            </a:endParaRPr>
          </a:p>
          <a:p>
            <a:pPr algn="just"/>
            <a:r>
              <a:rPr lang="en-US" dirty="0">
                <a:solidFill>
                  <a:srgbClr val="002060"/>
                </a:solidFill>
              </a:rPr>
              <a:t>	</a:t>
            </a:r>
            <a:r>
              <a:rPr lang="en-US" dirty="0" smtClean="0">
                <a:solidFill>
                  <a:srgbClr val="002060"/>
                </a:solidFill>
              </a:rPr>
              <a:t>Latest clinical chemistry analyzers coordinate multiple operations to a smoothly functioning system. This requires components such as specimen handling, reagent system, optical and computers to be fully integrated with one another. </a:t>
            </a:r>
            <a:endParaRPr lang="en-IN" dirty="0" smtClean="0">
              <a:solidFill>
                <a:srgbClr val="002060"/>
              </a:solidFill>
            </a:endParaRPr>
          </a:p>
          <a:p>
            <a:pPr algn="just"/>
            <a:r>
              <a:rPr lang="en-US" dirty="0" smtClean="0">
                <a:solidFill>
                  <a:srgbClr val="002060"/>
                </a:solidFill>
              </a:rPr>
              <a:t>	Perhaps the most significant technology lead has been in the area of computers without these advances the full potential of newly developed specimen, reagent, liquid and optical handling system could not be realized. </a:t>
            </a:r>
            <a:endParaRPr lang="en-IN" dirty="0" smtClean="0">
              <a:solidFill>
                <a:srgbClr val="002060"/>
              </a:solidFill>
            </a:endParaRPr>
          </a:p>
          <a:p>
            <a:pPr algn="just"/>
            <a:r>
              <a:rPr lang="en-US" dirty="0" smtClean="0">
                <a:solidFill>
                  <a:srgbClr val="002060"/>
                </a:solidFill>
              </a:rPr>
              <a:t>	The basis of computers is a miniature transistor on a silicon chip called as Microchip. The Microprocessor is the central processing unit of the digital computer and is contained on a single chip. The microprocessor perform multiple function on an instrument. They are responsible for data management operations such as optical reading, matching cup positions with results, collating patient results with data and reporting and retrieving data. </a:t>
            </a:r>
            <a:endParaRPr lang="en-IN" dirty="0" smtClean="0">
              <a:solidFill>
                <a:srgbClr val="002060"/>
              </a:solidFill>
            </a:endParaRPr>
          </a:p>
          <a:p>
            <a:pPr algn="just"/>
            <a:r>
              <a:rPr lang="en-US" dirty="0" smtClean="0">
                <a:solidFill>
                  <a:srgbClr val="002060"/>
                </a:solidFill>
              </a:rPr>
              <a:t>	Microprocessor controls the precise timing of a robotic arms so that pipetting and dispensing corresponds to run, turn table movements. This ensures proper liquid handling and optical readings that match a given cuvette. Many instrument use several microprocessors each dedicated to perform specific functions to meet the needs of patients, physician and various complexity level lab. Such as low, moderate or high, discrete types of Auto </a:t>
            </a:r>
            <a:r>
              <a:rPr lang="en-US" dirty="0" err="1" smtClean="0">
                <a:solidFill>
                  <a:srgbClr val="002060"/>
                </a:solidFill>
              </a:rPr>
              <a:t>Anayzers</a:t>
            </a:r>
            <a:r>
              <a:rPr lang="en-US" dirty="0" smtClean="0">
                <a:solidFill>
                  <a:srgbClr val="002060"/>
                </a:solidFill>
              </a:rPr>
              <a:t> were introduced and soon they become extremely popular because they suited to all above mentioned categories of the lab. </a:t>
            </a:r>
          </a:p>
        </p:txBody>
      </p:sp>
    </p:spTree>
    <p:extLst>
      <p:ext uri="{BB962C8B-B14F-4D97-AF65-F5344CB8AC3E}">
        <p14:creationId xmlns:p14="http://schemas.microsoft.com/office/powerpoint/2010/main" val="1243002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404664"/>
            <a:ext cx="8064896" cy="6247864"/>
          </a:xfrm>
          <a:prstGeom prst="rect">
            <a:avLst/>
          </a:prstGeom>
          <a:noFill/>
        </p:spPr>
        <p:txBody>
          <a:bodyPr wrap="square" rtlCol="0">
            <a:spAutoFit/>
          </a:bodyPr>
          <a:lstStyle/>
          <a:p>
            <a:pPr marL="342900" indent="-342900">
              <a:buFont typeface="Wingdings" pitchFamily="2" charset="2"/>
              <a:buChar char="§"/>
            </a:pPr>
            <a:r>
              <a:rPr lang="en-US" sz="1900" dirty="0" smtClean="0">
                <a:solidFill>
                  <a:srgbClr val="002060"/>
                </a:solidFill>
              </a:rPr>
              <a:t>Sample </a:t>
            </a:r>
            <a:r>
              <a:rPr lang="en-US" sz="1900" dirty="0">
                <a:solidFill>
                  <a:srgbClr val="002060"/>
                </a:solidFill>
              </a:rPr>
              <a:t>rack system, individual racks for samples, controls, calibrators. </a:t>
            </a:r>
            <a:endParaRPr lang="en-IN" sz="1900" dirty="0">
              <a:solidFill>
                <a:srgbClr val="002060"/>
              </a:solidFill>
            </a:endParaRPr>
          </a:p>
          <a:p>
            <a:pPr marL="342900" indent="-342900">
              <a:buFont typeface="Wingdings" pitchFamily="2" charset="2"/>
              <a:buChar char="§"/>
            </a:pPr>
            <a:r>
              <a:rPr lang="en-US" sz="1900" dirty="0">
                <a:solidFill>
                  <a:srgbClr val="002060"/>
                </a:solidFill>
              </a:rPr>
              <a:t>Barcode identification of samples and reagents. </a:t>
            </a:r>
            <a:endParaRPr lang="en-IN" sz="1900" dirty="0">
              <a:solidFill>
                <a:srgbClr val="002060"/>
              </a:solidFill>
            </a:endParaRPr>
          </a:p>
          <a:p>
            <a:pPr marL="342900" indent="-342900">
              <a:buFont typeface="Wingdings" pitchFamily="2" charset="2"/>
              <a:buChar char="§"/>
            </a:pPr>
            <a:r>
              <a:rPr lang="en-US" sz="1900" dirty="0">
                <a:solidFill>
                  <a:srgbClr val="002060"/>
                </a:solidFill>
              </a:rPr>
              <a:t>Facility for continuous loading of samples. </a:t>
            </a:r>
            <a:endParaRPr lang="en-IN" sz="1900" dirty="0">
              <a:solidFill>
                <a:srgbClr val="002060"/>
              </a:solidFill>
            </a:endParaRPr>
          </a:p>
          <a:p>
            <a:pPr marL="342900" indent="-342900">
              <a:buFont typeface="Wingdings" pitchFamily="2" charset="2"/>
              <a:buChar char="§"/>
            </a:pPr>
            <a:r>
              <a:rPr lang="en-US" sz="1900" dirty="0">
                <a:solidFill>
                  <a:srgbClr val="002060"/>
                </a:solidFill>
              </a:rPr>
              <a:t>Facility for auto dilution. </a:t>
            </a:r>
            <a:endParaRPr lang="en-IN" sz="1900" dirty="0">
              <a:solidFill>
                <a:srgbClr val="002060"/>
              </a:solidFill>
            </a:endParaRPr>
          </a:p>
          <a:p>
            <a:pPr marL="342900" indent="-342900">
              <a:buFont typeface="Wingdings" pitchFamily="2" charset="2"/>
              <a:buChar char="§"/>
            </a:pPr>
            <a:r>
              <a:rPr lang="en-US" sz="1900" dirty="0">
                <a:solidFill>
                  <a:srgbClr val="002060"/>
                </a:solidFill>
              </a:rPr>
              <a:t>Plotting of daily and monthly quality control charts. </a:t>
            </a:r>
            <a:endParaRPr lang="en-IN" sz="1900" dirty="0">
              <a:solidFill>
                <a:srgbClr val="002060"/>
              </a:solidFill>
            </a:endParaRPr>
          </a:p>
          <a:p>
            <a:pPr marL="342900" indent="-342900">
              <a:buFont typeface="Wingdings" pitchFamily="2" charset="2"/>
              <a:buChar char="§"/>
            </a:pPr>
            <a:r>
              <a:rPr lang="en-US" sz="1900" dirty="0">
                <a:solidFill>
                  <a:srgbClr val="002060"/>
                </a:solidFill>
              </a:rPr>
              <a:t>Availability of ion selective electrodes, ISE Vol. for the determination of NA K &amp; fluoride. </a:t>
            </a:r>
            <a:endParaRPr lang="en-IN" sz="1900" dirty="0">
              <a:solidFill>
                <a:srgbClr val="002060"/>
              </a:solidFill>
            </a:endParaRPr>
          </a:p>
          <a:p>
            <a:pPr marL="342900" indent="-342900">
              <a:buFont typeface="Wingdings" pitchFamily="2" charset="2"/>
              <a:buChar char="§"/>
            </a:pPr>
            <a:r>
              <a:rPr lang="en-US" sz="1900" dirty="0">
                <a:solidFill>
                  <a:srgbClr val="002060"/>
                </a:solidFill>
              </a:rPr>
              <a:t>Capability to perform 2-3 reagents tests. </a:t>
            </a:r>
            <a:endParaRPr lang="en-IN" sz="1900" dirty="0">
              <a:solidFill>
                <a:srgbClr val="002060"/>
              </a:solidFill>
            </a:endParaRPr>
          </a:p>
          <a:p>
            <a:r>
              <a:rPr lang="en-US" sz="1900" dirty="0">
                <a:solidFill>
                  <a:srgbClr val="002060"/>
                </a:solidFill>
              </a:rPr>
              <a:t>For </a:t>
            </a:r>
            <a:r>
              <a:rPr lang="en-US" sz="1900" dirty="0" err="1">
                <a:solidFill>
                  <a:srgbClr val="002060"/>
                </a:solidFill>
              </a:rPr>
              <a:t>eg</a:t>
            </a:r>
            <a:r>
              <a:rPr lang="en-US" sz="1900" dirty="0">
                <a:solidFill>
                  <a:srgbClr val="002060"/>
                </a:solidFill>
              </a:rPr>
              <a:t>. “ ERBA EXCEL 600, HITACHI 704, 705, ABBOT SPECTRUM, 550 EXPRESS; KODA DRY CHEMISTRY ANALYZER, ERBA SUPER STAT919, ERBA SMART LAB. </a:t>
            </a:r>
            <a:endParaRPr lang="en-IN" sz="1900" dirty="0">
              <a:solidFill>
                <a:srgbClr val="002060"/>
              </a:solidFill>
            </a:endParaRPr>
          </a:p>
          <a:p>
            <a:endParaRPr lang="en-US" sz="1900" dirty="0" smtClean="0">
              <a:solidFill>
                <a:srgbClr val="002060"/>
              </a:solidFill>
            </a:endParaRPr>
          </a:p>
          <a:p>
            <a:r>
              <a:rPr lang="en-US" sz="1900" b="1" dirty="0" smtClean="0">
                <a:solidFill>
                  <a:srgbClr val="002060"/>
                </a:solidFill>
              </a:rPr>
              <a:t>The </a:t>
            </a:r>
            <a:r>
              <a:rPr lang="en-US" sz="1900" b="1" dirty="0">
                <a:solidFill>
                  <a:srgbClr val="002060"/>
                </a:solidFill>
              </a:rPr>
              <a:t>component steps in fully automated analyzer system</a:t>
            </a:r>
            <a:endParaRPr lang="en-IN" sz="1900" b="1" dirty="0">
              <a:solidFill>
                <a:srgbClr val="002060"/>
              </a:solidFill>
            </a:endParaRPr>
          </a:p>
          <a:p>
            <a:r>
              <a:rPr lang="en-US" sz="1900" b="1" dirty="0">
                <a:solidFill>
                  <a:srgbClr val="002060"/>
                </a:solidFill>
              </a:rPr>
              <a:t>Specimen Identification </a:t>
            </a:r>
            <a:endParaRPr lang="en-IN" sz="1900" b="1" dirty="0">
              <a:solidFill>
                <a:srgbClr val="002060"/>
              </a:solidFill>
            </a:endParaRPr>
          </a:p>
          <a:p>
            <a:pPr algn="just"/>
            <a:r>
              <a:rPr lang="en-US" sz="1900" dirty="0">
                <a:solidFill>
                  <a:srgbClr val="002060"/>
                </a:solidFill>
              </a:rPr>
              <a:t>A bar coded label is placed on the specimen container and it is read subsequently by one or more bar code readers that have been placed at </a:t>
            </a:r>
            <a:r>
              <a:rPr lang="en-US" sz="1900" dirty="0" smtClean="0">
                <a:solidFill>
                  <a:srgbClr val="002060"/>
                </a:solidFill>
              </a:rPr>
              <a:t>key </a:t>
            </a:r>
            <a:r>
              <a:rPr lang="en-US" sz="1900" dirty="0">
                <a:solidFill>
                  <a:srgbClr val="002060"/>
                </a:solidFill>
              </a:rPr>
              <a:t>positions in the analytical pathway. The </a:t>
            </a:r>
            <a:r>
              <a:rPr lang="en-US" sz="1900" dirty="0" smtClean="0">
                <a:solidFill>
                  <a:srgbClr val="002060"/>
                </a:solidFill>
              </a:rPr>
              <a:t>sample identification </a:t>
            </a:r>
            <a:r>
              <a:rPr lang="en-US" sz="1900" dirty="0">
                <a:solidFill>
                  <a:srgbClr val="002060"/>
                </a:solidFill>
              </a:rPr>
              <a:t>and information is then transferred to and processed by the system software. By using this method of specimen identification, the error rate is reduced to 1 in 300 characters or about in 10 in 1 million characters. By using bar code information, identification at patient’s bed side is possible to a greater integrity. </a:t>
            </a:r>
            <a:endParaRPr lang="en-IN" sz="1900" dirty="0">
              <a:solidFill>
                <a:srgbClr val="002060"/>
              </a:solidFill>
            </a:endParaRPr>
          </a:p>
          <a:p>
            <a:r>
              <a:rPr lang="en-US" sz="2000" dirty="0" smtClean="0">
                <a:solidFill>
                  <a:srgbClr val="002060"/>
                </a:solidFill>
              </a:rPr>
              <a:t> </a:t>
            </a:r>
            <a:endParaRPr lang="en-IN" sz="2000" dirty="0">
              <a:solidFill>
                <a:srgbClr val="002060"/>
              </a:solidFill>
            </a:endParaRPr>
          </a:p>
        </p:txBody>
      </p:sp>
    </p:spTree>
    <p:extLst>
      <p:ext uri="{BB962C8B-B14F-4D97-AF65-F5344CB8AC3E}">
        <p14:creationId xmlns:p14="http://schemas.microsoft.com/office/powerpoint/2010/main" val="4041881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404664"/>
            <a:ext cx="8064896" cy="4616648"/>
          </a:xfrm>
          <a:prstGeom prst="rect">
            <a:avLst/>
          </a:prstGeom>
          <a:noFill/>
        </p:spPr>
        <p:txBody>
          <a:bodyPr wrap="square" rtlCol="0">
            <a:spAutoFit/>
          </a:bodyPr>
          <a:lstStyle/>
          <a:p>
            <a:r>
              <a:rPr lang="en-US" sz="2100" b="1" dirty="0" smtClean="0">
                <a:solidFill>
                  <a:srgbClr val="002060"/>
                </a:solidFill>
              </a:rPr>
              <a:t>Specimen preparation, handling and delivery </a:t>
            </a:r>
            <a:endParaRPr lang="en-IN" sz="2100" b="1" dirty="0" smtClean="0">
              <a:solidFill>
                <a:srgbClr val="002060"/>
              </a:solidFill>
            </a:endParaRPr>
          </a:p>
          <a:p>
            <a:r>
              <a:rPr lang="en-US" sz="2100" dirty="0" smtClean="0">
                <a:solidFill>
                  <a:srgbClr val="002060"/>
                </a:solidFill>
              </a:rPr>
              <a:t>Adequate quantity of blood is collected in </a:t>
            </a:r>
            <a:r>
              <a:rPr lang="en-US" sz="2100" dirty="0" err="1" smtClean="0">
                <a:solidFill>
                  <a:srgbClr val="002060"/>
                </a:solidFill>
              </a:rPr>
              <a:t>vaccutainer</a:t>
            </a:r>
            <a:r>
              <a:rPr lang="en-US" sz="2100" dirty="0" smtClean="0">
                <a:solidFill>
                  <a:srgbClr val="002060"/>
                </a:solidFill>
              </a:rPr>
              <a:t> tubes and after proper centrifugation, the tubes are placed in the sample carousals. Since, the specimen probe is equipped with levels sensors, the required amount of serum can be pipette automatically. </a:t>
            </a:r>
            <a:br>
              <a:rPr lang="en-US" sz="2100" dirty="0" smtClean="0">
                <a:solidFill>
                  <a:srgbClr val="002060"/>
                </a:solidFill>
              </a:rPr>
            </a:br>
            <a:endParaRPr lang="en-IN" sz="2100" dirty="0" smtClean="0">
              <a:solidFill>
                <a:srgbClr val="002060"/>
              </a:solidFill>
            </a:endParaRPr>
          </a:p>
          <a:p>
            <a:r>
              <a:rPr lang="en-US" sz="2100" dirty="0" smtClean="0">
                <a:solidFill>
                  <a:srgbClr val="002060"/>
                </a:solidFill>
              </a:rPr>
              <a:t>The use of level sensors, restricts the penetration of sample probes into specimens, provides smooth motion and eliminates spatter. Disposable specimen cups are used, which are made up of glass or polyvinyl plastic. Their shapes are such that even without a cap, little evaporation occurs. The specimens are advanced into the analyzer at a uniform rate. The design of the device for holding specimen is often specific. It may be in the form of tray rack or chain. Carryover b/w specimens is reduced considerable by setting adequate wash stations.</a:t>
            </a:r>
          </a:p>
        </p:txBody>
      </p:sp>
    </p:spTree>
    <p:extLst>
      <p:ext uri="{BB962C8B-B14F-4D97-AF65-F5344CB8AC3E}">
        <p14:creationId xmlns:p14="http://schemas.microsoft.com/office/powerpoint/2010/main" val="404459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404664"/>
            <a:ext cx="8064896" cy="6555641"/>
          </a:xfrm>
          <a:prstGeom prst="rect">
            <a:avLst/>
          </a:prstGeom>
          <a:noFill/>
        </p:spPr>
        <p:txBody>
          <a:bodyPr wrap="square" rtlCol="0">
            <a:spAutoFit/>
          </a:bodyPr>
          <a:lstStyle/>
          <a:p>
            <a:pPr algn="just"/>
            <a:r>
              <a:rPr lang="en-US" sz="2100" b="1" dirty="0" smtClean="0">
                <a:solidFill>
                  <a:srgbClr val="002060"/>
                </a:solidFill>
              </a:rPr>
              <a:t>Reagent handling, storage identification &amp; delivery </a:t>
            </a:r>
            <a:endParaRPr lang="en-IN" sz="2100" b="1" dirty="0" smtClean="0">
              <a:solidFill>
                <a:srgbClr val="002060"/>
              </a:solidFill>
            </a:endParaRPr>
          </a:p>
          <a:p>
            <a:pPr algn="just"/>
            <a:r>
              <a:rPr lang="en-US" sz="2100" dirty="0" smtClean="0">
                <a:solidFill>
                  <a:srgbClr val="002060"/>
                </a:solidFill>
              </a:rPr>
              <a:t>Liquid reagents stored in plastic or glass containers are used in most automated systems. Although, for most of the test single reagent </a:t>
            </a:r>
            <a:r>
              <a:rPr lang="en-US" sz="2100" dirty="0" err="1" smtClean="0">
                <a:solidFill>
                  <a:srgbClr val="002060"/>
                </a:solidFill>
              </a:rPr>
              <a:t>monostep</a:t>
            </a:r>
            <a:r>
              <a:rPr lang="en-US" sz="2100" dirty="0" smtClean="0">
                <a:solidFill>
                  <a:srgbClr val="002060"/>
                </a:solidFill>
              </a:rPr>
              <a:t> method is used, two or more reagent may be required for same tests. In large auto analyzers system such as HITACHI 747 reagents are stored in a separate compartment maintained at 4-10</a:t>
            </a:r>
            <a:r>
              <a:rPr lang="en-US" sz="2100" baseline="30000" dirty="0" smtClean="0">
                <a:solidFill>
                  <a:srgbClr val="002060"/>
                </a:solidFill>
              </a:rPr>
              <a:t>0</a:t>
            </a:r>
            <a:r>
              <a:rPr lang="en-US" sz="2100" dirty="0" smtClean="0">
                <a:solidFill>
                  <a:srgbClr val="002060"/>
                </a:solidFill>
              </a:rPr>
              <a:t>C. Reagents prepare manually or by automated reconstitution from dry tablet or powder are stable after reconstitution for 2-8 days when stored at 4-8</a:t>
            </a:r>
            <a:r>
              <a:rPr lang="en-US" sz="2100" baseline="30000" dirty="0" smtClean="0">
                <a:solidFill>
                  <a:srgbClr val="002060"/>
                </a:solidFill>
              </a:rPr>
              <a:t>0</a:t>
            </a:r>
            <a:r>
              <a:rPr lang="en-US" sz="2100" dirty="0" smtClean="0">
                <a:solidFill>
                  <a:srgbClr val="002060"/>
                </a:solidFill>
              </a:rPr>
              <a:t>C. Levels on reagent container include information such as reagent identification, volume of the contents  expiry date and lot no. Many reagent contains carry bar cods that contain most of this information when a bar code reader is coupled with a level sensing system on the reagent, it alerts the operator about the quantity of the reagent in the container. </a:t>
            </a:r>
            <a:endParaRPr lang="en-IN" sz="2100" dirty="0" smtClean="0">
              <a:solidFill>
                <a:srgbClr val="002060"/>
              </a:solidFill>
            </a:endParaRPr>
          </a:p>
          <a:p>
            <a:pPr algn="just"/>
            <a:r>
              <a:rPr lang="en-US" sz="2100" dirty="0" smtClean="0">
                <a:solidFill>
                  <a:srgbClr val="002060"/>
                </a:solidFill>
              </a:rPr>
              <a:t>Liquid of reagents are taken up and delivered to mixing &amp; run, cups &amp; cuvettes by pumps via tubes or by positive displacement syringe devices. Syringe devices are commonly used in many automated systems for both reagent and sample delivery. Reagents probes are wash and pushed if more than one reagent is used to prevent reagent carryover. </a:t>
            </a:r>
            <a:endParaRPr lang="en-IN" sz="2100" dirty="0" smtClean="0">
              <a:solidFill>
                <a:srgbClr val="002060"/>
              </a:solidFill>
            </a:endParaRPr>
          </a:p>
          <a:p>
            <a:pPr algn="just"/>
            <a:r>
              <a:rPr lang="en-US" sz="2100" dirty="0" smtClean="0">
                <a:solidFill>
                  <a:srgbClr val="002060"/>
                </a:solidFill>
              </a:rPr>
              <a:t> </a:t>
            </a:r>
            <a:endParaRPr lang="en-IN" sz="2100" dirty="0">
              <a:solidFill>
                <a:srgbClr val="002060"/>
              </a:solidFill>
            </a:endParaRPr>
          </a:p>
        </p:txBody>
      </p:sp>
    </p:spTree>
    <p:extLst>
      <p:ext uri="{BB962C8B-B14F-4D97-AF65-F5344CB8AC3E}">
        <p14:creationId xmlns:p14="http://schemas.microsoft.com/office/powerpoint/2010/main" val="3524767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404664"/>
            <a:ext cx="8064896" cy="5693866"/>
          </a:xfrm>
          <a:prstGeom prst="rect">
            <a:avLst/>
          </a:prstGeom>
          <a:noFill/>
        </p:spPr>
        <p:txBody>
          <a:bodyPr wrap="square" rtlCol="0">
            <a:spAutoFit/>
          </a:bodyPr>
          <a:lstStyle/>
          <a:p>
            <a:pPr algn="just"/>
            <a:r>
              <a:rPr lang="en-US" sz="2100" b="1" dirty="0" smtClean="0">
                <a:solidFill>
                  <a:srgbClr val="002060"/>
                </a:solidFill>
              </a:rPr>
              <a:t>Mixing, Incubating &amp; Reading </a:t>
            </a:r>
            <a:endParaRPr lang="en-IN" sz="2100" b="1" dirty="0" smtClean="0">
              <a:solidFill>
                <a:srgbClr val="002060"/>
              </a:solidFill>
            </a:endParaRPr>
          </a:p>
          <a:p>
            <a:pPr algn="just"/>
            <a:r>
              <a:rPr lang="en-US" sz="2100" dirty="0" smtClean="0">
                <a:solidFill>
                  <a:srgbClr val="002060"/>
                </a:solidFill>
              </a:rPr>
              <a:t>The mixing of specimen &amp; reagent takes place in specific cells, which are also used to mix reactants like in </a:t>
            </a:r>
            <a:r>
              <a:rPr lang="en-US" sz="2100" dirty="0" err="1" smtClean="0">
                <a:solidFill>
                  <a:srgbClr val="002060"/>
                </a:solidFill>
              </a:rPr>
              <a:t>thermocuvettes</a:t>
            </a:r>
            <a:r>
              <a:rPr lang="en-US" sz="2100" dirty="0" smtClean="0">
                <a:solidFill>
                  <a:srgbClr val="002060"/>
                </a:solidFill>
              </a:rPr>
              <a:t>. Various techniques used to mix reactants include forceful dispensing magnetic stirring by using vibrating rods rotating pedal use of ultrasonic energy. For incubation the analysis.  Compartment is placed in a large water bath or Air bath heated 30-37</a:t>
            </a:r>
            <a:r>
              <a:rPr lang="en-US" sz="2100" baseline="30000" dirty="0" smtClean="0">
                <a:solidFill>
                  <a:srgbClr val="002060"/>
                </a:solidFill>
              </a:rPr>
              <a:t>0</a:t>
            </a:r>
            <a:r>
              <a:rPr lang="en-US" sz="2100" dirty="0" smtClean="0">
                <a:solidFill>
                  <a:srgbClr val="002060"/>
                </a:solidFill>
              </a:rPr>
              <a:t>C. The cuvettes are transparent in the spectrum. The use of disposable cuvettes eliminates carryover. The cuvettes are washed in oiled &amp; alkaline solution &amp; then rinsed by </a:t>
            </a:r>
            <a:r>
              <a:rPr lang="en-US" sz="2100" dirty="0" err="1" smtClean="0">
                <a:solidFill>
                  <a:srgbClr val="002060"/>
                </a:solidFill>
              </a:rPr>
              <a:t>deionised</a:t>
            </a:r>
            <a:r>
              <a:rPr lang="en-US" sz="2100" dirty="0" smtClean="0">
                <a:solidFill>
                  <a:srgbClr val="002060"/>
                </a:solidFill>
              </a:rPr>
              <a:t> water &amp; dried by vacuum.  </a:t>
            </a:r>
            <a:endParaRPr lang="en-IN" sz="2100" dirty="0" smtClean="0">
              <a:solidFill>
                <a:srgbClr val="002060"/>
              </a:solidFill>
            </a:endParaRPr>
          </a:p>
          <a:p>
            <a:pPr algn="just"/>
            <a:r>
              <a:rPr lang="en-US" sz="2100" dirty="0" smtClean="0">
                <a:solidFill>
                  <a:srgbClr val="002060"/>
                </a:solidFill>
              </a:rPr>
              <a:t>   </a:t>
            </a:r>
            <a:endParaRPr lang="en-IN" sz="2800" dirty="0" smtClean="0">
              <a:solidFill>
                <a:srgbClr val="002060"/>
              </a:solidFill>
            </a:endParaRPr>
          </a:p>
          <a:p>
            <a:pPr algn="just"/>
            <a:r>
              <a:rPr lang="en-US" sz="2800" b="1" dirty="0" smtClean="0">
                <a:solidFill>
                  <a:srgbClr val="002060"/>
                </a:solidFill>
              </a:rPr>
              <a:t>Measurement devices :</a:t>
            </a:r>
            <a:r>
              <a:rPr lang="en-US" sz="2800" dirty="0" smtClean="0">
                <a:solidFill>
                  <a:srgbClr val="002060"/>
                </a:solidFill>
              </a:rPr>
              <a:t> </a:t>
            </a:r>
            <a:endParaRPr lang="en-IN" sz="2800" dirty="0" smtClean="0">
              <a:solidFill>
                <a:srgbClr val="002060"/>
              </a:solidFill>
            </a:endParaRPr>
          </a:p>
          <a:p>
            <a:pPr algn="just"/>
            <a:r>
              <a:rPr lang="en-US" sz="2100" dirty="0" smtClean="0">
                <a:solidFill>
                  <a:srgbClr val="002060"/>
                </a:solidFill>
              </a:rPr>
              <a:t>For the measurement of results, principles are used which are based on the following techniques: </a:t>
            </a:r>
            <a:endParaRPr lang="en-IN" sz="2100" dirty="0" smtClean="0">
              <a:solidFill>
                <a:srgbClr val="002060"/>
              </a:solidFill>
            </a:endParaRPr>
          </a:p>
          <a:p>
            <a:pPr algn="just"/>
            <a:r>
              <a:rPr lang="en-US" sz="2100" dirty="0" smtClean="0">
                <a:solidFill>
                  <a:srgbClr val="002060"/>
                </a:solidFill>
              </a:rPr>
              <a:t>Photometry/</a:t>
            </a:r>
            <a:r>
              <a:rPr lang="en-US" sz="2100" dirty="0" err="1" smtClean="0">
                <a:solidFill>
                  <a:srgbClr val="002060"/>
                </a:solidFill>
              </a:rPr>
              <a:t>spectrophotometery</a:t>
            </a:r>
            <a:r>
              <a:rPr lang="en-US" sz="2100" dirty="0" smtClean="0">
                <a:solidFill>
                  <a:srgbClr val="002060"/>
                </a:solidFill>
              </a:rPr>
              <a:t>, reflective photometry. </a:t>
            </a:r>
            <a:endParaRPr lang="en-IN" sz="2100" dirty="0" smtClean="0">
              <a:solidFill>
                <a:srgbClr val="002060"/>
              </a:solidFill>
            </a:endParaRPr>
          </a:p>
          <a:p>
            <a:pPr algn="just"/>
            <a:r>
              <a:rPr lang="en-US" sz="2100" dirty="0" err="1" smtClean="0">
                <a:solidFill>
                  <a:srgbClr val="002060"/>
                </a:solidFill>
              </a:rPr>
              <a:t>Turbidimetry</a:t>
            </a:r>
            <a:r>
              <a:rPr lang="en-US" sz="2100" dirty="0" smtClean="0">
                <a:solidFill>
                  <a:srgbClr val="002060"/>
                </a:solidFill>
              </a:rPr>
              <a:t>, Nephlometry </a:t>
            </a:r>
            <a:endParaRPr lang="en-IN" sz="2100" dirty="0" smtClean="0">
              <a:solidFill>
                <a:srgbClr val="002060"/>
              </a:solidFill>
            </a:endParaRPr>
          </a:p>
          <a:p>
            <a:pPr algn="just"/>
            <a:r>
              <a:rPr lang="en-US" sz="2100" dirty="0" smtClean="0">
                <a:solidFill>
                  <a:srgbClr val="002060"/>
                </a:solidFill>
              </a:rPr>
              <a:t>Ions selective electrodes or other electrode chemical techniques. </a:t>
            </a:r>
            <a:endParaRPr lang="en-IN" sz="2100" dirty="0" smtClean="0">
              <a:solidFill>
                <a:srgbClr val="002060"/>
              </a:solidFill>
            </a:endParaRPr>
          </a:p>
        </p:txBody>
      </p:sp>
    </p:spTree>
    <p:extLst>
      <p:ext uri="{BB962C8B-B14F-4D97-AF65-F5344CB8AC3E}">
        <p14:creationId xmlns:p14="http://schemas.microsoft.com/office/powerpoint/2010/main" val="3862477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404664"/>
            <a:ext cx="8064896" cy="6232475"/>
          </a:xfrm>
          <a:prstGeom prst="rect">
            <a:avLst/>
          </a:prstGeom>
          <a:noFill/>
        </p:spPr>
        <p:txBody>
          <a:bodyPr wrap="square" rtlCol="0">
            <a:spAutoFit/>
          </a:bodyPr>
          <a:lstStyle/>
          <a:p>
            <a:pPr algn="just"/>
            <a:r>
              <a:rPr lang="en-US" sz="1900" b="1" dirty="0" smtClean="0">
                <a:solidFill>
                  <a:srgbClr val="002060"/>
                </a:solidFill>
              </a:rPr>
              <a:t>For Photometric and </a:t>
            </a:r>
            <a:r>
              <a:rPr lang="en-US" sz="1900" b="1" dirty="0" err="1" smtClean="0">
                <a:solidFill>
                  <a:srgbClr val="002060"/>
                </a:solidFill>
              </a:rPr>
              <a:t>spectrophotometeric</a:t>
            </a:r>
            <a:r>
              <a:rPr lang="en-US" sz="1900" dirty="0" smtClean="0">
                <a:solidFill>
                  <a:srgbClr val="002060"/>
                </a:solidFill>
              </a:rPr>
              <a:t> reading 3 basic components are required </a:t>
            </a:r>
            <a:endParaRPr lang="en-IN" sz="1900" dirty="0" smtClean="0">
              <a:solidFill>
                <a:srgbClr val="002060"/>
              </a:solidFill>
            </a:endParaRPr>
          </a:p>
          <a:p>
            <a:pPr marL="342900" indent="-342900" algn="just">
              <a:buFont typeface="Arial" pitchFamily="34" charset="0"/>
              <a:buChar char="•"/>
            </a:pPr>
            <a:r>
              <a:rPr lang="en-US" sz="1900" dirty="0" smtClean="0">
                <a:solidFill>
                  <a:srgbClr val="002060"/>
                </a:solidFill>
              </a:rPr>
              <a:t>A radial energy source </a:t>
            </a:r>
            <a:endParaRPr lang="en-IN" sz="1900" dirty="0" smtClean="0">
              <a:solidFill>
                <a:srgbClr val="002060"/>
              </a:solidFill>
            </a:endParaRPr>
          </a:p>
          <a:p>
            <a:pPr marL="342900" indent="-342900" algn="just">
              <a:buFont typeface="Arial" pitchFamily="34" charset="0"/>
              <a:buChar char="•"/>
            </a:pPr>
            <a:r>
              <a:rPr lang="en-US" sz="1900" dirty="0" smtClean="0">
                <a:solidFill>
                  <a:srgbClr val="002060"/>
                </a:solidFill>
              </a:rPr>
              <a:t>Means of spectral isolation</a:t>
            </a:r>
          </a:p>
          <a:p>
            <a:pPr marL="342900" indent="-342900" algn="just">
              <a:buFont typeface="Arial" pitchFamily="34" charset="0"/>
              <a:buChar char="•"/>
            </a:pPr>
            <a:r>
              <a:rPr lang="en-US" sz="1900" dirty="0" smtClean="0">
                <a:solidFill>
                  <a:srgbClr val="002060"/>
                </a:solidFill>
              </a:rPr>
              <a:t>Detector </a:t>
            </a:r>
            <a:endParaRPr lang="en-IN" sz="1900" dirty="0" smtClean="0">
              <a:solidFill>
                <a:srgbClr val="002060"/>
              </a:solidFill>
            </a:endParaRPr>
          </a:p>
          <a:p>
            <a:pPr algn="just"/>
            <a:r>
              <a:rPr lang="en-US" sz="1900" dirty="0" smtClean="0">
                <a:solidFill>
                  <a:srgbClr val="002060"/>
                </a:solidFill>
              </a:rPr>
              <a:t>These radiant energy sources used are tungsten, quartz, halogen, deuterium, mercury, neon and loser sources. </a:t>
            </a:r>
            <a:endParaRPr lang="en-IN" sz="1900" dirty="0" smtClean="0">
              <a:solidFill>
                <a:srgbClr val="002060"/>
              </a:solidFill>
            </a:endParaRPr>
          </a:p>
          <a:p>
            <a:pPr algn="just"/>
            <a:r>
              <a:rPr lang="en-US" sz="1900" dirty="0" smtClean="0">
                <a:solidFill>
                  <a:srgbClr val="002060"/>
                </a:solidFill>
              </a:rPr>
              <a:t>Spectral isolation is achieved with interference filters in several multi test analyzers, the required filters are mounts in a filter wheel &amp; the appropriate filter is moved into the place under the command of microprocessor. </a:t>
            </a:r>
            <a:r>
              <a:rPr lang="en-US" sz="1900" dirty="0" err="1" smtClean="0">
                <a:solidFill>
                  <a:srgbClr val="002060"/>
                </a:solidFill>
              </a:rPr>
              <a:t>Monochromators</a:t>
            </a:r>
            <a:r>
              <a:rPr lang="en-US" sz="1900" dirty="0" smtClean="0">
                <a:solidFill>
                  <a:srgbClr val="002060"/>
                </a:solidFill>
              </a:rPr>
              <a:t> with moveable gratings &amp; slits provide a continuous choice of wavelength. </a:t>
            </a:r>
            <a:endParaRPr lang="en-IN" sz="1900" dirty="0" smtClean="0">
              <a:solidFill>
                <a:srgbClr val="002060"/>
              </a:solidFill>
            </a:endParaRPr>
          </a:p>
          <a:p>
            <a:pPr algn="just"/>
            <a:r>
              <a:rPr lang="en-US" sz="1900" dirty="0" smtClean="0">
                <a:solidFill>
                  <a:srgbClr val="002060"/>
                </a:solidFill>
              </a:rPr>
              <a:t>Photo diode and photo multipliers tubes are used as detectors in most of the automated system. For each measured </a:t>
            </a:r>
            <a:r>
              <a:rPr lang="en-US" sz="1900" dirty="0" err="1" smtClean="0">
                <a:solidFill>
                  <a:srgbClr val="002060"/>
                </a:solidFill>
              </a:rPr>
              <a:t>analyte</a:t>
            </a:r>
            <a:r>
              <a:rPr lang="en-US" sz="1900" dirty="0" smtClean="0">
                <a:solidFill>
                  <a:srgbClr val="002060"/>
                </a:solidFill>
              </a:rPr>
              <a:t>, the microprocessor or chooses the appropriate pair of wavelengths. The readings are noted at two wavelengths. This eliminates the interference die to hemolysis, turbidity or high bilirubin concentration. Perp. Light path is maintained through the reaction cells or cuvettes by accurate alignment of lenses. The run cells and cuvettes are transported passed the light beams in a uniform manner in the case of reflectance photometry diffused reflected light is measured. </a:t>
            </a:r>
            <a:endParaRPr lang="en-IN" sz="1900" dirty="0" smtClean="0">
              <a:solidFill>
                <a:srgbClr val="002060"/>
              </a:solidFill>
            </a:endParaRPr>
          </a:p>
          <a:p>
            <a:pPr algn="just"/>
            <a:endParaRPr lang="en-IN" sz="1900" dirty="0" smtClean="0">
              <a:solidFill>
                <a:srgbClr val="002060"/>
              </a:solidFill>
            </a:endParaRPr>
          </a:p>
        </p:txBody>
      </p:sp>
    </p:spTree>
    <p:extLst>
      <p:ext uri="{BB962C8B-B14F-4D97-AF65-F5344CB8AC3E}">
        <p14:creationId xmlns:p14="http://schemas.microsoft.com/office/powerpoint/2010/main" val="2804828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332656"/>
            <a:ext cx="8064896" cy="5370701"/>
          </a:xfrm>
          <a:prstGeom prst="rect">
            <a:avLst/>
          </a:prstGeom>
          <a:noFill/>
        </p:spPr>
        <p:txBody>
          <a:bodyPr wrap="square" rtlCol="0">
            <a:spAutoFit/>
          </a:bodyPr>
          <a:lstStyle/>
          <a:p>
            <a:pPr algn="ctr"/>
            <a:r>
              <a:rPr lang="en-US" sz="2800" b="1" dirty="0" err="1" smtClean="0">
                <a:solidFill>
                  <a:srgbClr val="C00000"/>
                </a:solidFill>
              </a:rPr>
              <a:t>Turbidimetry</a:t>
            </a:r>
            <a:r>
              <a:rPr lang="en-US" sz="2800" b="1" dirty="0" smtClean="0">
                <a:solidFill>
                  <a:srgbClr val="C00000"/>
                </a:solidFill>
              </a:rPr>
              <a:t>, Nephlometry </a:t>
            </a:r>
          </a:p>
          <a:p>
            <a:pPr algn="just"/>
            <a:endParaRPr lang="en-IN" sz="2100" b="1" dirty="0" smtClean="0">
              <a:solidFill>
                <a:srgbClr val="002060"/>
              </a:solidFill>
            </a:endParaRPr>
          </a:p>
          <a:p>
            <a:pPr algn="just"/>
            <a:r>
              <a:rPr lang="en-US" sz="2100" dirty="0" smtClean="0">
                <a:solidFill>
                  <a:srgbClr val="002060"/>
                </a:solidFill>
              </a:rPr>
              <a:t>In the case of </a:t>
            </a:r>
            <a:r>
              <a:rPr lang="en-US" sz="2100" dirty="0" err="1" smtClean="0">
                <a:solidFill>
                  <a:srgbClr val="002060"/>
                </a:solidFill>
              </a:rPr>
              <a:t>turbidimetry</a:t>
            </a:r>
            <a:r>
              <a:rPr lang="en-US" sz="2100" dirty="0" smtClean="0">
                <a:solidFill>
                  <a:srgbClr val="002060"/>
                </a:solidFill>
              </a:rPr>
              <a:t> and </a:t>
            </a:r>
            <a:r>
              <a:rPr lang="en-US" sz="2100" dirty="0" err="1" smtClean="0">
                <a:solidFill>
                  <a:srgbClr val="002060"/>
                </a:solidFill>
              </a:rPr>
              <a:t>nephlometry</a:t>
            </a:r>
            <a:r>
              <a:rPr lang="en-US" sz="2100" dirty="0" smtClean="0">
                <a:solidFill>
                  <a:srgbClr val="002060"/>
                </a:solidFill>
              </a:rPr>
              <a:t> the light transmitted by the turbidity by the reaction between reagent and sample is measured. </a:t>
            </a:r>
            <a:endParaRPr lang="en-IN" sz="2100" dirty="0" smtClean="0">
              <a:solidFill>
                <a:srgbClr val="002060"/>
              </a:solidFill>
            </a:endParaRPr>
          </a:p>
          <a:p>
            <a:pPr algn="just"/>
            <a:r>
              <a:rPr lang="en-US" sz="2100" dirty="0" smtClean="0">
                <a:solidFill>
                  <a:srgbClr val="002060"/>
                </a:solidFill>
              </a:rPr>
              <a:t>These techniques are used for the determination of various protein and Ab in the sample. The composition of components incorporated into an automated analyzer is generally appropriate to the intended through put precision and range of wavelength and cast of the instrument. </a:t>
            </a:r>
            <a:endParaRPr lang="en-IN" sz="2100" dirty="0" smtClean="0">
              <a:solidFill>
                <a:srgbClr val="002060"/>
              </a:solidFill>
            </a:endParaRPr>
          </a:p>
          <a:p>
            <a:pPr algn="just"/>
            <a:endParaRPr lang="en-US" sz="2100" dirty="0" smtClean="0">
              <a:solidFill>
                <a:srgbClr val="002060"/>
              </a:solidFill>
            </a:endParaRPr>
          </a:p>
          <a:p>
            <a:pPr algn="just"/>
            <a:r>
              <a:rPr lang="en-US" sz="2100" dirty="0" smtClean="0">
                <a:solidFill>
                  <a:srgbClr val="002060"/>
                </a:solidFill>
              </a:rPr>
              <a:t>Ion selective methodology is used by many automation analyzers for the determination of sodium, potassium, fluoride and lithium. Peristaltic pumps are used to move the sample into the chambers containing fixed and reference electrode. The specimen remain in contact with the electrode for sufficiently long time 7-45 sec. to reach steady state condition.</a:t>
            </a:r>
          </a:p>
          <a:p>
            <a:pPr algn="just"/>
            <a:r>
              <a:rPr lang="en-US" sz="2100" dirty="0" smtClean="0">
                <a:solidFill>
                  <a:srgbClr val="002060"/>
                </a:solidFill>
              </a:rPr>
              <a:t> </a:t>
            </a:r>
            <a:endParaRPr lang="en-IN" sz="2100" dirty="0">
              <a:solidFill>
                <a:srgbClr val="002060"/>
              </a:solidFill>
            </a:endParaRPr>
          </a:p>
        </p:txBody>
      </p:sp>
    </p:spTree>
    <p:extLst>
      <p:ext uri="{BB962C8B-B14F-4D97-AF65-F5344CB8AC3E}">
        <p14:creationId xmlns:p14="http://schemas.microsoft.com/office/powerpoint/2010/main" val="768457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332656"/>
            <a:ext cx="8064896" cy="5262979"/>
          </a:xfrm>
          <a:prstGeom prst="rect">
            <a:avLst/>
          </a:prstGeom>
          <a:noFill/>
        </p:spPr>
        <p:txBody>
          <a:bodyPr wrap="square" rtlCol="0">
            <a:spAutoFit/>
          </a:bodyPr>
          <a:lstStyle/>
          <a:p>
            <a:pPr algn="just"/>
            <a:r>
              <a:rPr lang="en-US" sz="2100" b="1" dirty="0" smtClean="0">
                <a:solidFill>
                  <a:srgbClr val="002060"/>
                </a:solidFill>
              </a:rPr>
              <a:t>Signal processing, handling of data and control of microprocessor : </a:t>
            </a:r>
            <a:endParaRPr lang="en-IN" sz="2100" b="1" dirty="0" smtClean="0">
              <a:solidFill>
                <a:srgbClr val="002060"/>
              </a:solidFill>
            </a:endParaRPr>
          </a:p>
          <a:p>
            <a:pPr algn="just"/>
            <a:r>
              <a:rPr lang="en-US" sz="2100" dirty="0" smtClean="0">
                <a:solidFill>
                  <a:srgbClr val="002060"/>
                </a:solidFill>
              </a:rPr>
              <a:t>The digital computers in automated system convert analogue signals from detectors to digital form by analog to digital converter the computer then processes the digital data by means of algorithms immediately in to useful output the microprocessor perform following various functions.</a:t>
            </a:r>
            <a:endParaRPr lang="en-IN" sz="2100" dirty="0" smtClean="0">
              <a:solidFill>
                <a:srgbClr val="002060"/>
              </a:solidFill>
            </a:endParaRPr>
          </a:p>
          <a:p>
            <a:pPr algn="just"/>
            <a:r>
              <a:rPr lang="en-US" sz="2100" dirty="0" smtClean="0">
                <a:solidFill>
                  <a:srgbClr val="002060"/>
                </a:solidFill>
              </a:rPr>
              <a:t>(A)	All electromechanical operations are performed uniformly repeatedly and, in corrected sequence. They include transfer of solution, placement of proper filter by </a:t>
            </a:r>
            <a:r>
              <a:rPr lang="en-US" sz="2100" dirty="0" err="1" smtClean="0">
                <a:solidFill>
                  <a:srgbClr val="002060"/>
                </a:solidFill>
              </a:rPr>
              <a:t>bichromatic</a:t>
            </a:r>
            <a:r>
              <a:rPr lang="en-US" sz="2100" dirty="0" smtClean="0">
                <a:solidFill>
                  <a:srgbClr val="002060"/>
                </a:solidFill>
              </a:rPr>
              <a:t> and </a:t>
            </a:r>
            <a:r>
              <a:rPr lang="en-US" sz="2100" dirty="0" err="1" smtClean="0">
                <a:solidFill>
                  <a:srgbClr val="002060"/>
                </a:solidFill>
              </a:rPr>
              <a:t>multichromatic</a:t>
            </a:r>
            <a:r>
              <a:rPr lang="en-US" sz="2100" dirty="0" smtClean="0">
                <a:solidFill>
                  <a:srgbClr val="002060"/>
                </a:solidFill>
              </a:rPr>
              <a:t> reading, regulation of change of speed of rotation of the carousels addition to the function the microprocessor also control the function such as result calculations and result reporting by mean of digitals display and by printing. </a:t>
            </a:r>
            <a:endParaRPr lang="en-IN" sz="2100" dirty="0" smtClean="0">
              <a:solidFill>
                <a:srgbClr val="002060"/>
              </a:solidFill>
            </a:endParaRPr>
          </a:p>
          <a:p>
            <a:pPr algn="just"/>
            <a:r>
              <a:rPr lang="en-US" sz="2100" dirty="0" smtClean="0">
                <a:solidFill>
                  <a:srgbClr val="002060"/>
                </a:solidFill>
              </a:rPr>
              <a:t> (B)	Microprocessor acquire, process, access and store operational data from the analyzer they also react to in proper function by recording the right nature of main function. </a:t>
            </a:r>
            <a:endParaRPr lang="en-IN" sz="2100" dirty="0">
              <a:solidFill>
                <a:srgbClr val="002060"/>
              </a:solidFill>
            </a:endParaRPr>
          </a:p>
        </p:txBody>
      </p:sp>
    </p:spTree>
    <p:extLst>
      <p:ext uri="{BB962C8B-B14F-4D97-AF65-F5344CB8AC3E}">
        <p14:creationId xmlns:p14="http://schemas.microsoft.com/office/powerpoint/2010/main" val="20990203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332656"/>
            <a:ext cx="8064896" cy="4616648"/>
          </a:xfrm>
          <a:prstGeom prst="rect">
            <a:avLst/>
          </a:prstGeom>
          <a:noFill/>
        </p:spPr>
        <p:txBody>
          <a:bodyPr wrap="square" rtlCol="0">
            <a:spAutoFit/>
          </a:bodyPr>
          <a:lstStyle/>
          <a:p>
            <a:pPr algn="just"/>
            <a:r>
              <a:rPr lang="en-US" sz="2100" dirty="0" smtClean="0">
                <a:solidFill>
                  <a:srgbClr val="002060"/>
                </a:solidFill>
              </a:rPr>
              <a:t>(C)	Important communication interactions related to trouble shooting are made possible by microprocessors. The signals may instruct the operator to intervene to replenish reagents supply to empty waste containers or reading operational problems. </a:t>
            </a:r>
            <a:endParaRPr lang="en-IN" sz="2100" dirty="0" smtClean="0">
              <a:solidFill>
                <a:srgbClr val="002060"/>
              </a:solidFill>
            </a:endParaRPr>
          </a:p>
          <a:p>
            <a:pPr algn="just"/>
            <a:r>
              <a:rPr lang="en-US" sz="2100" dirty="0" smtClean="0">
                <a:solidFill>
                  <a:srgbClr val="002060"/>
                </a:solidFill>
              </a:rPr>
              <a:t>(D)	Output data tested against pre-set criteria can be flagged and displayed for the operators evaluation and judgment such information specifies that </a:t>
            </a:r>
          </a:p>
          <a:p>
            <a:pPr algn="just"/>
            <a:r>
              <a:rPr lang="en-US" sz="2100" dirty="0" smtClean="0">
                <a:solidFill>
                  <a:srgbClr val="002060"/>
                </a:solidFill>
              </a:rPr>
              <a:t>	a. linearity of a </a:t>
            </a:r>
            <a:r>
              <a:rPr lang="en-US" sz="2100" dirty="0" err="1" smtClean="0">
                <a:solidFill>
                  <a:srgbClr val="002060"/>
                </a:solidFill>
              </a:rPr>
              <a:t>reactionis</a:t>
            </a:r>
            <a:r>
              <a:rPr lang="en-US" sz="2100" dirty="0" smtClean="0">
                <a:solidFill>
                  <a:srgbClr val="002060"/>
                </a:solidFill>
              </a:rPr>
              <a:t> maintained a the run is non-linear </a:t>
            </a:r>
            <a:endParaRPr lang="en-IN" sz="2100" dirty="0" smtClean="0">
              <a:solidFill>
                <a:srgbClr val="002060"/>
              </a:solidFill>
            </a:endParaRPr>
          </a:p>
          <a:p>
            <a:pPr algn="just"/>
            <a:r>
              <a:rPr lang="en-US" sz="2100" dirty="0" smtClean="0">
                <a:solidFill>
                  <a:srgbClr val="002060"/>
                </a:solidFill>
              </a:rPr>
              <a:t>	b. abs. of end product is very high. </a:t>
            </a:r>
            <a:endParaRPr lang="en-IN" sz="2100" dirty="0" smtClean="0">
              <a:solidFill>
                <a:srgbClr val="002060"/>
              </a:solidFill>
            </a:endParaRPr>
          </a:p>
          <a:p>
            <a:pPr algn="just"/>
            <a:r>
              <a:rPr lang="en-US" sz="2100" dirty="0" smtClean="0">
                <a:solidFill>
                  <a:srgbClr val="002060"/>
                </a:solidFill>
              </a:rPr>
              <a:t>	c. abs. of end product is every high. </a:t>
            </a:r>
            <a:endParaRPr lang="en-IN" sz="2100" dirty="0" smtClean="0">
              <a:solidFill>
                <a:srgbClr val="002060"/>
              </a:solidFill>
            </a:endParaRPr>
          </a:p>
          <a:p>
            <a:pPr algn="just"/>
            <a:r>
              <a:rPr lang="en-US" sz="2100" dirty="0" smtClean="0">
                <a:solidFill>
                  <a:srgbClr val="002060"/>
                </a:solidFill>
              </a:rPr>
              <a:t>(E)	The microprocessors can take command from the operator through the keyboards of touch sensitive screen. These common may be program  temp. set pt., cal. Concentration timing intervals of kinetic run., format of printed output and quality control charts. </a:t>
            </a:r>
            <a:endParaRPr lang="en-IN" sz="2100" dirty="0">
              <a:solidFill>
                <a:srgbClr val="002060"/>
              </a:solidFill>
            </a:endParaRPr>
          </a:p>
        </p:txBody>
      </p:sp>
    </p:spTree>
    <p:extLst>
      <p:ext uri="{BB962C8B-B14F-4D97-AF65-F5344CB8AC3E}">
        <p14:creationId xmlns:p14="http://schemas.microsoft.com/office/powerpoint/2010/main" val="241533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404664"/>
            <a:ext cx="8064896" cy="6740307"/>
          </a:xfrm>
          <a:prstGeom prst="rect">
            <a:avLst/>
          </a:prstGeom>
          <a:noFill/>
        </p:spPr>
        <p:txBody>
          <a:bodyPr wrap="square" rtlCol="0">
            <a:spAutoFit/>
          </a:bodyPr>
          <a:lstStyle/>
          <a:p>
            <a:pPr algn="just"/>
            <a:r>
              <a:rPr lang="en-US" b="1" dirty="0" smtClean="0">
                <a:solidFill>
                  <a:srgbClr val="002060"/>
                </a:solidFill>
              </a:rPr>
              <a:t>BASIC FEATURES </a:t>
            </a:r>
            <a:endParaRPr lang="en-IN" b="1" dirty="0" smtClean="0">
              <a:solidFill>
                <a:srgbClr val="002060"/>
              </a:solidFill>
            </a:endParaRPr>
          </a:p>
          <a:p>
            <a:pPr algn="just"/>
            <a:r>
              <a:rPr lang="en-US" dirty="0" smtClean="0">
                <a:solidFill>
                  <a:srgbClr val="002060"/>
                </a:solidFill>
              </a:rPr>
              <a:t>Reagent and specimen are pipetted in a cuvette mixed and the end product is recorded </a:t>
            </a:r>
            <a:r>
              <a:rPr lang="en-US" dirty="0" err="1" smtClean="0">
                <a:solidFill>
                  <a:srgbClr val="002060"/>
                </a:solidFill>
              </a:rPr>
              <a:t>photometrically</a:t>
            </a:r>
            <a:r>
              <a:rPr lang="en-US" dirty="0" smtClean="0">
                <a:solidFill>
                  <a:srgbClr val="002060"/>
                </a:solidFill>
              </a:rPr>
              <a:t>. For every specimen &amp; reagent a separate cuvette is used. </a:t>
            </a:r>
            <a:endParaRPr lang="en-IN" dirty="0" smtClean="0">
              <a:solidFill>
                <a:srgbClr val="002060"/>
              </a:solidFill>
            </a:endParaRPr>
          </a:p>
          <a:p>
            <a:pPr algn="just"/>
            <a:r>
              <a:rPr lang="en-US" dirty="0" smtClean="0">
                <a:solidFill>
                  <a:srgbClr val="002060"/>
                </a:solidFill>
              </a:rPr>
              <a:t>All end point runs, two pt. assays and rate of run methods can be performed by these analyzers with monochromatic or Bichromatic readings. </a:t>
            </a:r>
            <a:endParaRPr lang="en-IN" dirty="0" smtClean="0">
              <a:solidFill>
                <a:srgbClr val="002060"/>
              </a:solidFill>
            </a:endParaRPr>
          </a:p>
          <a:p>
            <a:pPr algn="just"/>
            <a:r>
              <a:rPr lang="en-US" dirty="0" smtClean="0">
                <a:solidFill>
                  <a:srgbClr val="002060"/>
                </a:solidFill>
              </a:rPr>
              <a:t> More than 100 opened test programs can be selected through the Keyboard. </a:t>
            </a:r>
            <a:endParaRPr lang="en-IN" dirty="0" smtClean="0">
              <a:solidFill>
                <a:srgbClr val="002060"/>
              </a:solidFill>
            </a:endParaRPr>
          </a:p>
          <a:p>
            <a:pPr algn="just"/>
            <a:r>
              <a:rPr lang="en-US" dirty="0" smtClean="0">
                <a:solidFill>
                  <a:srgbClr val="002060"/>
                </a:solidFill>
              </a:rPr>
              <a:t>These system are extremely economical since reagent quantity required is only 200-250 ml per test. </a:t>
            </a:r>
            <a:endParaRPr lang="en-IN" dirty="0" smtClean="0">
              <a:solidFill>
                <a:srgbClr val="002060"/>
              </a:solidFill>
            </a:endParaRPr>
          </a:p>
          <a:p>
            <a:pPr algn="just"/>
            <a:r>
              <a:rPr lang="en-US" dirty="0" smtClean="0">
                <a:solidFill>
                  <a:srgbClr val="002060"/>
                </a:solidFill>
              </a:rPr>
              <a:t>These analyzer offer patient-wise report print out. </a:t>
            </a:r>
            <a:endParaRPr lang="en-IN" dirty="0" smtClean="0">
              <a:solidFill>
                <a:srgbClr val="002060"/>
              </a:solidFill>
            </a:endParaRPr>
          </a:p>
          <a:p>
            <a:pPr algn="just"/>
            <a:r>
              <a:rPr lang="en-US" dirty="0" err="1" smtClean="0">
                <a:solidFill>
                  <a:srgbClr val="002060"/>
                </a:solidFill>
              </a:rPr>
              <a:t>Levey-jening</a:t>
            </a:r>
            <a:r>
              <a:rPr lang="en-US" dirty="0" smtClean="0">
                <a:solidFill>
                  <a:srgbClr val="002060"/>
                </a:solidFill>
              </a:rPr>
              <a:t> control programs can be performed. </a:t>
            </a:r>
            <a:endParaRPr lang="en-IN" dirty="0" smtClean="0">
              <a:solidFill>
                <a:srgbClr val="002060"/>
              </a:solidFill>
            </a:endParaRPr>
          </a:p>
          <a:p>
            <a:pPr algn="just"/>
            <a:r>
              <a:rPr lang="en-US" dirty="0" smtClean="0">
                <a:solidFill>
                  <a:srgbClr val="002060"/>
                </a:solidFill>
              </a:rPr>
              <a:t>Minimum 200 test results could be stored. </a:t>
            </a:r>
            <a:endParaRPr lang="en-IN" dirty="0" smtClean="0">
              <a:solidFill>
                <a:srgbClr val="002060"/>
              </a:solidFill>
            </a:endParaRPr>
          </a:p>
          <a:p>
            <a:pPr algn="just"/>
            <a:r>
              <a:rPr lang="en-US" dirty="0" smtClean="0">
                <a:solidFill>
                  <a:srgbClr val="002060"/>
                </a:solidFill>
              </a:rPr>
              <a:t>Apart from routine chemistry test is possible to perform assay to determine levels of hormones, drugs, electrolytes. </a:t>
            </a:r>
            <a:endParaRPr lang="en-IN" dirty="0" smtClean="0">
              <a:solidFill>
                <a:srgbClr val="002060"/>
              </a:solidFill>
            </a:endParaRPr>
          </a:p>
          <a:p>
            <a:pPr algn="just"/>
            <a:r>
              <a:rPr lang="en-US" dirty="0" smtClean="0">
                <a:solidFill>
                  <a:srgbClr val="002060"/>
                </a:solidFill>
              </a:rPr>
              <a:t>Even the simpler types of discrete auto analyzer offer user friendly software. </a:t>
            </a:r>
            <a:endParaRPr lang="en-IN" dirty="0" smtClean="0">
              <a:solidFill>
                <a:srgbClr val="002060"/>
              </a:solidFill>
            </a:endParaRPr>
          </a:p>
          <a:p>
            <a:pPr algn="just"/>
            <a:r>
              <a:rPr lang="en-US" dirty="0" smtClean="0">
                <a:solidFill>
                  <a:srgbClr val="002060"/>
                </a:solidFill>
              </a:rPr>
              <a:t> </a:t>
            </a:r>
            <a:endParaRPr lang="en-IN" sz="1100" b="1" u="sng" dirty="0" smtClean="0">
              <a:solidFill>
                <a:srgbClr val="002060"/>
              </a:solidFill>
            </a:endParaRPr>
          </a:p>
          <a:p>
            <a:pPr algn="just"/>
            <a:r>
              <a:rPr lang="en-US" b="1" u="sng" dirty="0" smtClean="0">
                <a:solidFill>
                  <a:srgbClr val="002060"/>
                </a:solidFill>
              </a:rPr>
              <a:t>Various types of Discrete Auto Analyzer</a:t>
            </a:r>
            <a:endParaRPr lang="en-IN" b="1" u="sng" dirty="0" smtClean="0">
              <a:solidFill>
                <a:srgbClr val="002060"/>
              </a:solidFill>
            </a:endParaRPr>
          </a:p>
          <a:p>
            <a:pPr algn="just"/>
            <a:r>
              <a:rPr lang="en-US" dirty="0" smtClean="0">
                <a:solidFill>
                  <a:srgbClr val="002060"/>
                </a:solidFill>
              </a:rPr>
              <a:t>The discrete type of auto analyzer are of 2 types : </a:t>
            </a:r>
            <a:endParaRPr lang="en-IN" dirty="0" smtClean="0">
              <a:solidFill>
                <a:srgbClr val="002060"/>
              </a:solidFill>
            </a:endParaRPr>
          </a:p>
          <a:p>
            <a:pPr algn="just"/>
            <a:r>
              <a:rPr lang="en-US" dirty="0" smtClean="0">
                <a:solidFill>
                  <a:srgbClr val="002060"/>
                </a:solidFill>
              </a:rPr>
              <a:t>Semi automated </a:t>
            </a:r>
            <a:endParaRPr lang="en-IN" dirty="0" smtClean="0">
              <a:solidFill>
                <a:srgbClr val="002060"/>
              </a:solidFill>
            </a:endParaRPr>
          </a:p>
          <a:p>
            <a:pPr algn="just"/>
            <a:r>
              <a:rPr lang="en-US" dirty="0" smtClean="0">
                <a:solidFill>
                  <a:srgbClr val="002060"/>
                </a:solidFill>
              </a:rPr>
              <a:t>Fully automated </a:t>
            </a:r>
          </a:p>
          <a:p>
            <a:pPr algn="just"/>
            <a:endParaRPr lang="en-IN" sz="1000" dirty="0" smtClean="0">
              <a:solidFill>
                <a:srgbClr val="002060"/>
              </a:solidFill>
            </a:endParaRPr>
          </a:p>
          <a:p>
            <a:pPr algn="just"/>
            <a:r>
              <a:rPr lang="en-US" b="1" u="sng" dirty="0" smtClean="0">
                <a:solidFill>
                  <a:srgbClr val="002060"/>
                </a:solidFill>
              </a:rPr>
              <a:t>Fully automated</a:t>
            </a:r>
            <a:r>
              <a:rPr lang="en-US" b="1" dirty="0" smtClean="0">
                <a:solidFill>
                  <a:srgbClr val="002060"/>
                </a:solidFill>
              </a:rPr>
              <a:t> </a:t>
            </a:r>
            <a:r>
              <a:rPr lang="en-US" dirty="0" smtClean="0">
                <a:solidFill>
                  <a:srgbClr val="002060"/>
                </a:solidFill>
              </a:rPr>
              <a:t>can further be divided into </a:t>
            </a:r>
            <a:endParaRPr lang="en-IN" dirty="0" smtClean="0">
              <a:solidFill>
                <a:srgbClr val="002060"/>
              </a:solidFill>
            </a:endParaRPr>
          </a:p>
          <a:p>
            <a:pPr algn="just"/>
            <a:r>
              <a:rPr lang="en-US" dirty="0" smtClean="0">
                <a:solidFill>
                  <a:srgbClr val="002060"/>
                </a:solidFill>
              </a:rPr>
              <a:t>Batch analyzer </a:t>
            </a:r>
            <a:endParaRPr lang="en-IN" dirty="0" smtClean="0">
              <a:solidFill>
                <a:srgbClr val="002060"/>
              </a:solidFill>
            </a:endParaRPr>
          </a:p>
          <a:p>
            <a:pPr algn="just"/>
            <a:r>
              <a:rPr lang="en-US" dirty="0" smtClean="0">
                <a:solidFill>
                  <a:srgbClr val="002060"/>
                </a:solidFill>
              </a:rPr>
              <a:t>Random Access Analyzer </a:t>
            </a:r>
            <a:endParaRPr lang="en-IN" dirty="0" smtClean="0">
              <a:solidFill>
                <a:srgbClr val="002060"/>
              </a:solidFill>
            </a:endParaRPr>
          </a:p>
          <a:p>
            <a:pPr algn="just"/>
            <a:endParaRPr lang="en-IN" dirty="0">
              <a:solidFill>
                <a:srgbClr val="002060"/>
              </a:solidFill>
            </a:endParaRPr>
          </a:p>
        </p:txBody>
      </p:sp>
    </p:spTree>
    <p:extLst>
      <p:ext uri="{BB962C8B-B14F-4D97-AF65-F5344CB8AC3E}">
        <p14:creationId xmlns:p14="http://schemas.microsoft.com/office/powerpoint/2010/main" val="464911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404664"/>
            <a:ext cx="8064896" cy="5724644"/>
          </a:xfrm>
          <a:prstGeom prst="rect">
            <a:avLst/>
          </a:prstGeom>
          <a:noFill/>
        </p:spPr>
        <p:txBody>
          <a:bodyPr wrap="square" rtlCol="0">
            <a:spAutoFit/>
          </a:bodyPr>
          <a:lstStyle/>
          <a:p>
            <a:pPr algn="just"/>
            <a:r>
              <a:rPr lang="en-US" sz="2400" b="1" u="sng" dirty="0"/>
              <a:t>Semi Automated Discrete Analyzer </a:t>
            </a:r>
            <a:endParaRPr lang="en-IN" sz="1900" b="1" u="sng" dirty="0"/>
          </a:p>
          <a:p>
            <a:pPr algn="just"/>
            <a:r>
              <a:rPr lang="en-US" sz="1900" dirty="0">
                <a:solidFill>
                  <a:srgbClr val="002060"/>
                </a:solidFill>
              </a:rPr>
              <a:t>These analyzer are called semi auto analyzer because the initial stages of a specimen </a:t>
            </a:r>
            <a:r>
              <a:rPr lang="en-US" sz="1900" dirty="0" smtClean="0">
                <a:solidFill>
                  <a:srgbClr val="002060"/>
                </a:solidFill>
              </a:rPr>
              <a:t>analysis </a:t>
            </a:r>
            <a:r>
              <a:rPr lang="en-US" sz="1900" dirty="0">
                <a:solidFill>
                  <a:srgbClr val="002060"/>
                </a:solidFill>
              </a:rPr>
              <a:t>are performed by the lab. Technician. These stages </a:t>
            </a:r>
            <a:r>
              <a:rPr lang="en-US" sz="1900" dirty="0" smtClean="0">
                <a:solidFill>
                  <a:srgbClr val="002060"/>
                </a:solidFill>
              </a:rPr>
              <a:t>are pipetting </a:t>
            </a:r>
            <a:r>
              <a:rPr lang="en-US" sz="1900" dirty="0">
                <a:solidFill>
                  <a:srgbClr val="002060"/>
                </a:solidFill>
              </a:rPr>
              <a:t>of reagent, pipetting of specimen, mixing and incubating the </a:t>
            </a:r>
            <a:r>
              <a:rPr lang="en-US" sz="1900" dirty="0" smtClean="0">
                <a:solidFill>
                  <a:srgbClr val="002060"/>
                </a:solidFill>
              </a:rPr>
              <a:t>reaction mixture</a:t>
            </a:r>
            <a:r>
              <a:rPr lang="en-US" sz="1900" dirty="0">
                <a:solidFill>
                  <a:srgbClr val="002060"/>
                </a:solidFill>
              </a:rPr>
              <a:t>. Following functions performed by the semi auto analyzer :-</a:t>
            </a:r>
            <a:endParaRPr lang="en-IN" sz="1900" dirty="0">
              <a:solidFill>
                <a:srgbClr val="002060"/>
              </a:solidFill>
            </a:endParaRPr>
          </a:p>
          <a:p>
            <a:pPr algn="just"/>
            <a:r>
              <a:rPr lang="en-US" sz="1900" dirty="0">
                <a:solidFill>
                  <a:srgbClr val="002060"/>
                </a:solidFill>
              </a:rPr>
              <a:t>Reading and point, rate of run, visible or U-V kinetic in monochromatic and </a:t>
            </a:r>
            <a:r>
              <a:rPr lang="en-US" sz="1900" dirty="0" err="1">
                <a:solidFill>
                  <a:srgbClr val="002060"/>
                </a:solidFill>
              </a:rPr>
              <a:t>bichromatic</a:t>
            </a:r>
            <a:r>
              <a:rPr lang="en-US" sz="1900" dirty="0">
                <a:solidFill>
                  <a:srgbClr val="002060"/>
                </a:solidFill>
              </a:rPr>
              <a:t> modes. </a:t>
            </a:r>
            <a:endParaRPr lang="en-IN" sz="1900" dirty="0">
              <a:solidFill>
                <a:srgbClr val="002060"/>
              </a:solidFill>
            </a:endParaRPr>
          </a:p>
          <a:p>
            <a:pPr algn="just"/>
            <a:r>
              <a:rPr lang="en-US" sz="1900" dirty="0">
                <a:solidFill>
                  <a:srgbClr val="002060"/>
                </a:solidFill>
              </a:rPr>
              <a:t>Displaying test results, printing and memorizing these results and graphs of all linear and non-linear runs. </a:t>
            </a:r>
            <a:endParaRPr lang="en-IN" sz="1900" dirty="0">
              <a:solidFill>
                <a:srgbClr val="002060"/>
              </a:solidFill>
            </a:endParaRPr>
          </a:p>
          <a:p>
            <a:pPr algn="just"/>
            <a:r>
              <a:rPr lang="en-US" sz="1900" dirty="0">
                <a:solidFill>
                  <a:srgbClr val="002060"/>
                </a:solidFill>
              </a:rPr>
              <a:t> </a:t>
            </a:r>
            <a:endParaRPr lang="en-IN" sz="1900" dirty="0">
              <a:solidFill>
                <a:srgbClr val="002060"/>
              </a:solidFill>
            </a:endParaRPr>
          </a:p>
          <a:p>
            <a:pPr algn="just"/>
            <a:r>
              <a:rPr lang="en-US" sz="1900" b="1" u="sng" dirty="0" smtClean="0">
                <a:solidFill>
                  <a:srgbClr val="002060"/>
                </a:solidFill>
              </a:rPr>
              <a:t>Various specific features of Semi Auto Analyzer </a:t>
            </a:r>
            <a:endParaRPr lang="en-IN" sz="1900" b="1" u="sng" dirty="0">
              <a:solidFill>
                <a:srgbClr val="002060"/>
              </a:solidFill>
            </a:endParaRPr>
          </a:p>
          <a:p>
            <a:pPr algn="just"/>
            <a:r>
              <a:rPr lang="en-US" sz="1900" dirty="0">
                <a:solidFill>
                  <a:srgbClr val="002060"/>
                </a:solidFill>
              </a:rPr>
              <a:t>Allows all routinely performed and all types of special in clinical biochemistry to </a:t>
            </a:r>
            <a:r>
              <a:rPr lang="en-US" sz="1900" dirty="0" smtClean="0">
                <a:solidFill>
                  <a:srgbClr val="002060"/>
                </a:solidFill>
              </a:rPr>
              <a:t>program </a:t>
            </a:r>
            <a:r>
              <a:rPr lang="en-US" sz="1900" dirty="0">
                <a:solidFill>
                  <a:srgbClr val="002060"/>
                </a:solidFill>
              </a:rPr>
              <a:t>directly through keyboard. </a:t>
            </a:r>
            <a:endParaRPr lang="en-IN" sz="1900" dirty="0">
              <a:solidFill>
                <a:srgbClr val="002060"/>
              </a:solidFill>
            </a:endParaRPr>
          </a:p>
          <a:p>
            <a:pPr algn="just"/>
            <a:r>
              <a:rPr lang="en-US" sz="1900" dirty="0">
                <a:solidFill>
                  <a:srgbClr val="002060"/>
                </a:solidFill>
              </a:rPr>
              <a:t>Offers economical methodology where only 200-500ml of the reagent used per test.</a:t>
            </a:r>
            <a:endParaRPr lang="en-IN" sz="1900" dirty="0">
              <a:solidFill>
                <a:srgbClr val="002060"/>
              </a:solidFill>
            </a:endParaRPr>
          </a:p>
          <a:p>
            <a:pPr algn="just"/>
            <a:r>
              <a:rPr lang="en-US" sz="1900" dirty="0">
                <a:solidFill>
                  <a:srgbClr val="002060"/>
                </a:solidFill>
              </a:rPr>
              <a:t>User friendly software and offers backlit LCD display. </a:t>
            </a:r>
            <a:endParaRPr lang="en-IN" sz="1900" dirty="0">
              <a:solidFill>
                <a:srgbClr val="002060"/>
              </a:solidFill>
            </a:endParaRPr>
          </a:p>
          <a:p>
            <a:pPr algn="just"/>
            <a:r>
              <a:rPr lang="en-US" sz="1900" dirty="0">
                <a:solidFill>
                  <a:srgbClr val="002060"/>
                </a:solidFill>
              </a:rPr>
              <a:t>Lists all the methods stored in the memory. </a:t>
            </a:r>
            <a:endParaRPr lang="en-IN" sz="1900" dirty="0">
              <a:solidFill>
                <a:srgbClr val="002060"/>
              </a:solidFill>
            </a:endParaRPr>
          </a:p>
          <a:p>
            <a:pPr algn="just"/>
            <a:r>
              <a:rPr lang="en-US" sz="1900" dirty="0">
                <a:solidFill>
                  <a:srgbClr val="002060"/>
                </a:solidFill>
              </a:rPr>
              <a:t>Plots absorbance v/s wavelength for selected range. </a:t>
            </a:r>
            <a:endParaRPr lang="en-IN" sz="1900" dirty="0">
              <a:solidFill>
                <a:srgbClr val="002060"/>
              </a:solidFill>
            </a:endParaRPr>
          </a:p>
          <a:p>
            <a:pPr algn="just"/>
            <a:r>
              <a:rPr lang="en-US" sz="1900" dirty="0">
                <a:solidFill>
                  <a:srgbClr val="002060"/>
                </a:solidFill>
              </a:rPr>
              <a:t>Displays and prints system parameters. </a:t>
            </a:r>
            <a:endParaRPr lang="en-IN" sz="1900" dirty="0" smtClean="0">
              <a:solidFill>
                <a:srgbClr val="002060"/>
              </a:solidFill>
            </a:endParaRPr>
          </a:p>
        </p:txBody>
      </p:sp>
    </p:spTree>
    <p:extLst>
      <p:ext uri="{BB962C8B-B14F-4D97-AF65-F5344CB8AC3E}">
        <p14:creationId xmlns:p14="http://schemas.microsoft.com/office/powerpoint/2010/main" val="2091592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404664"/>
            <a:ext cx="8064896" cy="5940088"/>
          </a:xfrm>
          <a:prstGeom prst="rect">
            <a:avLst/>
          </a:prstGeom>
          <a:noFill/>
        </p:spPr>
        <p:txBody>
          <a:bodyPr wrap="square" rtlCol="0">
            <a:spAutoFit/>
          </a:bodyPr>
          <a:lstStyle/>
          <a:p>
            <a:pPr algn="just"/>
            <a:r>
              <a:rPr lang="en-US" sz="1900" dirty="0" smtClean="0">
                <a:solidFill>
                  <a:srgbClr val="002060"/>
                </a:solidFill>
              </a:rPr>
              <a:t>Performs statistical analysis and determinants mean values, standard deviation (SD), cumulative value for central samples and also plots the </a:t>
            </a:r>
            <a:r>
              <a:rPr lang="en-US" sz="1900" dirty="0" err="1" smtClean="0">
                <a:solidFill>
                  <a:srgbClr val="002060"/>
                </a:solidFill>
              </a:rPr>
              <a:t>levey-jenning</a:t>
            </a:r>
            <a:r>
              <a:rPr lang="en-US" sz="1900" dirty="0" smtClean="0">
                <a:solidFill>
                  <a:srgbClr val="002060"/>
                </a:solidFill>
              </a:rPr>
              <a:t> charts. </a:t>
            </a:r>
            <a:endParaRPr lang="en-IN" sz="1900" dirty="0" smtClean="0">
              <a:solidFill>
                <a:srgbClr val="002060"/>
              </a:solidFill>
            </a:endParaRPr>
          </a:p>
          <a:p>
            <a:pPr algn="just"/>
            <a:r>
              <a:rPr lang="en-US" sz="1900" dirty="0" smtClean="0">
                <a:solidFill>
                  <a:srgbClr val="002060"/>
                </a:solidFill>
              </a:rPr>
              <a:t>Performs immune assays, coagulation and drug assays. </a:t>
            </a:r>
            <a:endParaRPr lang="en-IN" sz="1900" dirty="0" smtClean="0">
              <a:solidFill>
                <a:srgbClr val="002060"/>
              </a:solidFill>
            </a:endParaRPr>
          </a:p>
          <a:p>
            <a:pPr algn="just"/>
            <a:r>
              <a:rPr lang="en-US" sz="1900" dirty="0" smtClean="0">
                <a:solidFill>
                  <a:srgbClr val="002060"/>
                </a:solidFill>
              </a:rPr>
              <a:t>Works without power by battery backup system. </a:t>
            </a:r>
            <a:endParaRPr lang="en-IN" sz="1900" dirty="0" smtClean="0">
              <a:solidFill>
                <a:srgbClr val="002060"/>
              </a:solidFill>
            </a:endParaRPr>
          </a:p>
          <a:p>
            <a:pPr algn="just"/>
            <a:r>
              <a:rPr lang="en-US" sz="1900" dirty="0" smtClean="0">
                <a:solidFill>
                  <a:srgbClr val="002060"/>
                </a:solidFill>
              </a:rPr>
              <a:t>The semi auto analyzers are extremely suitable for medium complexity lab. </a:t>
            </a:r>
            <a:endParaRPr lang="en-IN" sz="1900" dirty="0" smtClean="0">
              <a:solidFill>
                <a:srgbClr val="002060"/>
              </a:solidFill>
            </a:endParaRPr>
          </a:p>
          <a:p>
            <a:pPr algn="just"/>
            <a:endParaRPr lang="en-US" sz="1900" dirty="0" smtClean="0">
              <a:solidFill>
                <a:srgbClr val="002060"/>
              </a:solidFill>
            </a:endParaRPr>
          </a:p>
          <a:p>
            <a:pPr algn="just"/>
            <a:r>
              <a:rPr lang="en-US" sz="1900" dirty="0" smtClean="0">
                <a:solidFill>
                  <a:srgbClr val="002060"/>
                </a:solidFill>
              </a:rPr>
              <a:t>Three different versions of semi-auto analyzer are : </a:t>
            </a:r>
            <a:endParaRPr lang="en-IN" sz="1900" dirty="0" smtClean="0">
              <a:solidFill>
                <a:srgbClr val="002060"/>
              </a:solidFill>
            </a:endParaRPr>
          </a:p>
          <a:p>
            <a:pPr algn="just"/>
            <a:r>
              <a:rPr lang="en-US" sz="1900" dirty="0" smtClean="0">
                <a:solidFill>
                  <a:srgbClr val="002060"/>
                </a:solidFill>
              </a:rPr>
              <a:t>1. Analyzer with built in dry block at 37</a:t>
            </a:r>
            <a:r>
              <a:rPr lang="en-US" sz="1900" baseline="30000" dirty="0" smtClean="0">
                <a:solidFill>
                  <a:srgbClr val="002060"/>
                </a:solidFill>
              </a:rPr>
              <a:t>0</a:t>
            </a:r>
            <a:r>
              <a:rPr lang="en-US" sz="1900" dirty="0" smtClean="0">
                <a:solidFill>
                  <a:srgbClr val="002060"/>
                </a:solidFill>
              </a:rPr>
              <a:t>C with about 12 cuvette positions and one for reading. These cuvettes are handled by manual operations. </a:t>
            </a:r>
            <a:endParaRPr lang="en-IN" sz="1900" dirty="0" smtClean="0">
              <a:solidFill>
                <a:srgbClr val="002060"/>
              </a:solidFill>
            </a:endParaRPr>
          </a:p>
          <a:p>
            <a:pPr algn="just"/>
            <a:r>
              <a:rPr lang="en-US" sz="1900" dirty="0" err="1" smtClean="0">
                <a:solidFill>
                  <a:srgbClr val="002060"/>
                </a:solidFill>
              </a:rPr>
              <a:t>Eg</a:t>
            </a:r>
            <a:r>
              <a:rPr lang="en-US" sz="1900" dirty="0" smtClean="0">
                <a:solidFill>
                  <a:srgbClr val="002060"/>
                </a:solidFill>
              </a:rPr>
              <a:t>. STAT </a:t>
            </a:r>
            <a:r>
              <a:rPr lang="en-US" sz="1900" dirty="0" err="1" smtClean="0">
                <a:solidFill>
                  <a:srgbClr val="002060"/>
                </a:solidFill>
              </a:rPr>
              <a:t>fx</a:t>
            </a:r>
            <a:r>
              <a:rPr lang="en-US" sz="1900" dirty="0" smtClean="0">
                <a:solidFill>
                  <a:srgbClr val="002060"/>
                </a:solidFill>
              </a:rPr>
              <a:t> 2000, POINTA 180</a:t>
            </a:r>
            <a:r>
              <a:rPr lang="en-US" sz="1900" baseline="30000" dirty="0" smtClean="0">
                <a:solidFill>
                  <a:srgbClr val="002060"/>
                </a:solidFill>
              </a:rPr>
              <a:t>+</a:t>
            </a:r>
            <a:r>
              <a:rPr lang="en-US" sz="1900" dirty="0" smtClean="0">
                <a:solidFill>
                  <a:srgbClr val="002060"/>
                </a:solidFill>
              </a:rPr>
              <a:t> and MINILAB. </a:t>
            </a:r>
            <a:endParaRPr lang="en-IN" sz="1900" dirty="0" smtClean="0">
              <a:solidFill>
                <a:srgbClr val="002060"/>
              </a:solidFill>
            </a:endParaRPr>
          </a:p>
          <a:p>
            <a:pPr algn="just"/>
            <a:endParaRPr lang="en-US" sz="1900" dirty="0">
              <a:solidFill>
                <a:srgbClr val="002060"/>
              </a:solidFill>
            </a:endParaRPr>
          </a:p>
          <a:p>
            <a:pPr algn="just"/>
            <a:r>
              <a:rPr lang="en-US" sz="1900" dirty="0" smtClean="0">
                <a:solidFill>
                  <a:srgbClr val="002060"/>
                </a:solidFill>
              </a:rPr>
              <a:t>2. Analyzers with built in fixed metal thermo cuvette and operated by automated aspiration and washed by peristaltic pump are recorded by the analyzer.    </a:t>
            </a:r>
            <a:endParaRPr lang="en-IN" sz="1900" dirty="0" smtClean="0">
              <a:solidFill>
                <a:srgbClr val="002060"/>
              </a:solidFill>
            </a:endParaRPr>
          </a:p>
          <a:p>
            <a:pPr algn="just"/>
            <a:r>
              <a:rPr lang="en-US" sz="1900" dirty="0" err="1" smtClean="0">
                <a:solidFill>
                  <a:srgbClr val="002060"/>
                </a:solidFill>
              </a:rPr>
              <a:t>Eg</a:t>
            </a:r>
            <a:r>
              <a:rPr lang="en-US" sz="1900" dirty="0" smtClean="0">
                <a:solidFill>
                  <a:srgbClr val="002060"/>
                </a:solidFill>
              </a:rPr>
              <a:t>. METRO LAB 1600 plus, MICRO LAB, BIOTRON BTR 810.</a:t>
            </a:r>
            <a:endParaRPr lang="en-IN" sz="1900" dirty="0" smtClean="0">
              <a:solidFill>
                <a:srgbClr val="002060"/>
              </a:solidFill>
            </a:endParaRPr>
          </a:p>
          <a:p>
            <a:pPr algn="just"/>
            <a:endParaRPr lang="en-US" sz="1900" dirty="0">
              <a:solidFill>
                <a:srgbClr val="002060"/>
              </a:solidFill>
            </a:endParaRPr>
          </a:p>
          <a:p>
            <a:pPr algn="just"/>
            <a:r>
              <a:rPr lang="en-US" sz="1900" dirty="0" smtClean="0">
                <a:solidFill>
                  <a:srgbClr val="002060"/>
                </a:solidFill>
              </a:rPr>
              <a:t>3. Analyzers with following triple cuvette systems, 33 ml flow cell cuvette, manual square cuvette, manual round tube for coagulation and ELISA. </a:t>
            </a:r>
            <a:endParaRPr lang="en-IN" sz="1900" dirty="0" smtClean="0">
              <a:solidFill>
                <a:srgbClr val="002060"/>
              </a:solidFill>
            </a:endParaRPr>
          </a:p>
          <a:p>
            <a:pPr algn="just"/>
            <a:r>
              <a:rPr lang="en-US" sz="1900" dirty="0" err="1" smtClean="0">
                <a:solidFill>
                  <a:srgbClr val="002060"/>
                </a:solidFill>
              </a:rPr>
              <a:t>Eg</a:t>
            </a:r>
            <a:r>
              <a:rPr lang="en-US" sz="1900" dirty="0" smtClean="0">
                <a:solidFill>
                  <a:srgbClr val="002060"/>
                </a:solidFill>
              </a:rPr>
              <a:t>. ERBA </a:t>
            </a:r>
            <a:r>
              <a:rPr lang="en-US" sz="1900" dirty="0" err="1" smtClean="0">
                <a:solidFill>
                  <a:srgbClr val="002060"/>
                </a:solidFill>
              </a:rPr>
              <a:t>Chem</a:t>
            </a:r>
            <a:r>
              <a:rPr lang="en-US" sz="1900" dirty="0" smtClean="0">
                <a:solidFill>
                  <a:srgbClr val="002060"/>
                </a:solidFill>
              </a:rPr>
              <a:t> 5 and ERBA </a:t>
            </a:r>
            <a:r>
              <a:rPr lang="en-US" sz="1900" dirty="0" err="1" smtClean="0">
                <a:solidFill>
                  <a:srgbClr val="002060"/>
                </a:solidFill>
              </a:rPr>
              <a:t>Chem</a:t>
            </a:r>
            <a:r>
              <a:rPr lang="en-US" sz="1900" dirty="0" smtClean="0">
                <a:solidFill>
                  <a:srgbClr val="002060"/>
                </a:solidFill>
              </a:rPr>
              <a:t> Pro. </a:t>
            </a:r>
            <a:endParaRPr lang="en-IN" sz="1900" dirty="0">
              <a:solidFill>
                <a:srgbClr val="002060"/>
              </a:solidFill>
            </a:endParaRPr>
          </a:p>
        </p:txBody>
      </p:sp>
    </p:spTree>
    <p:extLst>
      <p:ext uri="{BB962C8B-B14F-4D97-AF65-F5344CB8AC3E}">
        <p14:creationId xmlns:p14="http://schemas.microsoft.com/office/powerpoint/2010/main" val="540783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404664"/>
            <a:ext cx="8064896" cy="5447645"/>
          </a:xfrm>
          <a:prstGeom prst="rect">
            <a:avLst/>
          </a:prstGeom>
          <a:noFill/>
        </p:spPr>
        <p:txBody>
          <a:bodyPr wrap="square" rtlCol="0">
            <a:spAutoFit/>
          </a:bodyPr>
          <a:lstStyle/>
          <a:p>
            <a:pPr algn="ctr"/>
            <a:r>
              <a:rPr lang="en-US" sz="2800" b="1" u="sng" dirty="0" smtClean="0">
                <a:solidFill>
                  <a:srgbClr val="C00000"/>
                </a:solidFill>
              </a:rPr>
              <a:t>FULLY AUTOMATED DISCRETE ANALYZERS </a:t>
            </a:r>
            <a:endParaRPr lang="en-IN" sz="2000" b="1" u="sng" dirty="0">
              <a:solidFill>
                <a:srgbClr val="C00000"/>
              </a:solidFill>
            </a:endParaRPr>
          </a:p>
          <a:p>
            <a:endParaRPr lang="en-US" sz="2000" dirty="0" smtClean="0">
              <a:solidFill>
                <a:srgbClr val="002060"/>
              </a:solidFill>
            </a:endParaRPr>
          </a:p>
          <a:p>
            <a:pPr algn="just"/>
            <a:r>
              <a:rPr lang="en-US" sz="2000" dirty="0" smtClean="0">
                <a:solidFill>
                  <a:srgbClr val="002060"/>
                </a:solidFill>
              </a:rPr>
              <a:t>These </a:t>
            </a:r>
            <a:r>
              <a:rPr lang="en-US" sz="2000" dirty="0" err="1">
                <a:solidFill>
                  <a:srgbClr val="002060"/>
                </a:solidFill>
              </a:rPr>
              <a:t>autoanalyzers</a:t>
            </a:r>
            <a:r>
              <a:rPr lang="en-US" sz="2000" dirty="0">
                <a:solidFill>
                  <a:srgbClr val="002060"/>
                </a:solidFill>
              </a:rPr>
              <a:t> perform all the functions of a semi-</a:t>
            </a:r>
            <a:r>
              <a:rPr lang="en-US" sz="2000" dirty="0" err="1">
                <a:solidFill>
                  <a:srgbClr val="002060"/>
                </a:solidFill>
              </a:rPr>
              <a:t>autoanalyzer</a:t>
            </a:r>
            <a:r>
              <a:rPr lang="en-US" sz="2000" dirty="0">
                <a:solidFill>
                  <a:srgbClr val="002060"/>
                </a:solidFill>
              </a:rPr>
              <a:t> and in addition to that they also perform following additional functions : </a:t>
            </a:r>
            <a:endParaRPr lang="en-IN" sz="2000" dirty="0">
              <a:solidFill>
                <a:srgbClr val="002060"/>
              </a:solidFill>
            </a:endParaRPr>
          </a:p>
          <a:p>
            <a:pPr algn="just"/>
            <a:endParaRPr lang="en-US" sz="2000" dirty="0" smtClean="0">
              <a:solidFill>
                <a:srgbClr val="002060"/>
              </a:solidFill>
            </a:endParaRPr>
          </a:p>
          <a:p>
            <a:pPr algn="just"/>
            <a:r>
              <a:rPr lang="en-US" sz="2000" dirty="0" smtClean="0">
                <a:solidFill>
                  <a:srgbClr val="002060"/>
                </a:solidFill>
              </a:rPr>
              <a:t>Automated </a:t>
            </a:r>
            <a:r>
              <a:rPr lang="en-US" sz="2000" dirty="0">
                <a:solidFill>
                  <a:srgbClr val="002060"/>
                </a:solidFill>
              </a:rPr>
              <a:t>dispensing of reagents. </a:t>
            </a:r>
            <a:endParaRPr lang="en-IN" sz="2000" dirty="0">
              <a:solidFill>
                <a:srgbClr val="002060"/>
              </a:solidFill>
            </a:endParaRPr>
          </a:p>
          <a:p>
            <a:pPr algn="just"/>
            <a:r>
              <a:rPr lang="en-US" sz="2000" dirty="0">
                <a:solidFill>
                  <a:srgbClr val="002060"/>
                </a:solidFill>
              </a:rPr>
              <a:t>Automated dispensing of samples. </a:t>
            </a:r>
            <a:endParaRPr lang="en-IN" sz="2000" dirty="0">
              <a:solidFill>
                <a:srgbClr val="002060"/>
              </a:solidFill>
            </a:endParaRPr>
          </a:p>
          <a:p>
            <a:pPr algn="just"/>
            <a:r>
              <a:rPr lang="en-US" sz="2000" dirty="0">
                <a:solidFill>
                  <a:srgbClr val="002060"/>
                </a:solidFill>
              </a:rPr>
              <a:t>Automatic mixing of </a:t>
            </a:r>
            <a:r>
              <a:rPr lang="en-US" sz="2000" dirty="0" smtClean="0">
                <a:solidFill>
                  <a:srgbClr val="002060"/>
                </a:solidFill>
              </a:rPr>
              <a:t>reaction-mixtures</a:t>
            </a:r>
            <a:r>
              <a:rPr lang="en-US" sz="2000" dirty="0">
                <a:solidFill>
                  <a:srgbClr val="002060"/>
                </a:solidFill>
              </a:rPr>
              <a:t>. </a:t>
            </a:r>
            <a:endParaRPr lang="en-IN" sz="2000" dirty="0">
              <a:solidFill>
                <a:srgbClr val="002060"/>
              </a:solidFill>
            </a:endParaRPr>
          </a:p>
          <a:p>
            <a:pPr algn="just"/>
            <a:r>
              <a:rPr lang="en-US" sz="2000" dirty="0">
                <a:solidFill>
                  <a:srgbClr val="002060"/>
                </a:solidFill>
              </a:rPr>
              <a:t>Incubating </a:t>
            </a:r>
            <a:r>
              <a:rPr lang="en-US" sz="2000" dirty="0" smtClean="0">
                <a:solidFill>
                  <a:srgbClr val="002060"/>
                </a:solidFill>
              </a:rPr>
              <a:t>the reaction mixtures</a:t>
            </a:r>
            <a:r>
              <a:rPr lang="en-US" sz="2000" dirty="0">
                <a:solidFill>
                  <a:srgbClr val="002060"/>
                </a:solidFill>
              </a:rPr>
              <a:t>. </a:t>
            </a:r>
            <a:endParaRPr lang="en-IN" sz="2000" dirty="0">
              <a:solidFill>
                <a:srgbClr val="002060"/>
              </a:solidFill>
            </a:endParaRPr>
          </a:p>
          <a:p>
            <a:pPr algn="just"/>
            <a:endParaRPr lang="en-US" sz="2000" dirty="0" smtClean="0">
              <a:solidFill>
                <a:srgbClr val="002060"/>
              </a:solidFill>
            </a:endParaRPr>
          </a:p>
          <a:p>
            <a:pPr algn="just"/>
            <a:r>
              <a:rPr lang="en-US" sz="2000" dirty="0" smtClean="0">
                <a:solidFill>
                  <a:srgbClr val="002060"/>
                </a:solidFill>
              </a:rPr>
              <a:t>These </a:t>
            </a:r>
            <a:r>
              <a:rPr lang="en-US" sz="2000" dirty="0">
                <a:solidFill>
                  <a:srgbClr val="002060"/>
                </a:solidFill>
              </a:rPr>
              <a:t>analyzers are supplied with the following additional features: -</a:t>
            </a:r>
            <a:endParaRPr lang="en-IN" sz="2000" dirty="0">
              <a:solidFill>
                <a:srgbClr val="002060"/>
              </a:solidFill>
            </a:endParaRPr>
          </a:p>
          <a:p>
            <a:pPr algn="just"/>
            <a:r>
              <a:rPr lang="en-US" sz="2000" dirty="0">
                <a:solidFill>
                  <a:srgbClr val="002060"/>
                </a:solidFill>
              </a:rPr>
              <a:t>A sampler to accommodate various samples standards, calibrators and quality control serum. </a:t>
            </a:r>
            <a:endParaRPr lang="en-US" sz="2000" dirty="0" smtClean="0">
              <a:solidFill>
                <a:srgbClr val="002060"/>
              </a:solidFill>
            </a:endParaRPr>
          </a:p>
          <a:p>
            <a:pPr algn="just"/>
            <a:endParaRPr lang="en-IN" sz="2000" dirty="0">
              <a:solidFill>
                <a:srgbClr val="002060"/>
              </a:solidFill>
            </a:endParaRPr>
          </a:p>
          <a:p>
            <a:pPr algn="just"/>
            <a:r>
              <a:rPr lang="en-US" sz="2000" dirty="0">
                <a:solidFill>
                  <a:srgbClr val="002060"/>
                </a:solidFill>
              </a:rPr>
              <a:t>Programmable sample probes which identity sample pipettes sample vol. as 3ml with precision. The sample probes are provided with level sensors to detect the level of samples. </a:t>
            </a:r>
          </a:p>
        </p:txBody>
      </p:sp>
    </p:spTree>
    <p:extLst>
      <p:ext uri="{BB962C8B-B14F-4D97-AF65-F5344CB8AC3E}">
        <p14:creationId xmlns:p14="http://schemas.microsoft.com/office/powerpoint/2010/main" val="3580868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840769"/>
            <a:ext cx="8064896" cy="5324535"/>
          </a:xfrm>
          <a:prstGeom prst="rect">
            <a:avLst/>
          </a:prstGeom>
          <a:noFill/>
        </p:spPr>
        <p:txBody>
          <a:bodyPr wrap="square" rtlCol="0">
            <a:spAutoFit/>
          </a:bodyPr>
          <a:lstStyle/>
          <a:p>
            <a:pPr algn="just"/>
            <a:r>
              <a:rPr lang="en-US" sz="2000" b="1" dirty="0" smtClean="0"/>
              <a:t>Reagent probes </a:t>
            </a:r>
            <a:r>
              <a:rPr lang="en-US" sz="2000" dirty="0" smtClean="0"/>
              <a:t>for the pipetting of reagent. These are also equipped of regents sensors and dynamic reagent monitoring which keeps the operator continuously inform on residual reagent vol. at any pt. of time.</a:t>
            </a:r>
          </a:p>
          <a:p>
            <a:pPr algn="just"/>
            <a:r>
              <a:rPr lang="en-US" sz="2000" b="1" dirty="0" smtClean="0"/>
              <a:t>Reagent carousel </a:t>
            </a:r>
            <a:r>
              <a:rPr lang="en-US" sz="2000" dirty="0" smtClean="0"/>
              <a:t>(cuvette containers) this according various reagents container. </a:t>
            </a:r>
            <a:endParaRPr lang="en-IN" sz="2000" b="1" dirty="0" smtClean="0"/>
          </a:p>
          <a:p>
            <a:pPr algn="just"/>
            <a:r>
              <a:rPr lang="en-US" sz="2000" b="1" dirty="0" smtClean="0"/>
              <a:t>Peristaltic pump</a:t>
            </a:r>
            <a:r>
              <a:rPr lang="en-US" sz="2000" dirty="0" smtClean="0"/>
              <a:t>, water &amp; waste bottles with level sensors for every excitability &amp; maintain. </a:t>
            </a:r>
            <a:endParaRPr lang="en-IN" sz="2000" dirty="0" smtClean="0"/>
          </a:p>
          <a:p>
            <a:pPr algn="just"/>
            <a:r>
              <a:rPr lang="en-US" sz="2000" dirty="0" smtClean="0"/>
              <a:t>Reusable living cell in convenient centrifugal. </a:t>
            </a:r>
            <a:endParaRPr lang="en-IN" sz="2000" dirty="0" smtClean="0"/>
          </a:p>
          <a:p>
            <a:pPr algn="just"/>
            <a:r>
              <a:rPr lang="en-US" sz="2000" dirty="0" smtClean="0"/>
              <a:t>Programmable `wash cycles b/w samples &amp; tests for min. carry over. </a:t>
            </a:r>
            <a:endParaRPr lang="en-IN" sz="2000" dirty="0" smtClean="0"/>
          </a:p>
          <a:p>
            <a:pPr algn="just"/>
            <a:endParaRPr lang="en-US" sz="2000" b="1" dirty="0" smtClean="0"/>
          </a:p>
          <a:p>
            <a:pPr algn="just"/>
            <a:r>
              <a:rPr lang="en-US" sz="2000" b="1" dirty="0" smtClean="0"/>
              <a:t>Cuvette rinsing station : </a:t>
            </a:r>
            <a:r>
              <a:rPr lang="en-US" sz="2000" dirty="0" smtClean="0"/>
              <a:t>The advanced versions of fully automated analyzers offer this facility to clean each cuvette with detergent and </a:t>
            </a:r>
            <a:r>
              <a:rPr lang="en-US" sz="2000" dirty="0" err="1" smtClean="0"/>
              <a:t>deionised</a:t>
            </a:r>
            <a:r>
              <a:rPr lang="en-US" sz="2000" dirty="0" smtClean="0"/>
              <a:t> water before use. This ensures excellent precision and reliability of results.</a:t>
            </a:r>
          </a:p>
          <a:p>
            <a:pPr algn="just"/>
            <a:r>
              <a:rPr lang="en-US" sz="2000" dirty="0" smtClean="0"/>
              <a:t> </a:t>
            </a:r>
            <a:endParaRPr lang="en-IN" sz="2000" dirty="0" smtClean="0"/>
          </a:p>
          <a:p>
            <a:pPr algn="just"/>
            <a:r>
              <a:rPr lang="en-US" sz="2000" dirty="0" smtClean="0"/>
              <a:t>The fully automated analyzers can be of 2 types. </a:t>
            </a:r>
            <a:endParaRPr lang="en-IN" sz="2000" dirty="0" smtClean="0"/>
          </a:p>
          <a:p>
            <a:pPr algn="just"/>
            <a:r>
              <a:rPr lang="en-US" sz="2000" dirty="0" smtClean="0"/>
              <a:t>Batch analyzers</a:t>
            </a:r>
            <a:endParaRPr lang="en-IN" sz="2000" dirty="0" smtClean="0"/>
          </a:p>
          <a:p>
            <a:pPr algn="just"/>
            <a:r>
              <a:rPr lang="en-US" sz="2000" dirty="0" smtClean="0"/>
              <a:t>Random access Analyzer </a:t>
            </a:r>
            <a:endParaRPr lang="en-IN" sz="2000" dirty="0"/>
          </a:p>
        </p:txBody>
      </p:sp>
    </p:spTree>
    <p:extLst>
      <p:ext uri="{BB962C8B-B14F-4D97-AF65-F5344CB8AC3E}">
        <p14:creationId xmlns:p14="http://schemas.microsoft.com/office/powerpoint/2010/main" val="573681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404664"/>
            <a:ext cx="8064896" cy="5955476"/>
          </a:xfrm>
          <a:prstGeom prst="rect">
            <a:avLst/>
          </a:prstGeom>
          <a:noFill/>
        </p:spPr>
        <p:txBody>
          <a:bodyPr wrap="square" rtlCol="0">
            <a:spAutoFit/>
          </a:bodyPr>
          <a:lstStyle/>
          <a:p>
            <a:pPr algn="just"/>
            <a:r>
              <a:rPr lang="en-US" sz="2000" b="1" dirty="0">
                <a:solidFill>
                  <a:srgbClr val="002060"/>
                </a:solidFill>
              </a:rPr>
              <a:t>BATCH ANALYZERS </a:t>
            </a:r>
            <a:endParaRPr lang="en-IN" sz="2000" b="1" dirty="0">
              <a:solidFill>
                <a:srgbClr val="002060"/>
              </a:solidFill>
            </a:endParaRPr>
          </a:p>
          <a:p>
            <a:pPr algn="just"/>
            <a:r>
              <a:rPr lang="en-US" sz="1900" dirty="0">
                <a:solidFill>
                  <a:srgbClr val="002060"/>
                </a:solidFill>
              </a:rPr>
              <a:t>	The auto analyzers of this type have become outdated. These analyzers perform only one type of test at a time. There was provision to accommodate only one type of test or only one type of </a:t>
            </a:r>
            <a:r>
              <a:rPr lang="en-US" sz="1900" dirty="0" smtClean="0">
                <a:solidFill>
                  <a:srgbClr val="002060"/>
                </a:solidFill>
              </a:rPr>
              <a:t>reagent </a:t>
            </a:r>
            <a:r>
              <a:rPr lang="en-US" sz="1900" dirty="0">
                <a:solidFill>
                  <a:srgbClr val="002060"/>
                </a:solidFill>
              </a:rPr>
              <a:t>at a time. These analyzers were utilized by using following general procedure : </a:t>
            </a:r>
            <a:endParaRPr lang="en-IN" sz="1900" dirty="0">
              <a:solidFill>
                <a:srgbClr val="002060"/>
              </a:solidFill>
            </a:endParaRPr>
          </a:p>
          <a:p>
            <a:pPr marL="342900" indent="-342900" algn="just">
              <a:buFont typeface="Arial" pitchFamily="34" charset="0"/>
              <a:buChar char="•"/>
            </a:pPr>
            <a:r>
              <a:rPr lang="en-US" sz="1900" dirty="0">
                <a:solidFill>
                  <a:srgbClr val="002060"/>
                </a:solidFill>
              </a:rPr>
              <a:t>After collecting all time samples, particularly blood respective sera or plasma were separated. </a:t>
            </a:r>
            <a:endParaRPr lang="en-IN" sz="1900" dirty="0">
              <a:solidFill>
                <a:srgbClr val="002060"/>
              </a:solidFill>
            </a:endParaRPr>
          </a:p>
          <a:p>
            <a:pPr marL="342900" indent="-342900" algn="just">
              <a:buFont typeface="Arial" pitchFamily="34" charset="0"/>
              <a:buChar char="•"/>
            </a:pPr>
            <a:r>
              <a:rPr lang="en-US" sz="1900" dirty="0">
                <a:solidFill>
                  <a:srgbClr val="002060"/>
                </a:solidFill>
              </a:rPr>
              <a:t>Various batches of the samples were made according to the determinations such as glucose, urea, </a:t>
            </a:r>
            <a:r>
              <a:rPr lang="en-US" sz="1900" dirty="0" err="1">
                <a:solidFill>
                  <a:srgbClr val="002060"/>
                </a:solidFill>
              </a:rPr>
              <a:t>creatinine</a:t>
            </a:r>
            <a:r>
              <a:rPr lang="en-US" sz="1900" dirty="0">
                <a:solidFill>
                  <a:srgbClr val="002060"/>
                </a:solidFill>
              </a:rPr>
              <a:t>, protein etc. </a:t>
            </a:r>
            <a:endParaRPr lang="en-IN" sz="1900" dirty="0">
              <a:solidFill>
                <a:srgbClr val="002060"/>
              </a:solidFill>
            </a:endParaRPr>
          </a:p>
          <a:p>
            <a:pPr marL="342900" indent="-342900" algn="just">
              <a:buFont typeface="Arial" pitchFamily="34" charset="0"/>
              <a:buChar char="•"/>
            </a:pPr>
            <a:r>
              <a:rPr lang="en-US" sz="1900" dirty="0">
                <a:solidFill>
                  <a:srgbClr val="002060"/>
                </a:solidFill>
              </a:rPr>
              <a:t>Specific reagent was placed on the analyzer.</a:t>
            </a:r>
            <a:endParaRPr lang="en-IN" sz="1900" dirty="0">
              <a:solidFill>
                <a:srgbClr val="002060"/>
              </a:solidFill>
            </a:endParaRPr>
          </a:p>
          <a:p>
            <a:pPr marL="342900" indent="-342900" algn="just">
              <a:buFont typeface="Arial" pitchFamily="34" charset="0"/>
              <a:buChar char="•"/>
            </a:pPr>
            <a:r>
              <a:rPr lang="en-US" sz="1900" dirty="0">
                <a:solidFill>
                  <a:srgbClr val="002060"/>
                </a:solidFill>
              </a:rPr>
              <a:t>The analyzer was programmed according to the no. of specimens on the sampler and specific code no. was given for the test. </a:t>
            </a:r>
            <a:endParaRPr lang="en-IN" sz="1900" dirty="0">
              <a:solidFill>
                <a:srgbClr val="002060"/>
              </a:solidFill>
            </a:endParaRPr>
          </a:p>
          <a:p>
            <a:pPr marL="342900" indent="-342900" algn="just">
              <a:buFont typeface="Arial" pitchFamily="34" charset="0"/>
              <a:buChar char="•"/>
            </a:pPr>
            <a:r>
              <a:rPr lang="en-US" sz="1900" dirty="0">
                <a:solidFill>
                  <a:srgbClr val="002060"/>
                </a:solidFill>
              </a:rPr>
              <a:t>The analyzer performed following function : </a:t>
            </a:r>
            <a:endParaRPr lang="en-IN" sz="1900" dirty="0">
              <a:solidFill>
                <a:srgbClr val="002060"/>
              </a:solidFill>
            </a:endParaRPr>
          </a:p>
          <a:p>
            <a:pPr marL="342900" indent="-342900" algn="just">
              <a:buFont typeface="Arial" pitchFamily="34" charset="0"/>
              <a:buChar char="•"/>
            </a:pPr>
            <a:r>
              <a:rPr lang="en-US" sz="1900" dirty="0">
                <a:solidFill>
                  <a:srgbClr val="002060"/>
                </a:solidFill>
              </a:rPr>
              <a:t>Pipetting of reagent in specific cups or cuvettes. </a:t>
            </a:r>
            <a:endParaRPr lang="en-IN" sz="1900" dirty="0">
              <a:solidFill>
                <a:srgbClr val="002060"/>
              </a:solidFill>
            </a:endParaRPr>
          </a:p>
          <a:p>
            <a:pPr marL="342900" indent="-342900" algn="just">
              <a:buFont typeface="Arial" pitchFamily="34" charset="0"/>
              <a:buChar char="•"/>
            </a:pPr>
            <a:r>
              <a:rPr lang="en-US" sz="1900" dirty="0">
                <a:solidFill>
                  <a:srgbClr val="002060"/>
                </a:solidFill>
              </a:rPr>
              <a:t>Pipetting of sample in the reagent. </a:t>
            </a:r>
            <a:endParaRPr lang="en-IN" sz="1900" dirty="0">
              <a:solidFill>
                <a:srgbClr val="002060"/>
              </a:solidFill>
            </a:endParaRPr>
          </a:p>
          <a:p>
            <a:pPr marL="342900" indent="-342900" algn="just">
              <a:buFont typeface="Arial" pitchFamily="34" charset="0"/>
              <a:buChar char="•"/>
            </a:pPr>
            <a:r>
              <a:rPr lang="en-US" sz="1900" dirty="0">
                <a:solidFill>
                  <a:srgbClr val="002060"/>
                </a:solidFill>
              </a:rPr>
              <a:t>Automatic mixing of the reagent &amp; sample. </a:t>
            </a:r>
            <a:endParaRPr lang="en-IN" sz="1900" dirty="0">
              <a:solidFill>
                <a:srgbClr val="002060"/>
              </a:solidFill>
            </a:endParaRPr>
          </a:p>
          <a:p>
            <a:pPr marL="342900" indent="-342900" algn="just">
              <a:buFont typeface="Arial" pitchFamily="34" charset="0"/>
              <a:buChar char="•"/>
            </a:pPr>
            <a:r>
              <a:rPr lang="en-US" sz="1900" dirty="0">
                <a:solidFill>
                  <a:srgbClr val="002060"/>
                </a:solidFill>
              </a:rPr>
              <a:t>Incubation of reaction mixture at a specific temperature. </a:t>
            </a:r>
            <a:endParaRPr lang="en-IN" sz="1900" dirty="0">
              <a:solidFill>
                <a:srgbClr val="002060"/>
              </a:solidFill>
            </a:endParaRPr>
          </a:p>
          <a:p>
            <a:pPr marL="342900" indent="-342900" algn="just">
              <a:buFont typeface="Arial" pitchFamily="34" charset="0"/>
              <a:buChar char="•"/>
            </a:pPr>
            <a:r>
              <a:rPr lang="en-US" sz="1900" dirty="0">
                <a:solidFill>
                  <a:srgbClr val="002060"/>
                </a:solidFill>
              </a:rPr>
              <a:t>Aspiration of the reaction mixture into the reading station.   </a:t>
            </a:r>
            <a:endParaRPr lang="en-IN" sz="1900" dirty="0">
              <a:solidFill>
                <a:srgbClr val="002060"/>
              </a:solidFill>
            </a:endParaRPr>
          </a:p>
          <a:p>
            <a:pPr marL="342900" indent="-342900" algn="just">
              <a:buFont typeface="Arial" pitchFamily="34" charset="0"/>
              <a:buChar char="•"/>
            </a:pPr>
            <a:r>
              <a:rPr lang="en-US" sz="1900" dirty="0">
                <a:solidFill>
                  <a:srgbClr val="002060"/>
                </a:solidFill>
              </a:rPr>
              <a:t>Reading, calculating, displaying and </a:t>
            </a:r>
            <a:r>
              <a:rPr lang="en-US" sz="1900" dirty="0" smtClean="0">
                <a:solidFill>
                  <a:srgbClr val="002060"/>
                </a:solidFill>
              </a:rPr>
              <a:t>printing of </a:t>
            </a:r>
            <a:r>
              <a:rPr lang="en-US" sz="1900" dirty="0">
                <a:solidFill>
                  <a:srgbClr val="002060"/>
                </a:solidFill>
              </a:rPr>
              <a:t>test results. </a:t>
            </a:r>
            <a:endParaRPr lang="en-IN" sz="1900" dirty="0">
              <a:solidFill>
                <a:srgbClr val="002060"/>
              </a:solidFill>
            </a:endParaRPr>
          </a:p>
          <a:p>
            <a:pPr algn="just"/>
            <a:r>
              <a:rPr lang="en-US" sz="1900" dirty="0">
                <a:solidFill>
                  <a:srgbClr val="002060"/>
                </a:solidFill>
              </a:rPr>
              <a:t>For </a:t>
            </a:r>
            <a:r>
              <a:rPr lang="en-US" sz="1900" dirty="0" err="1">
                <a:solidFill>
                  <a:srgbClr val="002060"/>
                </a:solidFill>
              </a:rPr>
              <a:t>eg</a:t>
            </a:r>
            <a:r>
              <a:rPr lang="en-US" sz="1900" dirty="0">
                <a:solidFill>
                  <a:srgbClr val="002060"/>
                </a:solidFill>
              </a:rPr>
              <a:t>. </a:t>
            </a:r>
            <a:r>
              <a:rPr lang="en-US" sz="1900" dirty="0" err="1" smtClean="0">
                <a:solidFill>
                  <a:srgbClr val="002060"/>
                </a:solidFill>
              </a:rPr>
              <a:t>Clinicon</a:t>
            </a:r>
            <a:r>
              <a:rPr lang="en-US" sz="1900" dirty="0">
                <a:solidFill>
                  <a:srgbClr val="002060"/>
                </a:solidFill>
              </a:rPr>
              <a:t>. </a:t>
            </a:r>
            <a:r>
              <a:rPr lang="en-US" sz="1900" dirty="0" smtClean="0">
                <a:solidFill>
                  <a:srgbClr val="002060"/>
                </a:solidFill>
              </a:rPr>
              <a:t>c</a:t>
            </a:r>
            <a:endParaRPr lang="en-IN" sz="1900" dirty="0">
              <a:solidFill>
                <a:srgbClr val="002060"/>
              </a:solidFill>
            </a:endParaRPr>
          </a:p>
        </p:txBody>
      </p:sp>
    </p:spTree>
    <p:extLst>
      <p:ext uri="{BB962C8B-B14F-4D97-AF65-F5344CB8AC3E}">
        <p14:creationId xmlns:p14="http://schemas.microsoft.com/office/powerpoint/2010/main" val="669784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908720"/>
            <a:ext cx="8064896" cy="4493538"/>
          </a:xfrm>
          <a:prstGeom prst="rect">
            <a:avLst/>
          </a:prstGeom>
          <a:noFill/>
        </p:spPr>
        <p:txBody>
          <a:bodyPr wrap="square" rtlCol="0">
            <a:spAutoFit/>
          </a:bodyPr>
          <a:lstStyle/>
          <a:p>
            <a:pPr algn="just"/>
            <a:r>
              <a:rPr lang="en-US" sz="2200" b="1" dirty="0" smtClean="0">
                <a:solidFill>
                  <a:srgbClr val="002060"/>
                </a:solidFill>
              </a:rPr>
              <a:t>Advantages </a:t>
            </a:r>
            <a:endParaRPr lang="en-IN" sz="2200" b="1" dirty="0">
              <a:solidFill>
                <a:srgbClr val="002060"/>
              </a:solidFill>
            </a:endParaRPr>
          </a:p>
          <a:p>
            <a:pPr algn="just"/>
            <a:r>
              <a:rPr lang="en-US" sz="2200" dirty="0">
                <a:solidFill>
                  <a:srgbClr val="002060"/>
                </a:solidFill>
              </a:rPr>
              <a:t>Large no. of samples batches were tested accurately and precisely with appropriate quality control program. </a:t>
            </a:r>
            <a:endParaRPr lang="en-IN" sz="2200" dirty="0">
              <a:solidFill>
                <a:srgbClr val="002060"/>
              </a:solidFill>
            </a:endParaRPr>
          </a:p>
          <a:p>
            <a:pPr algn="just"/>
            <a:endParaRPr lang="en-US" sz="2200" dirty="0">
              <a:solidFill>
                <a:srgbClr val="002060"/>
              </a:solidFill>
            </a:endParaRPr>
          </a:p>
          <a:p>
            <a:pPr algn="just"/>
            <a:r>
              <a:rPr lang="en-US" sz="2200" b="1" dirty="0" smtClean="0">
                <a:solidFill>
                  <a:srgbClr val="002060"/>
                </a:solidFill>
              </a:rPr>
              <a:t>Disadvantages </a:t>
            </a:r>
            <a:endParaRPr lang="en-IN" sz="2200" b="1" dirty="0">
              <a:solidFill>
                <a:srgbClr val="002060"/>
              </a:solidFill>
            </a:endParaRPr>
          </a:p>
          <a:p>
            <a:pPr algn="just"/>
            <a:r>
              <a:rPr lang="en-US" sz="2200" dirty="0">
                <a:solidFill>
                  <a:srgbClr val="002060"/>
                </a:solidFill>
              </a:rPr>
              <a:t>These analyzers were not patient oriented and did not function according to the patient test. </a:t>
            </a:r>
            <a:endParaRPr lang="en-IN" sz="2200" dirty="0">
              <a:solidFill>
                <a:srgbClr val="002060"/>
              </a:solidFill>
            </a:endParaRPr>
          </a:p>
          <a:p>
            <a:pPr algn="just"/>
            <a:r>
              <a:rPr lang="en-US" sz="2200" dirty="0">
                <a:solidFill>
                  <a:srgbClr val="002060"/>
                </a:solidFill>
              </a:rPr>
              <a:t>These analyzers were not equipped with ‘STAT’ facility, immediate reporting or emergency testing of a patients sample. </a:t>
            </a:r>
            <a:endParaRPr lang="en-IN" sz="2200" dirty="0">
              <a:solidFill>
                <a:srgbClr val="002060"/>
              </a:solidFill>
            </a:endParaRPr>
          </a:p>
          <a:p>
            <a:pPr algn="just"/>
            <a:r>
              <a:rPr lang="en-US" sz="2200" dirty="0">
                <a:solidFill>
                  <a:srgbClr val="002060"/>
                </a:solidFill>
              </a:rPr>
              <a:t>These analyzers were not equipped with </a:t>
            </a:r>
            <a:r>
              <a:rPr lang="en-US" sz="2200" dirty="0" smtClean="0">
                <a:solidFill>
                  <a:srgbClr val="002060"/>
                </a:solidFill>
              </a:rPr>
              <a:t>facility for Random </a:t>
            </a:r>
            <a:r>
              <a:rPr lang="en-US" sz="2200" dirty="0">
                <a:solidFill>
                  <a:srgbClr val="002060"/>
                </a:solidFill>
              </a:rPr>
              <a:t>Access Analysis. </a:t>
            </a:r>
            <a:endParaRPr lang="en-US" sz="2200" dirty="0" smtClean="0">
              <a:solidFill>
                <a:srgbClr val="002060"/>
              </a:solidFill>
            </a:endParaRPr>
          </a:p>
          <a:p>
            <a:pPr algn="just"/>
            <a:endParaRPr lang="en-IN" sz="2200" dirty="0">
              <a:solidFill>
                <a:srgbClr val="002060"/>
              </a:solidFill>
            </a:endParaRPr>
          </a:p>
          <a:p>
            <a:pPr algn="just"/>
            <a:r>
              <a:rPr lang="en-US" sz="2200" dirty="0" err="1">
                <a:solidFill>
                  <a:srgbClr val="002060"/>
                </a:solidFill>
              </a:rPr>
              <a:t>Eg</a:t>
            </a:r>
            <a:r>
              <a:rPr lang="en-US" sz="2200" dirty="0">
                <a:solidFill>
                  <a:srgbClr val="002060"/>
                </a:solidFill>
              </a:rPr>
              <a:t>. ERBA-Chem10, </a:t>
            </a:r>
            <a:r>
              <a:rPr lang="en-US" sz="2200" dirty="0" err="1">
                <a:solidFill>
                  <a:srgbClr val="002060"/>
                </a:solidFill>
              </a:rPr>
              <a:t>Clinicon</a:t>
            </a:r>
            <a:r>
              <a:rPr lang="en-US" sz="2200" dirty="0">
                <a:solidFill>
                  <a:srgbClr val="002060"/>
                </a:solidFill>
              </a:rPr>
              <a:t> Corona and auto Pacer. </a:t>
            </a:r>
            <a:endParaRPr lang="en-IN" sz="2200" dirty="0">
              <a:solidFill>
                <a:srgbClr val="002060"/>
              </a:solidFill>
            </a:endParaRPr>
          </a:p>
        </p:txBody>
      </p:sp>
    </p:spTree>
    <p:extLst>
      <p:ext uri="{BB962C8B-B14F-4D97-AF65-F5344CB8AC3E}">
        <p14:creationId xmlns:p14="http://schemas.microsoft.com/office/powerpoint/2010/main" val="1299055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404664"/>
            <a:ext cx="8064896" cy="5139869"/>
          </a:xfrm>
          <a:prstGeom prst="rect">
            <a:avLst/>
          </a:prstGeom>
          <a:noFill/>
        </p:spPr>
        <p:txBody>
          <a:bodyPr wrap="square" rtlCol="0">
            <a:spAutoFit/>
          </a:bodyPr>
          <a:lstStyle/>
          <a:p>
            <a:pPr algn="ctr"/>
            <a:r>
              <a:rPr lang="en-US" sz="2800" b="1" dirty="0">
                <a:solidFill>
                  <a:srgbClr val="C00000"/>
                </a:solidFill>
              </a:rPr>
              <a:t>RANDOM ACCESS ANALYZERS</a:t>
            </a:r>
            <a:endParaRPr lang="en-IN" sz="2800" b="1" dirty="0">
              <a:solidFill>
                <a:srgbClr val="C00000"/>
              </a:solidFill>
            </a:endParaRPr>
          </a:p>
          <a:p>
            <a:endParaRPr lang="en-US" sz="2000" dirty="0" smtClean="0">
              <a:solidFill>
                <a:srgbClr val="002060"/>
              </a:solidFill>
            </a:endParaRPr>
          </a:p>
          <a:p>
            <a:r>
              <a:rPr lang="en-US" sz="2000" dirty="0" smtClean="0">
                <a:solidFill>
                  <a:srgbClr val="002060"/>
                </a:solidFill>
              </a:rPr>
              <a:t>These </a:t>
            </a:r>
            <a:r>
              <a:rPr lang="en-US" sz="2000" dirty="0">
                <a:solidFill>
                  <a:srgbClr val="002060"/>
                </a:solidFill>
              </a:rPr>
              <a:t>analyzers perform all the functions of batch analyzer, but in addition to that they are also equipped with : </a:t>
            </a:r>
            <a:endParaRPr lang="en-IN" sz="2000" dirty="0">
              <a:solidFill>
                <a:srgbClr val="002060"/>
              </a:solidFill>
            </a:endParaRPr>
          </a:p>
          <a:p>
            <a:r>
              <a:rPr lang="en-US" sz="2000" b="1" dirty="0">
                <a:solidFill>
                  <a:srgbClr val="002060"/>
                </a:solidFill>
              </a:rPr>
              <a:t>Random Access Mode </a:t>
            </a:r>
            <a:r>
              <a:rPr lang="en-US" sz="2000" dirty="0">
                <a:solidFill>
                  <a:srgbClr val="002060"/>
                </a:solidFill>
              </a:rPr>
              <a:t>: Completing all test on one sample before proceeding to the next sample. </a:t>
            </a:r>
            <a:endParaRPr lang="en-IN" sz="2000" dirty="0">
              <a:solidFill>
                <a:srgbClr val="002060"/>
              </a:solidFill>
            </a:endParaRPr>
          </a:p>
          <a:p>
            <a:r>
              <a:rPr lang="en-US" sz="2000" b="1" dirty="0">
                <a:solidFill>
                  <a:srgbClr val="002060"/>
                </a:solidFill>
              </a:rPr>
              <a:t>Sample orientation mode </a:t>
            </a:r>
            <a:r>
              <a:rPr lang="en-US" sz="2000" dirty="0">
                <a:solidFill>
                  <a:srgbClr val="002060"/>
                </a:solidFill>
              </a:rPr>
              <a:t>: Completing the greatest no. of </a:t>
            </a:r>
            <a:r>
              <a:rPr lang="en-US" sz="2000" dirty="0" err="1">
                <a:solidFill>
                  <a:srgbClr val="002060"/>
                </a:solidFill>
              </a:rPr>
              <a:t>smaples</a:t>
            </a:r>
            <a:r>
              <a:rPr lang="en-US" sz="2000" dirty="0">
                <a:solidFill>
                  <a:srgbClr val="002060"/>
                </a:solidFill>
              </a:rPr>
              <a:t> in the shortest period of time, that may be 120-800 samples per hour. </a:t>
            </a:r>
            <a:endParaRPr lang="en-IN" sz="2000" dirty="0">
              <a:solidFill>
                <a:srgbClr val="002060"/>
              </a:solidFill>
            </a:endParaRPr>
          </a:p>
          <a:p>
            <a:r>
              <a:rPr lang="en-US" sz="2000" b="1" dirty="0">
                <a:solidFill>
                  <a:srgbClr val="002060"/>
                </a:solidFill>
              </a:rPr>
              <a:t>Sequential mode : </a:t>
            </a:r>
            <a:r>
              <a:rPr lang="en-US" sz="2000" dirty="0">
                <a:solidFill>
                  <a:srgbClr val="002060"/>
                </a:solidFill>
              </a:rPr>
              <a:t>Processing one test at a time.   </a:t>
            </a:r>
            <a:endParaRPr lang="en-IN" sz="2000" dirty="0">
              <a:solidFill>
                <a:srgbClr val="002060"/>
              </a:solidFill>
            </a:endParaRPr>
          </a:p>
          <a:p>
            <a:r>
              <a:rPr lang="en-US" sz="2000" dirty="0">
                <a:solidFill>
                  <a:srgbClr val="002060"/>
                </a:solidFill>
              </a:rPr>
              <a:t>Compared to batch analyzer, random access analyzers are equipped with following additional facilities: </a:t>
            </a:r>
            <a:endParaRPr lang="en-IN" sz="2000" dirty="0">
              <a:solidFill>
                <a:srgbClr val="002060"/>
              </a:solidFill>
            </a:endParaRPr>
          </a:p>
          <a:p>
            <a:pPr marL="342900" indent="-342900">
              <a:buFont typeface="Wingdings" pitchFamily="2" charset="2"/>
              <a:buChar char="§"/>
            </a:pPr>
            <a:r>
              <a:rPr lang="en-US" sz="2000" dirty="0">
                <a:solidFill>
                  <a:srgbClr val="002060"/>
                </a:solidFill>
              </a:rPr>
              <a:t>Cuvette disc with temp. control and automatic multistage cleaning system. </a:t>
            </a:r>
            <a:endParaRPr lang="en-IN" sz="2000" dirty="0">
              <a:solidFill>
                <a:srgbClr val="002060"/>
              </a:solidFill>
            </a:endParaRPr>
          </a:p>
          <a:p>
            <a:pPr marL="342900" indent="-342900">
              <a:buFont typeface="Wingdings" pitchFamily="2" charset="2"/>
              <a:buChar char="§"/>
            </a:pPr>
            <a:r>
              <a:rPr lang="en-US" sz="2000" dirty="0">
                <a:solidFill>
                  <a:srgbClr val="002060"/>
                </a:solidFill>
              </a:rPr>
              <a:t>Reagent table with capacity for single or double reagent containers and facility for low temp. 8-15</a:t>
            </a:r>
            <a:r>
              <a:rPr lang="en-US" sz="2000" baseline="30000" dirty="0">
                <a:solidFill>
                  <a:srgbClr val="002060"/>
                </a:solidFill>
              </a:rPr>
              <a:t>0</a:t>
            </a:r>
            <a:r>
              <a:rPr lang="en-US" sz="2000" dirty="0">
                <a:solidFill>
                  <a:srgbClr val="002060"/>
                </a:solidFill>
              </a:rPr>
              <a:t>C to preserves the stability of the reagents. </a:t>
            </a:r>
            <a:endParaRPr lang="en-IN" sz="2000" dirty="0">
              <a:solidFill>
                <a:srgbClr val="002060"/>
              </a:solidFill>
            </a:endParaRPr>
          </a:p>
          <a:p>
            <a:pPr marL="342900" indent="-342900">
              <a:buFont typeface="Wingdings" pitchFamily="2" charset="2"/>
              <a:buChar char="§"/>
            </a:pPr>
            <a:r>
              <a:rPr lang="en-US" sz="2000" dirty="0">
                <a:solidFill>
                  <a:srgbClr val="002060"/>
                </a:solidFill>
              </a:rPr>
              <a:t>Level sensors for samples and reagents</a:t>
            </a:r>
            <a:r>
              <a:rPr lang="en-US" sz="2000" dirty="0" smtClean="0">
                <a:solidFill>
                  <a:srgbClr val="002060"/>
                </a:solidFill>
              </a:rPr>
              <a:t>.</a:t>
            </a:r>
            <a:endParaRPr lang="en-IN" sz="2000" dirty="0">
              <a:solidFill>
                <a:srgbClr val="002060"/>
              </a:solidFill>
            </a:endParaRPr>
          </a:p>
        </p:txBody>
      </p:sp>
    </p:spTree>
    <p:extLst>
      <p:ext uri="{BB962C8B-B14F-4D97-AF65-F5344CB8AC3E}">
        <p14:creationId xmlns:p14="http://schemas.microsoft.com/office/powerpoint/2010/main" val="19196993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TotalTime>
  <Words>1859</Words>
  <Application>Microsoft Office PowerPoint</Application>
  <PresentationFormat>On-screen Show (4:3)</PresentationFormat>
  <Paragraphs>160</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Laptop</dc:creator>
  <cp:lastModifiedBy>Laptop</cp:lastModifiedBy>
  <cp:revision>12</cp:revision>
  <dcterms:created xsi:type="dcterms:W3CDTF">2021-11-25T10:28:50Z</dcterms:created>
  <dcterms:modified xsi:type="dcterms:W3CDTF">2021-11-25T11:09:51Z</dcterms:modified>
</cp:coreProperties>
</file>