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84" r:id="rId2"/>
    <p:sldId id="257" r:id="rId3"/>
    <p:sldId id="258" r:id="rId4"/>
    <p:sldId id="286" r:id="rId5"/>
    <p:sldId id="260" r:id="rId6"/>
    <p:sldId id="261" r:id="rId7"/>
    <p:sldId id="262" r:id="rId8"/>
    <p:sldId id="267" r:id="rId9"/>
    <p:sldId id="268" r:id="rId10"/>
    <p:sldId id="270" r:id="rId11"/>
    <p:sldId id="271" r:id="rId12"/>
    <p:sldId id="272" r:id="rId13"/>
    <p:sldId id="281" r:id="rId14"/>
    <p:sldId id="274" r:id="rId15"/>
    <p:sldId id="275" r:id="rId16"/>
    <p:sldId id="276" r:id="rId17"/>
    <p:sldId id="277" r:id="rId18"/>
    <p:sldId id="278" r:id="rId19"/>
    <p:sldId id="282" r:id="rId20"/>
    <p:sldId id="279" r:id="rId21"/>
    <p:sldId id="283" r:id="rId22"/>
    <p:sldId id="280" r:id="rId23"/>
    <p:sldId id="287" r:id="rId24"/>
    <p:sldId id="285" r:id="rId25"/>
    <p:sldId id="289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5DFCB-F76B-41F9-99D4-7D540E0423F7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76A76-7664-4CDE-AD36-B94132410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356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A3B-6FF7-4681-BC74-23C0656BA953}" type="datetime1">
              <a:rPr lang="en-US" smtClean="0"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@2022  AAROHI TIWARI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A197-69EC-42A4-9F50-6F0D44083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17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A427-1DC3-4E57-B900-99446723D080}" type="datetime1">
              <a:rPr lang="en-US" smtClean="0"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@2022  AAROHI TIWARI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A197-69EC-42A4-9F50-6F0D44083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44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CE23-3245-49D5-800F-6A77688ECD1A}" type="datetime1">
              <a:rPr lang="en-US" smtClean="0"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@2022  AAROHI TIWARI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A197-69EC-42A4-9F50-6F0D4408324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69955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4B80B-F455-47D8-841F-C126A5B71581}" type="datetime1">
              <a:rPr lang="en-US" smtClean="0"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@2022  AAROHI TIWARI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A197-69EC-42A4-9F50-6F0D44083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13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CB37-BD2E-47B8-9AF2-3F611C8C333F}" type="datetime1">
              <a:rPr lang="en-US" smtClean="0"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@2022  AAROHI TIWARI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A197-69EC-42A4-9F50-6F0D4408324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6818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3EE7B-1C3E-4E5B-B156-7B42047CC80A}" type="datetime1">
              <a:rPr lang="en-US" smtClean="0"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@2022  AAROHI TIWARI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A197-69EC-42A4-9F50-6F0D44083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958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5CD2-E0C8-4F31-A821-606CA7682479}" type="datetime1">
              <a:rPr lang="en-US" smtClean="0"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@2022  AAROHI TIWARI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A197-69EC-42A4-9F50-6F0D44083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63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2750-A524-4C0E-9D9C-18B305ED7372}" type="datetime1">
              <a:rPr lang="en-US" smtClean="0"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@2022  AAROHI TIWARI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A197-69EC-42A4-9F50-6F0D44083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940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7DC6-4147-401C-88D7-29F55DEAC23B}" type="datetime1">
              <a:rPr lang="en-US" smtClean="0"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@2022  AAROHI TIWARI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A197-69EC-42A4-9F50-6F0D44083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082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C227F-EBFD-4C7F-B363-97137E7162B6}" type="datetime1">
              <a:rPr lang="en-US" smtClean="0"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@2022  AAROHI TIWARI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A197-69EC-42A4-9F50-6F0D44083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00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EDFB-D124-4960-A8BA-4EEE2DCF87E1}" type="datetime1">
              <a:rPr lang="en-US" smtClean="0"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@2022  AAROHI TIWARI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A197-69EC-42A4-9F50-6F0D44083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321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27B0-4750-4EFD-955A-10C936D0BDF8}" type="datetime1">
              <a:rPr lang="en-US" smtClean="0"/>
              <a:t>7/13/2023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@2022  AAROHI TIWARI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A197-69EC-42A4-9F50-6F0D44083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624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A33D-052A-49E6-8ECD-07865D02C160}" type="datetime1">
              <a:rPr lang="en-US" smtClean="0"/>
              <a:t>7/13/2023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@2022  AAROHI TIWARI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A197-69EC-42A4-9F50-6F0D44083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38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A35D-4F2F-41C6-9C66-5048FDC45193}" type="datetime1">
              <a:rPr lang="en-US" smtClean="0"/>
              <a:t>7/13/2023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@2022  AAROHI TIWARI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A197-69EC-42A4-9F50-6F0D44083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944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E82F-5B86-49A3-A788-98260E7ADF50}" type="datetime1">
              <a:rPr lang="en-US" smtClean="0"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@2022  AAROHI TIWARI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A197-69EC-42A4-9F50-6F0D44083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567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F3BDD-1F6B-440D-85E3-BD6EFF50B1CC}" type="datetime1">
              <a:rPr lang="en-US" smtClean="0"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@2022  AAROHI TIWARI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A197-69EC-42A4-9F50-6F0D44083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607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5BCB8-C20C-4247-8FC1-BFF52A5599AF}" type="datetime1">
              <a:rPr lang="en-US" smtClean="0"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@2022  AAROHI TIWARI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5FAA197-69EC-42A4-9F50-6F0D44083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24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54687" y="274638"/>
            <a:ext cx="8229600" cy="2163762"/>
          </a:xfrm>
        </p:spPr>
        <p:txBody>
          <a:bodyPr>
            <a:normAutofit/>
          </a:bodyPr>
          <a:lstStyle/>
          <a:p>
            <a:pPr algn="l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School  of Pharmaceutical </a:t>
            </a:r>
            <a:b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science</a:t>
            </a:r>
            <a:endParaRPr lang="en-US" sz="4000" dirty="0"/>
          </a:p>
        </p:txBody>
      </p:sp>
      <p:pic>
        <p:nvPicPr>
          <p:cNvPr id="9" name="Content Placeholder 8" descr="download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84287" y="394494"/>
            <a:ext cx="2381250" cy="1924050"/>
          </a:xfr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03F2-9E2C-4376-95CB-56C7A729CEBB}" type="slidenum">
              <a:rPr lang="en-US" sz="1400" b="1">
                <a:solidFill>
                  <a:schemeClr val="tx1"/>
                </a:solidFill>
              </a:rPr>
              <a:pPr/>
              <a:t>1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4686" y="2243015"/>
            <a:ext cx="1154700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b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Topic –  Antiemetic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Screening Model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Subject –Pharmacological and Toxicological screening 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Subject code – MPL 103T </a:t>
            </a: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6673" y="2909896"/>
            <a:ext cx="3623732" cy="3131466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CISPLATIN INDUCED DOG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96017"/>
          </a:xfrm>
        </p:spPr>
        <p:txBody>
          <a:bodyPr/>
          <a:lstStyle/>
          <a:p>
            <a:r>
              <a:rPr lang="en-US" dirty="0"/>
              <a:t>Described by Gylyl et al. </a:t>
            </a:r>
          </a:p>
          <a:p>
            <a:r>
              <a:rPr lang="en-US" dirty="0"/>
              <a:t>Used to evaluate antiemetic properties of 5-HT3 receptor antagonists.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1AEB6CF9-9817-F365-F8AF-B4D261B535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484086"/>
              </p:ext>
            </p:extLst>
          </p:nvPr>
        </p:nvGraphicFramePr>
        <p:xfrm>
          <a:off x="368968" y="3208421"/>
          <a:ext cx="11582400" cy="3513220"/>
        </p:xfrm>
        <a:graphic>
          <a:graphicData uri="http://schemas.openxmlformats.org/drawingml/2006/table">
            <a:tbl>
              <a:tblPr firstRow="1" bandRow="1"/>
              <a:tblGrid>
                <a:gridCol w="2895600">
                  <a:extLst>
                    <a:ext uri="{9D8B030D-6E8A-4147-A177-3AD203B41FA5}">
                      <a16:colId xmlns:a16="http://schemas.microsoft.com/office/drawing/2014/main" val="397654108"/>
                    </a:ext>
                  </a:extLst>
                </a:gridCol>
                <a:gridCol w="4515853">
                  <a:extLst>
                    <a:ext uri="{9D8B030D-6E8A-4147-A177-3AD203B41FA5}">
                      <a16:colId xmlns:a16="http://schemas.microsoft.com/office/drawing/2014/main" val="1464004506"/>
                    </a:ext>
                  </a:extLst>
                </a:gridCol>
                <a:gridCol w="1475874">
                  <a:extLst>
                    <a:ext uri="{9D8B030D-6E8A-4147-A177-3AD203B41FA5}">
                      <a16:colId xmlns:a16="http://schemas.microsoft.com/office/drawing/2014/main" val="617956093"/>
                    </a:ext>
                  </a:extLst>
                </a:gridCol>
                <a:gridCol w="2695073">
                  <a:extLst>
                    <a:ext uri="{9D8B030D-6E8A-4147-A177-3AD203B41FA5}">
                      <a16:colId xmlns:a16="http://schemas.microsoft.com/office/drawing/2014/main" val="4267488296"/>
                    </a:ext>
                  </a:extLst>
                </a:gridCol>
              </a:tblGrid>
              <a:tr h="175661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b="1" dirty="0"/>
                        <a:t>TEST</a:t>
                      </a:r>
                      <a:r>
                        <a:rPr lang="en-IN" b="1" baseline="0" dirty="0"/>
                        <a:t> GROUP</a:t>
                      </a:r>
                    </a:p>
                    <a:p>
                      <a:r>
                        <a:rPr lang="en-IN" baseline="0" dirty="0"/>
                        <a:t>Test drug is administered . 10 min later ,Cisplatin is administered IV at a dose of 3.2mg/kg/ml.</a:t>
                      </a:r>
                      <a:endParaRPr lang="en-IN" dirty="0"/>
                    </a:p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OBSERVATION FOR 5 HOURS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Dogs with no obvious toxicity are retested after an interval of 4 weeks.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4356778"/>
                  </a:ext>
                </a:extLst>
              </a:tr>
              <a:tr h="175661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b="1" dirty="0"/>
                        <a:t>CONTROL GROUP</a:t>
                      </a:r>
                    </a:p>
                    <a:p>
                      <a:r>
                        <a:rPr lang="en-IN" dirty="0"/>
                        <a:t>Vehicle is administered .10 min</a:t>
                      </a:r>
                      <a:r>
                        <a:rPr lang="en-IN" baseline="0" dirty="0"/>
                        <a:t> later ,Cisplatin is administered IV at a dose of 3.2 mg /kg/ml.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3709448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968" y="3235491"/>
            <a:ext cx="2619375" cy="17701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968" y="5005636"/>
            <a:ext cx="2619375" cy="174307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@2022  AAROHI TIWARI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A197-69EC-42A4-9F50-6F0D4408324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046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CISPLATIN INDUCED CAT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Cats of either sex can be used  and they should be 2-6 kg.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7C4D705-AEDE-3C3E-774A-74FCB82C21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039417"/>
              </p:ext>
            </p:extLst>
          </p:nvPr>
        </p:nvGraphicFramePr>
        <p:xfrm>
          <a:off x="1459831" y="3049453"/>
          <a:ext cx="9272337" cy="4908960"/>
        </p:xfrm>
        <a:graphic>
          <a:graphicData uri="http://schemas.openxmlformats.org/drawingml/2006/table">
            <a:tbl>
              <a:tblPr/>
              <a:tblGrid>
                <a:gridCol w="3090779">
                  <a:extLst>
                    <a:ext uri="{9D8B030D-6E8A-4147-A177-3AD203B41FA5}">
                      <a16:colId xmlns:a16="http://schemas.microsoft.com/office/drawing/2014/main" val="827775109"/>
                    </a:ext>
                  </a:extLst>
                </a:gridCol>
                <a:gridCol w="3045944">
                  <a:extLst>
                    <a:ext uri="{9D8B030D-6E8A-4147-A177-3AD203B41FA5}">
                      <a16:colId xmlns:a16="http://schemas.microsoft.com/office/drawing/2014/main" val="1411895474"/>
                    </a:ext>
                  </a:extLst>
                </a:gridCol>
                <a:gridCol w="3135614">
                  <a:extLst>
                    <a:ext uri="{9D8B030D-6E8A-4147-A177-3AD203B41FA5}">
                      <a16:colId xmlns:a16="http://schemas.microsoft.com/office/drawing/2014/main" val="4251688175"/>
                    </a:ext>
                  </a:extLst>
                </a:gridCol>
              </a:tblGrid>
              <a:tr h="1800000"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b="1" dirty="0"/>
                        <a:t>TEST</a:t>
                      </a:r>
                      <a:r>
                        <a:rPr lang="en-IN" b="1" baseline="0" dirty="0"/>
                        <a:t> GROUP</a:t>
                      </a:r>
                    </a:p>
                    <a:p>
                      <a:pPr algn="l"/>
                      <a:r>
                        <a:rPr lang="en-IN" baseline="0" dirty="0"/>
                        <a:t>Cisplatin is administered IV at a dose of 3-7.5 mg/kg/ml over 4m. </a:t>
                      </a:r>
                    </a:p>
                    <a:p>
                      <a:pPr algn="l"/>
                      <a:r>
                        <a:rPr lang="en-IN" baseline="0" dirty="0"/>
                        <a:t>Immediately after this ,test drug is administered .</a:t>
                      </a:r>
                      <a:endParaRPr lang="en-IN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Observed for 4 hours for emetic episodes.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1567893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b="1" dirty="0"/>
                        <a:t>CONTROL GROUP</a:t>
                      </a:r>
                    </a:p>
                    <a:p>
                      <a:pPr algn="l"/>
                      <a:r>
                        <a:rPr lang="en-IN" dirty="0"/>
                        <a:t>Cisplatin</a:t>
                      </a:r>
                      <a:r>
                        <a:rPr lang="en-IN" baseline="0" dirty="0"/>
                        <a:t> is administered IV at a dose of 3-7.5mg/kg/ml over 4 m .</a:t>
                      </a:r>
                    </a:p>
                    <a:p>
                      <a:pPr algn="l"/>
                      <a:r>
                        <a:rPr lang="en-IN" baseline="0" dirty="0"/>
                        <a:t>Immediately after this ,vehicle is administered.</a:t>
                      </a:r>
                      <a:endParaRPr lang="en-IN" dirty="0"/>
                    </a:p>
                    <a:p>
                      <a:pPr algn="l"/>
                      <a:endParaRPr lang="en-IN" dirty="0"/>
                    </a:p>
                    <a:p>
                      <a:pPr algn="l"/>
                      <a:endParaRPr lang="en-IN" dirty="0"/>
                    </a:p>
                    <a:p>
                      <a:pPr algn="l"/>
                      <a:endParaRPr lang="en-IN" dirty="0"/>
                    </a:p>
                    <a:p>
                      <a:pPr algn="l"/>
                      <a:endParaRPr lang="en-IN" dirty="0"/>
                    </a:p>
                    <a:p>
                      <a:pPr algn="l"/>
                      <a:endParaRPr lang="en-IN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76534524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2913" y="3049452"/>
            <a:ext cx="2780065" cy="18117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2913" y="4861233"/>
            <a:ext cx="2780066" cy="184785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@2022  AAROHI TIWARI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A197-69EC-42A4-9F50-6F0D4408324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211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CISPLATIN INDUCED FERRET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Animals are subjected to overnight fasting 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A48148C-F803-D78B-A401-C25332C7C6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236617"/>
              </p:ext>
            </p:extLst>
          </p:nvPr>
        </p:nvGraphicFramePr>
        <p:xfrm>
          <a:off x="838200" y="2892875"/>
          <a:ext cx="10515599" cy="3732514"/>
        </p:xfrm>
        <a:graphic>
          <a:graphicData uri="http://schemas.openxmlformats.org/drawingml/2006/table">
            <a:tbl>
              <a:tblPr/>
              <a:tblGrid>
                <a:gridCol w="3505200">
                  <a:extLst>
                    <a:ext uri="{9D8B030D-6E8A-4147-A177-3AD203B41FA5}">
                      <a16:colId xmlns:a16="http://schemas.microsoft.com/office/drawing/2014/main" val="4036115110"/>
                    </a:ext>
                  </a:extLst>
                </a:gridCol>
                <a:gridCol w="5080891">
                  <a:extLst>
                    <a:ext uri="{9D8B030D-6E8A-4147-A177-3AD203B41FA5}">
                      <a16:colId xmlns:a16="http://schemas.microsoft.com/office/drawing/2014/main" val="213882606"/>
                    </a:ext>
                  </a:extLst>
                </a:gridCol>
                <a:gridCol w="1929508">
                  <a:extLst>
                    <a:ext uri="{9D8B030D-6E8A-4147-A177-3AD203B41FA5}">
                      <a16:colId xmlns:a16="http://schemas.microsoft.com/office/drawing/2014/main" val="924210748"/>
                    </a:ext>
                  </a:extLst>
                </a:gridCol>
              </a:tblGrid>
              <a:tr h="1866257"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b="1" dirty="0"/>
                        <a:t>TEST GROUP</a:t>
                      </a:r>
                    </a:p>
                    <a:p>
                      <a:pPr algn="l"/>
                      <a:r>
                        <a:rPr lang="en-IN" dirty="0"/>
                        <a:t>Test</a:t>
                      </a:r>
                      <a:r>
                        <a:rPr lang="en-IN" baseline="0" dirty="0"/>
                        <a:t> drug and cisplatin (IV at a dose of 10mg/kg/ml)</a:t>
                      </a:r>
                      <a:endParaRPr lang="en-IN" dirty="0"/>
                    </a:p>
                    <a:p>
                      <a:pPr algn="l"/>
                      <a:r>
                        <a:rPr lang="en-IN" dirty="0"/>
                        <a:t>are</a:t>
                      </a:r>
                      <a:r>
                        <a:rPr lang="en-IN" baseline="0" dirty="0"/>
                        <a:t> administered .</a:t>
                      </a:r>
                    </a:p>
                    <a:p>
                      <a:pPr algn="l"/>
                      <a:r>
                        <a:rPr lang="en-IN" baseline="0" dirty="0"/>
                        <a:t>If test drug is given orally ,give Cisplatin 30 min later.</a:t>
                      </a:r>
                      <a:endParaRPr lang="en-IN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Observation for 4 hour</a:t>
                      </a:r>
                      <a:r>
                        <a:rPr lang="en-IN" baseline="0" dirty="0"/>
                        <a:t>s for emetic episodes </a:t>
                      </a:r>
                      <a:endParaRPr lang="en-IN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6439081"/>
                  </a:ext>
                </a:extLst>
              </a:tr>
              <a:tr h="1866257"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b="1" dirty="0"/>
                        <a:t>CONTROL GROUP</a:t>
                      </a:r>
                    </a:p>
                    <a:p>
                      <a:pPr algn="l"/>
                      <a:r>
                        <a:rPr lang="en-IN" dirty="0"/>
                        <a:t>Vehicle and Cisplatin (IV at a dose of 10 mg/kg/ml)are administered 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06837731"/>
                  </a:ext>
                </a:extLst>
              </a:tr>
            </a:tbl>
          </a:graphicData>
        </a:graphic>
      </p:graphicFrame>
      <p:pic>
        <p:nvPicPr>
          <p:cNvPr id="3074" name="Picture 2" descr="Baby Ferrets or Adults? (Updated Buying Guide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975" y="3054878"/>
            <a:ext cx="2962275" cy="154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975" y="4881386"/>
            <a:ext cx="2962275" cy="154305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@2022  AAROHI TIWARI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A197-69EC-42A4-9F50-6F0D4408324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811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B1A70DA3-E15D-0A3C-C733-B20700557C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87376"/>
              </p:ext>
            </p:extLst>
          </p:nvPr>
        </p:nvGraphicFramePr>
        <p:xfrm>
          <a:off x="1138989" y="368968"/>
          <a:ext cx="9561095" cy="5398929"/>
        </p:xfrm>
        <a:graphic>
          <a:graphicData uri="http://schemas.openxmlformats.org/drawingml/2006/table">
            <a:tbl>
              <a:tblPr firstRow="1" bandRow="1"/>
              <a:tblGrid>
                <a:gridCol w="3176337">
                  <a:extLst>
                    <a:ext uri="{9D8B030D-6E8A-4147-A177-3AD203B41FA5}">
                      <a16:colId xmlns:a16="http://schemas.microsoft.com/office/drawing/2014/main" val="3791548615"/>
                    </a:ext>
                  </a:extLst>
                </a:gridCol>
                <a:gridCol w="3192379">
                  <a:extLst>
                    <a:ext uri="{9D8B030D-6E8A-4147-A177-3AD203B41FA5}">
                      <a16:colId xmlns:a16="http://schemas.microsoft.com/office/drawing/2014/main" val="3883011631"/>
                    </a:ext>
                  </a:extLst>
                </a:gridCol>
                <a:gridCol w="3192379">
                  <a:extLst>
                    <a:ext uri="{9D8B030D-6E8A-4147-A177-3AD203B41FA5}">
                      <a16:colId xmlns:a16="http://schemas.microsoft.com/office/drawing/2014/main" val="2902284212"/>
                    </a:ext>
                  </a:extLst>
                </a:gridCol>
              </a:tblGrid>
              <a:tr h="669610">
                <a:tc>
                  <a:txBody>
                    <a:bodyPr/>
                    <a:lstStyle/>
                    <a:p>
                      <a:r>
                        <a:rPr lang="en-US" sz="2000" b="1" dirty="0"/>
                        <a:t>Pigeon Model 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dirty="0"/>
                        <a:t>S.Murinus</a:t>
                      </a:r>
                      <a:r>
                        <a:rPr lang="en-IN" sz="2000" b="1" baseline="0" dirty="0"/>
                        <a:t> Model 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dirty="0"/>
                        <a:t>Mice Model</a:t>
                      </a:r>
                      <a:r>
                        <a:rPr lang="en-IN" sz="2000" b="1" baseline="0" dirty="0"/>
                        <a:t> </a:t>
                      </a:r>
                      <a:endParaRPr lang="en-IN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081991"/>
                  </a:ext>
                </a:extLst>
              </a:tr>
              <a:tr h="1122921">
                <a:tc>
                  <a:txBody>
                    <a:bodyPr/>
                    <a:lstStyle/>
                    <a:p>
                      <a:r>
                        <a:rPr lang="en-IN" dirty="0"/>
                        <a:t>4mg</a:t>
                      </a:r>
                      <a:r>
                        <a:rPr lang="en-IN" baseline="0" dirty="0"/>
                        <a:t>/kg </a:t>
                      </a:r>
                      <a:r>
                        <a:rPr lang="en-IN" dirty="0"/>
                        <a:t>IV.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20 mg/kg IP.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3-10mg/kg IP.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5894942"/>
                  </a:ext>
                </a:extLst>
              </a:tr>
              <a:tr h="1803199">
                <a:tc>
                  <a:txBody>
                    <a:bodyPr/>
                    <a:lstStyle/>
                    <a:p>
                      <a:r>
                        <a:rPr lang="en-IN" dirty="0"/>
                        <a:t>Duration between administration of drug/vehicle and cisplatin depends</a:t>
                      </a:r>
                      <a:r>
                        <a:rPr lang="en-IN" baseline="0" dirty="0"/>
                        <a:t> upon expected time of drug action 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Duration between administration of drug/vehicle and cisplatin is 30 mins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Cisplatin is administered</a:t>
                      </a:r>
                      <a:r>
                        <a:rPr lang="en-IN" baseline="0" dirty="0"/>
                        <a:t> 30 mins after rats have been pretreated with drug / vehicle .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0039953"/>
                  </a:ext>
                </a:extLst>
              </a:tr>
              <a:tr h="1803199">
                <a:tc>
                  <a:txBody>
                    <a:bodyPr/>
                    <a:lstStyle/>
                    <a:p>
                      <a:r>
                        <a:rPr lang="en-IN" dirty="0"/>
                        <a:t>Observed for emetic episodes 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Observed</a:t>
                      </a:r>
                      <a:r>
                        <a:rPr lang="en-IN" baseline="0" dirty="0"/>
                        <a:t> for 2hr for behavioural changes as well as emetic 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Observable for pica (ingestion of non-food substances).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6034051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@2022  AAROHI TIWARI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A197-69EC-42A4-9F50-6F0D4408324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8948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APOMORPHINE INDUCED EMESIS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Dogs are most sensitive followed by Ferret.</a:t>
            </a:r>
          </a:p>
          <a:p>
            <a:r>
              <a:rPr lang="en-US" dirty="0"/>
              <a:t>Use of Apomorphine in Cat is controversial as administration of Apomorphine can cause excitation in Cats.</a:t>
            </a:r>
          </a:p>
          <a:p>
            <a:r>
              <a:rPr lang="en-US" dirty="0"/>
              <a:t>Suncus murinus is unresponsive to Apomorphine.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6712" t="7864" r="29705" b="5520"/>
          <a:stretch/>
        </p:blipFill>
        <p:spPr>
          <a:xfrm>
            <a:off x="6491111" y="3341511"/>
            <a:ext cx="2077155" cy="2754489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@2022  AAROHI TIWARI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A197-69EC-42A4-9F50-6F0D4408324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096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FDE3663-896E-2FD8-CE4C-7BAE3245A3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913095"/>
              </p:ext>
            </p:extLst>
          </p:nvPr>
        </p:nvGraphicFramePr>
        <p:xfrm>
          <a:off x="1143000" y="559469"/>
          <a:ext cx="9561095" cy="5445494"/>
        </p:xfrm>
        <a:graphic>
          <a:graphicData uri="http://schemas.openxmlformats.org/drawingml/2006/table">
            <a:tbl>
              <a:tblPr firstRow="1" bandRow="1"/>
              <a:tblGrid>
                <a:gridCol w="3176337">
                  <a:extLst>
                    <a:ext uri="{9D8B030D-6E8A-4147-A177-3AD203B41FA5}">
                      <a16:colId xmlns:a16="http://schemas.microsoft.com/office/drawing/2014/main" val="34252974"/>
                    </a:ext>
                  </a:extLst>
                </a:gridCol>
                <a:gridCol w="3192379">
                  <a:extLst>
                    <a:ext uri="{9D8B030D-6E8A-4147-A177-3AD203B41FA5}">
                      <a16:colId xmlns:a16="http://schemas.microsoft.com/office/drawing/2014/main" val="1465360519"/>
                    </a:ext>
                  </a:extLst>
                </a:gridCol>
                <a:gridCol w="3192379">
                  <a:extLst>
                    <a:ext uri="{9D8B030D-6E8A-4147-A177-3AD203B41FA5}">
                      <a16:colId xmlns:a16="http://schemas.microsoft.com/office/drawing/2014/main" val="2404149136"/>
                    </a:ext>
                  </a:extLst>
                </a:gridCol>
              </a:tblGrid>
              <a:tr h="716175">
                <a:tc>
                  <a:txBody>
                    <a:bodyPr/>
                    <a:lstStyle/>
                    <a:p>
                      <a:r>
                        <a:rPr lang="en-IN" sz="2000" b="1" dirty="0"/>
                        <a:t>Dog Model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dirty="0"/>
                        <a:t>Ferret Model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dirty="0"/>
                        <a:t>Mice</a:t>
                      </a:r>
                      <a:r>
                        <a:rPr lang="en-IN" sz="2000" b="1" baseline="0" dirty="0"/>
                        <a:t> </a:t>
                      </a:r>
                      <a:r>
                        <a:rPr lang="en-IN" sz="2000" b="1" dirty="0"/>
                        <a:t>Model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251723"/>
                  </a:ext>
                </a:extLst>
              </a:tr>
              <a:tr h="1122921">
                <a:tc>
                  <a:txBody>
                    <a:bodyPr/>
                    <a:lstStyle/>
                    <a:p>
                      <a:r>
                        <a:rPr lang="en-IN" dirty="0"/>
                        <a:t>0.3mg/kg 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0.25mg/kg 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 mg/kg 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6194286"/>
                  </a:ext>
                </a:extLst>
              </a:tr>
              <a:tr h="1803199">
                <a:tc>
                  <a:txBody>
                    <a:bodyPr/>
                    <a:lstStyle/>
                    <a:p>
                      <a:r>
                        <a:rPr lang="en-IN" dirty="0"/>
                        <a:t>Duration between administration of drug</a:t>
                      </a:r>
                      <a:r>
                        <a:rPr lang="en-IN" baseline="0" dirty="0"/>
                        <a:t> and apomorphine depends upon expected time of drug action 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Duration</a:t>
                      </a:r>
                      <a:r>
                        <a:rPr lang="en-IN" baseline="0" dirty="0"/>
                        <a:t> between administration of drug and apomorphine is 30 mins.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Apomorphine is administered</a:t>
                      </a:r>
                      <a:r>
                        <a:rPr lang="en-IN" baseline="0" dirty="0"/>
                        <a:t> to mice pre treated with drug /vehicle.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620025"/>
                  </a:ext>
                </a:extLst>
              </a:tr>
              <a:tr h="1803199">
                <a:tc>
                  <a:txBody>
                    <a:bodyPr/>
                    <a:lstStyle/>
                    <a:p>
                      <a:r>
                        <a:rPr lang="en-IN" dirty="0"/>
                        <a:t>Observation for emetic episodes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Observation for 60 mins</a:t>
                      </a:r>
                      <a:r>
                        <a:rPr lang="en-IN" baseline="0" dirty="0"/>
                        <a:t> for behavioural changes as well as emetic episodes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Observe</a:t>
                      </a:r>
                      <a:r>
                        <a:rPr lang="en-IN" baseline="0" dirty="0"/>
                        <a:t> for pica( ingestion of non food substances )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333987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@2022  AAROHI TIWARI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A197-69EC-42A4-9F50-6F0D4408324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154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COPPER SULPHATE INDUCED EMESIS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Powerful oxidizing agent.</a:t>
            </a:r>
          </a:p>
          <a:p>
            <a:r>
              <a:rPr lang="en-US" dirty="0"/>
              <a:t>An irritant to mucosa membranes .</a:t>
            </a:r>
          </a:p>
          <a:p>
            <a:r>
              <a:rPr lang="en-US" dirty="0"/>
              <a:t>If administered orally ,it causes irritation of gastric mucosa and leads to nousea and vomiting .</a:t>
            </a:r>
          </a:p>
          <a:p>
            <a:r>
              <a:rPr lang="en-US" dirty="0"/>
              <a:t>Solvent: distilled water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@2022  AAROHI TIWARI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A197-69EC-42A4-9F50-6F0D4408324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105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E9B7C93-A417-37C5-FE84-DE475C028F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800634"/>
              </p:ext>
            </p:extLst>
          </p:nvPr>
        </p:nvGraphicFramePr>
        <p:xfrm>
          <a:off x="1143000" y="559469"/>
          <a:ext cx="9561095" cy="5445494"/>
        </p:xfrm>
        <a:graphic>
          <a:graphicData uri="http://schemas.openxmlformats.org/drawingml/2006/table">
            <a:tbl>
              <a:tblPr firstRow="1" bandRow="1"/>
              <a:tblGrid>
                <a:gridCol w="3176337">
                  <a:extLst>
                    <a:ext uri="{9D8B030D-6E8A-4147-A177-3AD203B41FA5}">
                      <a16:colId xmlns:a16="http://schemas.microsoft.com/office/drawing/2014/main" val="34252974"/>
                    </a:ext>
                  </a:extLst>
                </a:gridCol>
                <a:gridCol w="3192379">
                  <a:extLst>
                    <a:ext uri="{9D8B030D-6E8A-4147-A177-3AD203B41FA5}">
                      <a16:colId xmlns:a16="http://schemas.microsoft.com/office/drawing/2014/main" val="1465360519"/>
                    </a:ext>
                  </a:extLst>
                </a:gridCol>
                <a:gridCol w="3192379">
                  <a:extLst>
                    <a:ext uri="{9D8B030D-6E8A-4147-A177-3AD203B41FA5}">
                      <a16:colId xmlns:a16="http://schemas.microsoft.com/office/drawing/2014/main" val="2404149136"/>
                    </a:ext>
                  </a:extLst>
                </a:gridCol>
              </a:tblGrid>
              <a:tr h="716175">
                <a:tc>
                  <a:txBody>
                    <a:bodyPr/>
                    <a:lstStyle/>
                    <a:p>
                      <a:r>
                        <a:rPr lang="en-IN" sz="2000" b="1" dirty="0"/>
                        <a:t>Ferret 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dirty="0"/>
                        <a:t>Sun murinus</a:t>
                      </a:r>
                      <a:r>
                        <a:rPr lang="en-IN" sz="2000" b="1" baseline="0" dirty="0"/>
                        <a:t> model 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dirty="0"/>
                        <a:t>Chick model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251723"/>
                  </a:ext>
                </a:extLst>
              </a:tr>
              <a:tr h="1122921">
                <a:tc>
                  <a:txBody>
                    <a:bodyPr/>
                    <a:lstStyle/>
                    <a:p>
                      <a:r>
                        <a:rPr lang="en-IN" dirty="0"/>
                        <a:t>40mg /kg orally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40 mg/kg intragastric</a:t>
                      </a:r>
                      <a:r>
                        <a:rPr lang="en-IN" baseline="0" dirty="0"/>
                        <a:t>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50 mg/kg orally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6194286"/>
                  </a:ext>
                </a:extLst>
              </a:tr>
              <a:tr h="1803199">
                <a:tc>
                  <a:txBody>
                    <a:bodyPr/>
                    <a:lstStyle/>
                    <a:p>
                      <a:r>
                        <a:rPr lang="en-IN" dirty="0"/>
                        <a:t>Drug /vehicle pretreated ferrets are administered</a:t>
                      </a:r>
                      <a:r>
                        <a:rPr lang="en-IN" baseline="0" dirty="0"/>
                        <a:t>  CuSo4 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Duration between administration of drug and CuSo4 is 30</a:t>
                      </a:r>
                      <a:r>
                        <a:rPr lang="en-IN" baseline="0" dirty="0"/>
                        <a:t> mins.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Duration between admistration of drug and CuSo4 is 10 mins.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620025"/>
                  </a:ext>
                </a:extLst>
              </a:tr>
              <a:tr h="1803199">
                <a:tc>
                  <a:txBody>
                    <a:bodyPr/>
                    <a:lstStyle/>
                    <a:p>
                      <a:r>
                        <a:rPr lang="en-IN" dirty="0"/>
                        <a:t>Observed</a:t>
                      </a:r>
                      <a:r>
                        <a:rPr lang="en-IN" baseline="0" dirty="0"/>
                        <a:t> for latency and frequency of emetic episodes 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Observed for 60 min for emetic episodes 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Observation for latency and frequency of emetic episodes 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333987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@2022  AAROHI TIWARI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A197-69EC-42A4-9F50-6F0D4408324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7344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INDUCED EMESIS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Commonly used for motion emesis drug model are:</a:t>
            </a:r>
          </a:p>
          <a:p>
            <a:r>
              <a:rPr lang="en-US" dirty="0"/>
              <a:t>Cat model </a:t>
            </a:r>
          </a:p>
          <a:p>
            <a:r>
              <a:rPr lang="en-US" dirty="0"/>
              <a:t>Suncus murinus model </a:t>
            </a:r>
          </a:p>
          <a:p>
            <a:r>
              <a:rPr lang="en-US" dirty="0"/>
              <a:t>Mice model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@2022  AAROHI TIWARI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A197-69EC-42A4-9F50-6F0D4408324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7240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03B2096-0A60-7F1A-8079-E239022B5F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141133"/>
              </p:ext>
            </p:extLst>
          </p:nvPr>
        </p:nvGraphicFramePr>
        <p:xfrm>
          <a:off x="1608221" y="464218"/>
          <a:ext cx="9561095" cy="5929563"/>
        </p:xfrm>
        <a:graphic>
          <a:graphicData uri="http://schemas.openxmlformats.org/drawingml/2006/table">
            <a:tbl>
              <a:tblPr firstRow="1" bandRow="1"/>
              <a:tblGrid>
                <a:gridCol w="3176337">
                  <a:extLst>
                    <a:ext uri="{9D8B030D-6E8A-4147-A177-3AD203B41FA5}">
                      <a16:colId xmlns:a16="http://schemas.microsoft.com/office/drawing/2014/main" val="34252974"/>
                    </a:ext>
                  </a:extLst>
                </a:gridCol>
                <a:gridCol w="3192379">
                  <a:extLst>
                    <a:ext uri="{9D8B030D-6E8A-4147-A177-3AD203B41FA5}">
                      <a16:colId xmlns:a16="http://schemas.microsoft.com/office/drawing/2014/main" val="1465360519"/>
                    </a:ext>
                  </a:extLst>
                </a:gridCol>
                <a:gridCol w="3192379">
                  <a:extLst>
                    <a:ext uri="{9D8B030D-6E8A-4147-A177-3AD203B41FA5}">
                      <a16:colId xmlns:a16="http://schemas.microsoft.com/office/drawing/2014/main" val="2404149136"/>
                    </a:ext>
                  </a:extLst>
                </a:gridCol>
              </a:tblGrid>
              <a:tr h="1200244">
                <a:tc>
                  <a:txBody>
                    <a:bodyPr/>
                    <a:lstStyle/>
                    <a:p>
                      <a:r>
                        <a:rPr lang="en-IN" b="1" dirty="0"/>
                        <a:t>Cat model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/>
                        <a:t>Snucus murinus model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/>
                        <a:t>Mice</a:t>
                      </a:r>
                      <a:r>
                        <a:rPr lang="en-IN" b="1" baseline="0" dirty="0"/>
                        <a:t> </a:t>
                      </a:r>
                      <a:r>
                        <a:rPr lang="en-IN" b="1" dirty="0"/>
                        <a:t>model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251723"/>
                  </a:ext>
                </a:extLst>
              </a:tr>
              <a:tr h="1122921">
                <a:tc>
                  <a:txBody>
                    <a:bodyPr/>
                    <a:lstStyle/>
                    <a:p>
                      <a:r>
                        <a:rPr lang="en-IN" dirty="0"/>
                        <a:t>Vertical oscillations at 0.3</a:t>
                      </a:r>
                      <a:r>
                        <a:rPr lang="en-IN" baseline="0" dirty="0"/>
                        <a:t> Hz through a distance of 75 cm 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Horizontal oscillation</a:t>
                      </a:r>
                      <a:r>
                        <a:rPr lang="en-IN" baseline="0" dirty="0"/>
                        <a:t>s of 4 cm at 1Hz for 10 min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60 min double rotation</a:t>
                      </a:r>
                      <a:r>
                        <a:rPr lang="en-IN" baseline="0" dirty="0"/>
                        <a:t>s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6194286"/>
                  </a:ext>
                </a:extLst>
              </a:tr>
              <a:tr h="1803199">
                <a:tc>
                  <a:txBody>
                    <a:bodyPr/>
                    <a:lstStyle/>
                    <a:p>
                      <a:r>
                        <a:rPr lang="en-IN" dirty="0"/>
                        <a:t>Repetative</a:t>
                      </a:r>
                      <a:r>
                        <a:rPr lang="en-IN" baseline="0" dirty="0"/>
                        <a:t> licking , salivation often dripping out of mouth or vomiting 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Emetic episodes are noted</a:t>
                      </a:r>
                      <a:r>
                        <a:rPr lang="en-IN" baseline="0" dirty="0"/>
                        <a:t> during motion during as well as motion cease 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Increase</a:t>
                      </a:r>
                      <a:r>
                        <a:rPr lang="en-IN" baseline="0" dirty="0"/>
                        <a:t> kaolin intake indicates motion sickness .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620025"/>
                  </a:ext>
                </a:extLst>
              </a:tr>
              <a:tr h="1803199">
                <a:tc>
                  <a:txBody>
                    <a:bodyPr/>
                    <a:lstStyle/>
                    <a:p>
                      <a:r>
                        <a:rPr lang="en-IN" dirty="0"/>
                        <a:t>Increase latency/decrease</a:t>
                      </a:r>
                      <a:r>
                        <a:rPr lang="en-IN" baseline="0" dirty="0"/>
                        <a:t> frequency of emesis in cats pretreated with drug indicates antiemetic action.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Animal can be exposed only twice in 1week</a:t>
                      </a:r>
                      <a:r>
                        <a:rPr lang="en-IN" baseline="0" dirty="0"/>
                        <a:t>  adaptation to motion stimuli.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Decrease kaolin intake in rats pretreated with drug indicates antiemetic action 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333987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@2022  AAROHI TIWARI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A197-69EC-42A4-9F50-6F0D4408324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364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</a:t>
            </a:r>
          </a:p>
          <a:p>
            <a:r>
              <a:rPr lang="en-US" dirty="0"/>
              <a:t>Pathogenesis of vomiting </a:t>
            </a:r>
          </a:p>
          <a:p>
            <a:r>
              <a:rPr lang="en-US" dirty="0"/>
              <a:t>Choice of animals and Emetogens</a:t>
            </a:r>
          </a:p>
          <a:p>
            <a:r>
              <a:rPr lang="en-US" dirty="0"/>
              <a:t>Parameters observed</a:t>
            </a:r>
          </a:p>
          <a:p>
            <a:r>
              <a:rPr lang="en-US" dirty="0"/>
              <a:t>In vivo models </a:t>
            </a:r>
          </a:p>
          <a:p>
            <a:r>
              <a:rPr lang="en-US" dirty="0"/>
              <a:t>In vitro model </a:t>
            </a:r>
          </a:p>
          <a:p>
            <a:r>
              <a:rPr lang="en-US" dirty="0"/>
              <a:t>Human model </a:t>
            </a:r>
          </a:p>
          <a:p>
            <a:r>
              <a:rPr lang="en-US" dirty="0"/>
              <a:t>References </a:t>
            </a:r>
          </a:p>
        </p:txBody>
      </p:sp>
      <p:sp>
        <p:nvSpPr>
          <p:cNvPr id="4" name="AutoShape 2" descr="Vomiting Cartoon Stock Illustrations – 1,331 Vomiting Cartoon Stock  Illustrations, Vectors &amp; Clipart - Dreamstim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V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0601" t="3320" r="-14783" b="6543"/>
          <a:stretch/>
        </p:blipFill>
        <p:spPr>
          <a:xfrm>
            <a:off x="6536266" y="1535287"/>
            <a:ext cx="3973689" cy="3984979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@2022  AAROHI TIWARI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A197-69EC-42A4-9F50-6F0D4408324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9185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RADIATION INDUCED EMESIS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Dog model </a:t>
            </a:r>
          </a:p>
          <a:p>
            <a:r>
              <a:rPr lang="en-US" dirty="0"/>
              <a:t>Ferret model</a:t>
            </a:r>
          </a:p>
          <a:p>
            <a:r>
              <a:rPr lang="en-US" dirty="0"/>
              <a:t>Mice model</a:t>
            </a:r>
          </a:p>
          <a:p>
            <a:r>
              <a:rPr lang="en-US" dirty="0"/>
              <a:t>Ferret are most sensitive to radiation followed by dogs .</a:t>
            </a:r>
          </a:p>
          <a:p>
            <a:r>
              <a:rPr lang="en-US" dirty="0"/>
              <a:t>Cats are resistant to radiation 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@2022  AAROHI TIWARI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A197-69EC-42A4-9F50-6F0D4408324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1561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E9B7C93-A417-37C5-FE84-DE475C028F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909583"/>
              </p:ext>
            </p:extLst>
          </p:nvPr>
        </p:nvGraphicFramePr>
        <p:xfrm>
          <a:off x="1143000" y="559469"/>
          <a:ext cx="9561095" cy="5377761"/>
        </p:xfrm>
        <a:graphic>
          <a:graphicData uri="http://schemas.openxmlformats.org/drawingml/2006/table">
            <a:tbl>
              <a:tblPr firstRow="1" bandRow="1"/>
              <a:tblGrid>
                <a:gridCol w="3176337">
                  <a:extLst>
                    <a:ext uri="{9D8B030D-6E8A-4147-A177-3AD203B41FA5}">
                      <a16:colId xmlns:a16="http://schemas.microsoft.com/office/drawing/2014/main" val="34252974"/>
                    </a:ext>
                  </a:extLst>
                </a:gridCol>
                <a:gridCol w="3192379">
                  <a:extLst>
                    <a:ext uri="{9D8B030D-6E8A-4147-A177-3AD203B41FA5}">
                      <a16:colId xmlns:a16="http://schemas.microsoft.com/office/drawing/2014/main" val="1465360519"/>
                    </a:ext>
                  </a:extLst>
                </a:gridCol>
                <a:gridCol w="3192379">
                  <a:extLst>
                    <a:ext uri="{9D8B030D-6E8A-4147-A177-3AD203B41FA5}">
                      <a16:colId xmlns:a16="http://schemas.microsoft.com/office/drawing/2014/main" val="2404149136"/>
                    </a:ext>
                  </a:extLst>
                </a:gridCol>
              </a:tblGrid>
              <a:tr h="648442">
                <a:tc>
                  <a:txBody>
                    <a:bodyPr/>
                    <a:lstStyle/>
                    <a:p>
                      <a:r>
                        <a:rPr lang="en-IN" sz="2000" b="1" dirty="0"/>
                        <a:t>Dog model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dirty="0"/>
                        <a:t>Ferret model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dirty="0"/>
                        <a:t>Mice</a:t>
                      </a:r>
                      <a:r>
                        <a:rPr lang="en-IN" sz="2000" b="1" baseline="0" dirty="0"/>
                        <a:t> </a:t>
                      </a:r>
                      <a:r>
                        <a:rPr lang="en-IN" sz="2000" b="1" dirty="0"/>
                        <a:t>model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251723"/>
                  </a:ext>
                </a:extLst>
              </a:tr>
              <a:tr h="1122921">
                <a:tc>
                  <a:txBody>
                    <a:bodyPr/>
                    <a:lstStyle/>
                    <a:p>
                      <a:r>
                        <a:rPr lang="en-IN" dirty="0"/>
                        <a:t>Co60;</a:t>
                      </a:r>
                      <a:r>
                        <a:rPr lang="en-IN" baseline="0" dirty="0"/>
                        <a:t> 8Gy administration to total body surface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Co 60; 201cGy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4Gy of total body</a:t>
                      </a:r>
                      <a:r>
                        <a:rPr lang="en-IN" baseline="0" dirty="0"/>
                        <a:t> irradiation 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6194286"/>
                  </a:ext>
                </a:extLst>
              </a:tr>
              <a:tr h="1803199">
                <a:tc>
                  <a:txBody>
                    <a:bodyPr/>
                    <a:lstStyle/>
                    <a:p>
                      <a:r>
                        <a:rPr lang="en-IN" dirty="0"/>
                        <a:t>One group</a:t>
                      </a:r>
                      <a:r>
                        <a:rPr lang="en-IN" baseline="0" dirty="0"/>
                        <a:t> gets drug and other group gets no medications.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Emesis</a:t>
                      </a:r>
                      <a:r>
                        <a:rPr lang="en-IN" baseline="0" dirty="0"/>
                        <a:t> incidence of 100% is reported at 201 </a:t>
                      </a:r>
                      <a:r>
                        <a:rPr lang="en-IN" baseline="0" dirty="0" err="1"/>
                        <a:t>cGy</a:t>
                      </a:r>
                      <a:r>
                        <a:rPr lang="en-IN" baseline="0" dirty="0"/>
                        <a:t> in ferret.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Exposure to radiation</a:t>
                      </a:r>
                      <a:r>
                        <a:rPr lang="en-IN" baseline="0" dirty="0"/>
                        <a:t> induces pica in mice .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620025"/>
                  </a:ext>
                </a:extLst>
              </a:tr>
              <a:tr h="1803199">
                <a:tc>
                  <a:txBody>
                    <a:bodyPr/>
                    <a:lstStyle/>
                    <a:p>
                      <a:r>
                        <a:rPr lang="en-IN" dirty="0"/>
                        <a:t>Increase latency / decrease frequency of emesis in cats pretreated with drug indicates</a:t>
                      </a:r>
                      <a:r>
                        <a:rPr lang="en-IN" baseline="0" dirty="0"/>
                        <a:t> antiemetic action 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Increased</a:t>
                      </a:r>
                      <a:r>
                        <a:rPr lang="en-IN" baseline="0" dirty="0"/>
                        <a:t> latency / decreased frequency of emesis in cats pretreated with drug indicates antiemetic action.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Decreased kaolin intake in mice pretreated</a:t>
                      </a:r>
                      <a:r>
                        <a:rPr lang="en-IN" baseline="0" dirty="0"/>
                        <a:t> with drug indicates antiemetic action .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333987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@2022  AAROHI TIWARI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A197-69EC-42A4-9F50-6F0D4408324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3539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VITRO MODEL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5-HT3  antagonist are the most potent of all antiemetic .</a:t>
            </a:r>
          </a:p>
          <a:p>
            <a:r>
              <a:rPr lang="en-US" dirty="0"/>
              <a:t>The experimental drug can be evaluated for 5 –HT3 receptor antagonist activity using in  vitro animal model.  </a:t>
            </a:r>
          </a:p>
          <a:p>
            <a:r>
              <a:rPr lang="en-US" b="1" u="sng" dirty="0"/>
              <a:t>Method </a:t>
            </a:r>
            <a:r>
              <a:rPr lang="en-US" u="sng" dirty="0"/>
              <a:t>  </a:t>
            </a:r>
          </a:p>
          <a:p>
            <a:r>
              <a:rPr lang="en-US" dirty="0"/>
              <a:t>Distal colon (20 mm)</a:t>
            </a:r>
          </a:p>
          <a:p>
            <a:r>
              <a:rPr lang="en-US" dirty="0"/>
              <a:t>Krebs-</a:t>
            </a:r>
            <a:r>
              <a:rPr lang="en-US" dirty="0" err="1"/>
              <a:t>Henseleit</a:t>
            </a:r>
            <a:r>
              <a:rPr lang="en-US" dirty="0"/>
              <a:t> solution</a:t>
            </a:r>
          </a:p>
          <a:p>
            <a:r>
              <a:rPr lang="en-US" dirty="0"/>
              <a:t>2-methyl-5-HT(Agonist) </a:t>
            </a:r>
          </a:p>
          <a:p>
            <a:r>
              <a:rPr lang="en-US" dirty="0"/>
              <a:t>Tropisetron (Antagonist)</a:t>
            </a:r>
          </a:p>
          <a:p>
            <a:r>
              <a:rPr lang="en-US" dirty="0"/>
              <a:t>Temp:37 C</a:t>
            </a:r>
          </a:p>
          <a:p>
            <a:r>
              <a:rPr lang="en-US" dirty="0"/>
              <a:t>Vol.(inner bath)10 ml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@2022  AAROHI TIWARI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A197-69EC-42A4-9F50-6F0D4408324D}" type="slidenum">
              <a:rPr lang="en-US" smtClean="0"/>
              <a:t>22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066" y="3831033"/>
            <a:ext cx="8516761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35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Apomorphine Induced </a:t>
            </a:r>
          </a:p>
          <a:p>
            <a:pPr marL="0" indent="0">
              <a:buNone/>
            </a:pPr>
            <a:r>
              <a:rPr lang="en-US" dirty="0"/>
              <a:t>Apomorphine 0.05 mg/kg ,SC is an appropriate challenge dose for testing compounds for antiemetic activity in normal human volunteers.</a:t>
            </a:r>
          </a:p>
          <a:p>
            <a:pPr marL="0" indent="0">
              <a:buNone/>
            </a:pPr>
            <a:r>
              <a:rPr lang="en-US" dirty="0"/>
              <a:t>Frequency of emesis is checked.</a:t>
            </a:r>
          </a:p>
          <a:p>
            <a:r>
              <a:rPr lang="en-US" b="1" dirty="0"/>
              <a:t>Ipecac Induced</a:t>
            </a:r>
          </a:p>
          <a:p>
            <a:pPr marL="0" indent="0">
              <a:buNone/>
            </a:pPr>
            <a:r>
              <a:rPr lang="en-US" dirty="0"/>
              <a:t>Healthy men are given single 5 minute infusions of ondansetron 30 min before oral administration of 30 ml syrup of ipecac .</a:t>
            </a:r>
          </a:p>
          <a:p>
            <a:pPr marL="0" indent="0">
              <a:buNone/>
            </a:pPr>
            <a:r>
              <a:rPr lang="en-US" dirty="0"/>
              <a:t>Emetic episodes and nousea are assessed over an 8 hr period.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@2022  AAROHI TIWARI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A197-69EC-42A4-9F50-6F0D4408324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2818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 . Gerhard Vogel (Ed.)Drug Discovery and Evaluation </a:t>
            </a:r>
            <a:r>
              <a:rPr lang="en-US"/>
              <a:t>Second edition.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@2022  AAROHI TIWARI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A197-69EC-42A4-9F50-6F0D4408324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8923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@2022  AAROHI TIWARI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A197-69EC-42A4-9F50-6F0D4408324D}" type="slidenum">
              <a:rPr lang="en-US" smtClean="0"/>
              <a:t>25</a:t>
            </a:fld>
            <a:endParaRPr lang="en-US"/>
          </a:p>
        </p:txBody>
      </p:sp>
      <p:pic>
        <p:nvPicPr>
          <p:cNvPr id="2050" name="Picture 2" descr="Thank you business Images | Free Vectors, Stock Photos &amp; PS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23" y="316089"/>
            <a:ext cx="9268178" cy="6378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1511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Nausea:  Non observable subjective feeling of having the urge to vomit.</a:t>
            </a:r>
          </a:p>
          <a:p>
            <a:pPr algn="just"/>
            <a:r>
              <a:rPr lang="en-US" dirty="0"/>
              <a:t> EMESIS:</a:t>
            </a:r>
          </a:p>
          <a:p>
            <a:pPr marL="0" indent="0" algn="just">
              <a:buNone/>
            </a:pPr>
            <a:r>
              <a:rPr lang="en-US" dirty="0"/>
              <a:t> 1. ACUTE EMESIS: Occurs within minutes and resolves within 24 h.</a:t>
            </a:r>
          </a:p>
          <a:p>
            <a:pPr marL="0" indent="0" algn="just">
              <a:buNone/>
            </a:pPr>
            <a:r>
              <a:rPr lang="en-US" dirty="0"/>
              <a:t>2.DELAYED EMESIS: Occurs after 2-3 days .</a:t>
            </a:r>
          </a:p>
          <a:p>
            <a:pPr marL="0" indent="0" algn="just">
              <a:buNone/>
            </a:pPr>
            <a:r>
              <a:rPr lang="en-US" dirty="0"/>
              <a:t>3.BREAKTHROUGH EMESIS: Emesis occurring after the prophylactic antiemetic treatment .</a:t>
            </a:r>
          </a:p>
          <a:p>
            <a:pPr algn="just"/>
            <a:r>
              <a:rPr lang="en-US" dirty="0"/>
              <a:t>RETCHING: Attempt to vomit without expulsion of vomitus.</a:t>
            </a:r>
          </a:p>
          <a:p>
            <a:pPr algn="just"/>
            <a:r>
              <a:rPr lang="en-US" dirty="0"/>
              <a:t> EJECTION: Expulsion of vomitus forcefully through mouth and nose. </a:t>
            </a:r>
          </a:p>
          <a:p>
            <a:pPr algn="just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@2022  AAROHI TIWARI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A197-69EC-42A4-9F50-6F0D4408324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525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" y="-89354"/>
            <a:ext cx="10515600" cy="1325563"/>
          </a:xfrm>
        </p:spPr>
        <p:txBody>
          <a:bodyPr/>
          <a:lstStyle/>
          <a:p>
            <a:r>
              <a:rPr lang="en-US" dirty="0"/>
              <a:t>PATHOGENESIS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071154"/>
            <a:ext cx="10713720" cy="510580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640080" y="1236209"/>
            <a:ext cx="3051387" cy="953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Cancer Chemotherapy </a:t>
            </a:r>
          </a:p>
        </p:txBody>
      </p:sp>
      <p:sp>
        <p:nvSpPr>
          <p:cNvPr id="8" name="Down Arrow 7"/>
          <p:cNvSpPr/>
          <p:nvPr/>
        </p:nvSpPr>
        <p:spPr>
          <a:xfrm>
            <a:off x="1998133" y="2291644"/>
            <a:ext cx="214489" cy="3499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6928" y="2743200"/>
            <a:ext cx="3004539" cy="15917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Chemoreceptor Triggered Zone (CTZ) </a:t>
            </a:r>
          </a:p>
          <a:p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4097867" y="3025422"/>
            <a:ext cx="677333" cy="2144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667022" y="666044"/>
            <a:ext cx="2111022" cy="57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Cerebral Cortex </a:t>
            </a:r>
          </a:p>
        </p:txBody>
      </p:sp>
      <p:sp>
        <p:nvSpPr>
          <p:cNvPr id="13" name="Down Arrow 12"/>
          <p:cNvSpPr/>
          <p:nvPr/>
        </p:nvSpPr>
        <p:spPr>
          <a:xfrm>
            <a:off x="6615289" y="1313941"/>
            <a:ext cx="191912" cy="10827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364480" y="2743200"/>
            <a:ext cx="2819964" cy="15917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VOMITING CENTRE</a:t>
            </a:r>
          </a:p>
          <a:p>
            <a:pPr algn="ctr"/>
            <a:r>
              <a:rPr lang="en-US" dirty="0"/>
              <a:t>(MEDULLA)</a:t>
            </a:r>
          </a:p>
        </p:txBody>
      </p:sp>
      <p:sp>
        <p:nvSpPr>
          <p:cNvPr id="15" name="Down Arrow 14"/>
          <p:cNvSpPr/>
          <p:nvPr/>
        </p:nvSpPr>
        <p:spPr>
          <a:xfrm>
            <a:off x="6626577" y="4412665"/>
            <a:ext cx="191912" cy="10827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19644" y="2641600"/>
            <a:ext cx="1467556" cy="19191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Vestibular nuclei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655732" y="5604052"/>
            <a:ext cx="2528712" cy="11458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Pharynx and  GIT</a:t>
            </a:r>
          </a:p>
        </p:txBody>
      </p:sp>
      <p:sp>
        <p:nvSpPr>
          <p:cNvPr id="18" name="Right Arrow 17"/>
          <p:cNvSpPr/>
          <p:nvPr/>
        </p:nvSpPr>
        <p:spPr>
          <a:xfrm flipH="1">
            <a:off x="8613422" y="3397956"/>
            <a:ext cx="1175172" cy="2013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@2022  AAROHI TIWARI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A197-69EC-42A4-9F50-6F0D4408324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770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COMMONLY USED ANIMALS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Animals are normally used  .</a:t>
            </a:r>
          </a:p>
          <a:p>
            <a:r>
              <a:rPr lang="en-US" dirty="0"/>
              <a:t>Commonly used animals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Dogs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Cats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Ferrets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Monkeys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Gerbils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@2022  AAROHI TIWARI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A197-69EC-42A4-9F50-6F0D4408324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32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CHOICE OF EMETOGENS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Drug Induced </a:t>
            </a:r>
          </a:p>
          <a:p>
            <a:pPr marL="514350" indent="-514350">
              <a:buAutoNum type="arabicPeriod"/>
            </a:pPr>
            <a:r>
              <a:rPr lang="en-US" dirty="0"/>
              <a:t>Radiation Stimulus </a:t>
            </a:r>
          </a:p>
          <a:p>
            <a:pPr marL="514350" indent="-514350">
              <a:buAutoNum type="arabicPeriod"/>
            </a:pPr>
            <a:r>
              <a:rPr lang="en-US" dirty="0"/>
              <a:t>Motion Stimulus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@2022  AAROHI TIWARI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A197-69EC-42A4-9F50-6F0D4408324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589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 Assessed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Behavioral changes. </a:t>
            </a:r>
          </a:p>
          <a:p>
            <a:r>
              <a:rPr lang="en-US" dirty="0"/>
              <a:t>Latency to first retching and vomiting.</a:t>
            </a:r>
          </a:p>
          <a:p>
            <a:r>
              <a:rPr lang="en-US" dirty="0"/>
              <a:t>Number of vomiting episodes.</a:t>
            </a:r>
          </a:p>
          <a:p>
            <a:r>
              <a:rPr lang="en-US" dirty="0"/>
              <a:t>Conditional flavor avoidance (PICA) in mice.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@2022  AAROHI TIWARI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A197-69EC-42A4-9F50-6F0D4408324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612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SCREENING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Drug-induce emesis model </a:t>
            </a:r>
          </a:p>
          <a:p>
            <a:r>
              <a:rPr lang="en-US" dirty="0"/>
              <a:t> Apomorphine-induced emesis model </a:t>
            </a:r>
          </a:p>
          <a:p>
            <a:r>
              <a:rPr lang="en-US" dirty="0"/>
              <a:t> Copper sulfate-induced emesis model </a:t>
            </a:r>
          </a:p>
          <a:p>
            <a:r>
              <a:rPr lang="en-US" dirty="0"/>
              <a:t> Motion-induced emesis model </a:t>
            </a:r>
          </a:p>
          <a:p>
            <a:r>
              <a:rPr lang="en-US" dirty="0"/>
              <a:t> Radiation-induced emesis model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@2022  AAROHI TIWARI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A197-69EC-42A4-9F50-6F0D4408324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375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DRUG INDUCED EMETIC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Cisplatin-induced emesis model </a:t>
            </a:r>
          </a:p>
          <a:p>
            <a:r>
              <a:rPr lang="en-US" dirty="0"/>
              <a:t> Apomorphine-induced emesis model </a:t>
            </a:r>
          </a:p>
          <a:p>
            <a:r>
              <a:rPr lang="en-US" dirty="0"/>
              <a:t> CusSo4-induced emesis model </a:t>
            </a:r>
          </a:p>
          <a:p>
            <a:r>
              <a:rPr lang="en-US" dirty="0"/>
              <a:t> Methotrexate-induced emesis model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@2022  AAROHI TIWARI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A197-69EC-42A4-9F50-6F0D4408324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65537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802</TotalTime>
  <Words>1192</Words>
  <Application>Microsoft Office PowerPoint</Application>
  <PresentationFormat>Widescreen</PresentationFormat>
  <Paragraphs>239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Times New Roman</vt:lpstr>
      <vt:lpstr>Trebuchet MS</vt:lpstr>
      <vt:lpstr>Wingdings 3</vt:lpstr>
      <vt:lpstr>Facet</vt:lpstr>
      <vt:lpstr>School  of Pharmaceutical  science</vt:lpstr>
      <vt:lpstr>CONTENTS</vt:lpstr>
      <vt:lpstr>INTRODUCTION </vt:lpstr>
      <vt:lpstr>PATHOGENESIS</vt:lpstr>
      <vt:lpstr>COMMONLY USED ANIMALS </vt:lpstr>
      <vt:lpstr>CHOICE OF EMETOGENS</vt:lpstr>
      <vt:lpstr>Parameter Assessed </vt:lpstr>
      <vt:lpstr>SCREENING MODEL</vt:lpstr>
      <vt:lpstr>DRUG INDUCED EMETIC MODEL</vt:lpstr>
      <vt:lpstr> CISPLATIN INDUCED DOG MODEL</vt:lpstr>
      <vt:lpstr>CISPLATIN INDUCED CAT MODEL</vt:lpstr>
      <vt:lpstr>CISPLATIN INDUCED FERRET MODEL</vt:lpstr>
      <vt:lpstr>PowerPoint Presentation</vt:lpstr>
      <vt:lpstr>APOMORPHINE INDUCED EMESIS MODEL</vt:lpstr>
      <vt:lpstr>PowerPoint Presentation</vt:lpstr>
      <vt:lpstr>COPPER SULPHATE INDUCED EMESIS MODEL</vt:lpstr>
      <vt:lpstr>PowerPoint Presentation</vt:lpstr>
      <vt:lpstr>MOTION INDUCED EMESIS MODEL</vt:lpstr>
      <vt:lpstr>PowerPoint Presentation</vt:lpstr>
      <vt:lpstr>RADIATION INDUCED EMESIS MODEL</vt:lpstr>
      <vt:lpstr>PowerPoint Presentation</vt:lpstr>
      <vt:lpstr>IN VITRO MODEL </vt:lpstr>
      <vt:lpstr>HUMAN MODEL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Aarohi Tiwari</dc:creator>
  <cp:lastModifiedBy>Mamta Tiwari</cp:lastModifiedBy>
  <cp:revision>66</cp:revision>
  <dcterms:created xsi:type="dcterms:W3CDTF">2022-12-11T12:00:00Z</dcterms:created>
  <dcterms:modified xsi:type="dcterms:W3CDTF">2023-07-13T10:24:48Z</dcterms:modified>
</cp:coreProperties>
</file>