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2" r:id="rId2"/>
    <p:sldId id="273" r:id="rId3"/>
    <p:sldId id="256" r:id="rId4"/>
    <p:sldId id="271" r:id="rId5"/>
    <p:sldId id="257" r:id="rId6"/>
    <p:sldId id="269" r:id="rId7"/>
    <p:sldId id="258" r:id="rId8"/>
    <p:sldId id="260" r:id="rId9"/>
    <p:sldId id="261" r:id="rId10"/>
    <p:sldId id="262" r:id="rId11"/>
    <p:sldId id="264" r:id="rId12"/>
    <p:sldId id="267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5" d="100"/>
          <a:sy n="85" d="100"/>
        </p:scale>
        <p:origin x="15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F1BC3CA-0835-4775-8120-2C4728374D40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15251B-6303-4253-8943-C9E90D678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md.com/food-recipes/ss/slideshow-exotic-fruits" TargetMode="External"/><Relationship Id="rId2" Type="http://schemas.openxmlformats.org/officeDocument/2006/relationships/hyperlink" Target="https://www.webmd.com/diet/obesity/features/the-risks-of-belly-f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ebmd.com/fitness-exercise/ss/slideshow-7-most-effective-exercise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md.com/dvt/blood-clots" TargetMode="External"/><Relationship Id="rId2" Type="http://schemas.openxmlformats.org/officeDocument/2006/relationships/hyperlink" Target="https://www.webmd.com/diet/default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webmd.com/a-to-z-guides/understanding-kidney-disease-basic-inform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md.com/heart-disease/atrial-fibrillation/heart-disease-abnormal-heart-rhythm" TargetMode="External"/><Relationship Id="rId2" Type="http://schemas.openxmlformats.org/officeDocument/2006/relationships/hyperlink" Target="https://www.webmd.com/stroke/defaul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ebmd.com/pain-management/default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md.com/brain/picture-of-the-brain" TargetMode="External"/><Relationship Id="rId2" Type="http://schemas.openxmlformats.org/officeDocument/2006/relationships/hyperlink" Target="https://www.webmd.com/heart/anatomy-picture-of-bloo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www.webmd.com/migraines-headaches/migraines-headaches-bas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80010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CHHATRAPATI SHAHU JI MAHARAJ UNIVERSITY.KANPUR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914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BY– </a:t>
            </a:r>
            <a:r>
              <a:rPr lang="en-US" b="1" dirty="0" smtClean="0"/>
              <a:t>DR </a:t>
            </a:r>
            <a:r>
              <a:rPr lang="en-US" b="1" dirty="0" smtClean="0"/>
              <a:t>AAMENA ZAIDI</a:t>
            </a:r>
          </a:p>
          <a:p>
            <a:r>
              <a:rPr lang="en-US" b="1" dirty="0" smtClean="0"/>
              <a:t>Assistant Professor</a:t>
            </a:r>
          </a:p>
          <a:p>
            <a:r>
              <a:rPr lang="en-US" b="1" dirty="0" smtClean="0"/>
              <a:t>School of Health Sciences</a:t>
            </a:r>
            <a:endParaRPr lang="en-US" b="1" dirty="0" smtClean="0"/>
          </a:p>
          <a:p>
            <a:r>
              <a:rPr lang="en-US" b="1" dirty="0" smtClean="0"/>
              <a:t>                     </a:t>
            </a:r>
            <a:endParaRPr lang="en-US" dirty="0"/>
          </a:p>
        </p:txBody>
      </p:sp>
      <p:pic>
        <p:nvPicPr>
          <p:cNvPr id="2050" name="Picture 2" descr="C:\Users\RIYA\Desktop\download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955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Risk Factors for Atherosclerosis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Atherosclerosis starts when you’re young. Research has found that even teenagers can have sign</a:t>
            </a:r>
          </a:p>
          <a:p>
            <a:pPr>
              <a:buNone/>
            </a:pPr>
            <a:r>
              <a:rPr lang="en-US" dirty="0" smtClean="0"/>
              <a:t> these risk factors are behind more than 90% of all heart attacks:</a:t>
            </a:r>
          </a:p>
          <a:p>
            <a:r>
              <a:rPr lang="en-US" dirty="0" smtClean="0">
                <a:hlinkClick r:id="rId2"/>
              </a:rPr>
              <a:t>Abdominal obesity</a:t>
            </a:r>
            <a:r>
              <a:rPr lang="en-US" dirty="0" smtClean="0"/>
              <a:t> ("spare tire")</a:t>
            </a:r>
          </a:p>
          <a:p>
            <a:r>
              <a:rPr lang="en-US" dirty="0" smtClean="0"/>
              <a:t>High blood pressure</a:t>
            </a:r>
          </a:p>
          <a:p>
            <a:r>
              <a:rPr lang="en-US" dirty="0" smtClean="0"/>
              <a:t>High cholesterol</a:t>
            </a:r>
          </a:p>
          <a:p>
            <a:r>
              <a:rPr lang="en-US" dirty="0" smtClean="0"/>
              <a:t>Not eating </a:t>
            </a:r>
            <a:r>
              <a:rPr lang="en-US" dirty="0" smtClean="0">
                <a:hlinkClick r:id="rId3"/>
              </a:rPr>
              <a:t>fruits and vegetables</a:t>
            </a:r>
            <a:endParaRPr lang="en-US" dirty="0" smtClean="0"/>
          </a:p>
          <a:p>
            <a:r>
              <a:rPr lang="en-US" dirty="0" smtClean="0"/>
              <a:t>Not </a:t>
            </a:r>
            <a:r>
              <a:rPr lang="en-US" dirty="0" smtClean="0">
                <a:hlinkClick r:id="rId4"/>
              </a:rPr>
              <a:t>exercising</a:t>
            </a:r>
            <a:r>
              <a:rPr lang="en-US" dirty="0" smtClean="0"/>
              <a:t> regularly</a:t>
            </a:r>
          </a:p>
          <a:p>
            <a:r>
              <a:rPr lang="en-US" dirty="0" smtClean="0"/>
              <a:t>Smoking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Diagnose Atherosclerosis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Doctors have an arsenal of diagnostic tests and tools they can access to confirm the presence of Atherosclerosis </a:t>
            </a:r>
          </a:p>
          <a:p>
            <a:r>
              <a:rPr lang="en-US" dirty="0" smtClean="0"/>
              <a:t>These include </a:t>
            </a:r>
          </a:p>
          <a:p>
            <a:r>
              <a:rPr lang="en-US" dirty="0" smtClean="0"/>
              <a:t>an </a:t>
            </a:r>
            <a:r>
              <a:rPr lang="en-US" b="1" dirty="0" smtClean="0"/>
              <a:t>angiogram</a:t>
            </a:r>
            <a:r>
              <a:rPr lang="en-US" dirty="0" smtClean="0"/>
              <a:t> (Arteriogram),</a:t>
            </a:r>
          </a:p>
          <a:p>
            <a:r>
              <a:rPr lang="en-US" dirty="0" smtClean="0"/>
              <a:t> cholesterol tests, </a:t>
            </a:r>
          </a:p>
          <a:p>
            <a:r>
              <a:rPr lang="en-US" dirty="0" smtClean="0"/>
              <a:t>a chest x-ray, a CT (computed tomography) </a:t>
            </a:r>
          </a:p>
          <a:p>
            <a:r>
              <a:rPr lang="en-US" dirty="0" smtClean="0"/>
              <a:t>Blood test</a:t>
            </a:r>
          </a:p>
          <a:p>
            <a:r>
              <a:rPr lang="en-US" dirty="0" smtClean="0"/>
              <a:t> an exercise stress test </a:t>
            </a:r>
            <a:endParaRPr lang="en-US" dirty="0"/>
          </a:p>
        </p:txBody>
      </p:sp>
      <p:pic>
        <p:nvPicPr>
          <p:cNvPr id="4099" name="Picture 3" descr="C:\Users\RIYA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9530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Lifestyle changes:</a:t>
            </a:r>
            <a:r>
              <a:rPr lang="en-US" dirty="0" smtClean="0"/>
              <a:t> You can slow or stop atherosclerosis by taking care of the risk factors. That means a healthy </a:t>
            </a:r>
            <a:r>
              <a:rPr lang="en-US" dirty="0" smtClean="0">
                <a:hlinkClick r:id="rId2"/>
              </a:rPr>
              <a:t>diet</a:t>
            </a:r>
            <a:r>
              <a:rPr lang="en-US" dirty="0" smtClean="0"/>
              <a:t>, exercise, and no smoking. These changes won't remove blockages, but they’re proven to lower the risk of heart attacks and strokes</a:t>
            </a:r>
          </a:p>
          <a:p>
            <a:r>
              <a:rPr lang="en-US" b="1" dirty="0" err="1" smtClean="0"/>
              <a:t>Fibrinolytic</a:t>
            </a:r>
            <a:r>
              <a:rPr lang="en-US" b="1" dirty="0" smtClean="0"/>
              <a:t> therapy:</a:t>
            </a:r>
            <a:r>
              <a:rPr lang="en-US" dirty="0" smtClean="0"/>
              <a:t> A drug dissolves a </a:t>
            </a:r>
            <a:r>
              <a:rPr lang="en-US" dirty="0" smtClean="0">
                <a:hlinkClick r:id="rId3"/>
              </a:rPr>
              <a:t>blood clot</a:t>
            </a:r>
            <a:r>
              <a:rPr lang="en-US" dirty="0" smtClean="0"/>
              <a:t> that’s blocking your artery.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Complications of Atherosclerosis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Complications of atherosclerosis include:</a:t>
            </a:r>
          </a:p>
          <a:p>
            <a:r>
              <a:rPr lang="en-US" dirty="0" smtClean="0"/>
              <a:t>Angina</a:t>
            </a:r>
          </a:p>
          <a:p>
            <a:r>
              <a:rPr lang="en-US" dirty="0" smtClean="0"/>
              <a:t>Chronic </a:t>
            </a:r>
            <a:r>
              <a:rPr lang="en-US" dirty="0" smtClean="0">
                <a:hlinkClick r:id="rId2"/>
              </a:rPr>
              <a:t>kidney disease</a:t>
            </a:r>
            <a:endParaRPr lang="en-US" dirty="0" smtClean="0"/>
          </a:p>
          <a:p>
            <a:r>
              <a:rPr lang="en-US" dirty="0" smtClean="0"/>
              <a:t>Coronary or carotid heart disease</a:t>
            </a:r>
          </a:p>
          <a:p>
            <a:r>
              <a:rPr lang="en-US" dirty="0" smtClean="0"/>
              <a:t>Heart attack</a:t>
            </a:r>
          </a:p>
          <a:p>
            <a:r>
              <a:rPr lang="en-US" dirty="0" smtClean="0"/>
              <a:t>Peripheral artery disease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Unusual heart rhythms</a:t>
            </a:r>
          </a:p>
          <a:p>
            <a:endParaRPr lang="en-US" dirty="0"/>
          </a:p>
        </p:txBody>
      </p:sp>
      <p:pic>
        <p:nvPicPr>
          <p:cNvPr id="5123" name="Picture 3" descr="C:\Users\RIYA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5257800"/>
            <a:ext cx="2857500" cy="1600200"/>
          </a:xfrm>
          <a:prstGeom prst="rect">
            <a:avLst/>
          </a:prstGeom>
          <a:noFill/>
        </p:spPr>
      </p:pic>
      <p:pic>
        <p:nvPicPr>
          <p:cNvPr id="5124" name="Picture 4" descr="C:\Users\RIYA\Desktop\download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2133600"/>
            <a:ext cx="2590800" cy="176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 </a:t>
            </a:r>
            <a:r>
              <a:rPr lang="en-US" b="1" u="sng" dirty="0" smtClean="0"/>
              <a:t>Treat Atherosclerosis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Medication: </a:t>
            </a:r>
            <a:r>
              <a:rPr lang="en-US" dirty="0" smtClean="0"/>
              <a:t>Drugs for high cholesterol and high blood pressure will slow and may even halt atherosclerosis. They lower your risk of heart at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Bypass surgery:</a:t>
            </a:r>
            <a:r>
              <a:rPr lang="en-US" dirty="0" smtClean="0"/>
              <a:t> Your doctor takes a healthy blood vessel, often from your leg or chest, and uses it to go around a blocked segment.</a:t>
            </a:r>
          </a:p>
          <a:p>
            <a:r>
              <a:rPr lang="en-US" dirty="0" smtClean="0"/>
              <a:t>tack and stroke.</a:t>
            </a:r>
            <a:endParaRPr lang="en-US" dirty="0"/>
          </a:p>
        </p:txBody>
      </p:sp>
      <p:pic>
        <p:nvPicPr>
          <p:cNvPr id="2050" name="Picture 2" descr="C:\Users\RIYA\Desktop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5295900"/>
            <a:ext cx="293370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Diet for atherosclerosis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heart – healthy diet includes fruit , vegetable , whole grain ,fish , meat , nut </a:t>
            </a:r>
            <a:r>
              <a:rPr lang="en-US" dirty="0" err="1" smtClean="0"/>
              <a:t>ect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Rich omega 3 and fiber </a:t>
            </a:r>
          </a:p>
          <a:p>
            <a:pPr>
              <a:buFontTx/>
              <a:buChar char="-"/>
            </a:pPr>
            <a:r>
              <a:rPr lang="en-US" dirty="0" err="1" smtClean="0"/>
              <a:t>Chia</a:t>
            </a:r>
            <a:r>
              <a:rPr lang="en-US" dirty="0" smtClean="0"/>
              <a:t>, flaxseed </a:t>
            </a:r>
          </a:p>
          <a:p>
            <a:pPr>
              <a:buFontTx/>
              <a:buChar char="-"/>
            </a:pPr>
            <a:r>
              <a:rPr lang="en-US" dirty="0" smtClean="0"/>
              <a:t>Brown bread</a:t>
            </a:r>
          </a:p>
          <a:p>
            <a:pPr>
              <a:buFontTx/>
              <a:buChar char="-"/>
            </a:pPr>
            <a:r>
              <a:rPr lang="en-US" b="1" dirty="0" smtClean="0"/>
              <a:t>Vitamin c</a:t>
            </a:r>
            <a:r>
              <a:rPr lang="en-US" dirty="0" smtClean="0"/>
              <a:t> – orange, </a:t>
            </a:r>
            <a:r>
              <a:rPr lang="en-US" dirty="0" err="1" smtClean="0"/>
              <a:t>mango,tomato</a:t>
            </a:r>
            <a:r>
              <a:rPr lang="en-US" dirty="0" smtClean="0"/>
              <a:t> sauce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3074" name="Picture 2" descr="C:\Users\RIYA\Desktop\download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895600"/>
            <a:ext cx="3019425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i="1" u="sng" dirty="0" smtClean="0"/>
              <a:t>Atherosclerosis</a:t>
            </a:r>
            <a:r>
              <a:rPr lang="en-US" b="1" i="1" u="sng" dirty="0" smtClean="0"/>
              <a:t>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239000" cy="3200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CONTENT </a:t>
            </a:r>
          </a:p>
          <a:p>
            <a:pPr>
              <a:buNone/>
            </a:pPr>
            <a:r>
              <a:rPr lang="en-US" dirty="0" smtClean="0"/>
              <a:t> . Introduction</a:t>
            </a:r>
          </a:p>
          <a:p>
            <a:pPr>
              <a:buNone/>
            </a:pPr>
            <a:r>
              <a:rPr lang="en-US" dirty="0" smtClean="0"/>
              <a:t>. Causes </a:t>
            </a:r>
          </a:p>
          <a:p>
            <a:pPr>
              <a:buNone/>
            </a:pPr>
            <a:r>
              <a:rPr lang="en-US" dirty="0" smtClean="0"/>
              <a:t>. Symptom </a:t>
            </a:r>
          </a:p>
          <a:p>
            <a:pPr>
              <a:buNone/>
            </a:pPr>
            <a:r>
              <a:rPr lang="en-US" dirty="0" smtClean="0"/>
              <a:t>. Diagnose</a:t>
            </a:r>
          </a:p>
          <a:p>
            <a:pPr>
              <a:buNone/>
            </a:pPr>
            <a:r>
              <a:rPr lang="en-US" dirty="0" smtClean="0"/>
              <a:t>. Complications</a:t>
            </a:r>
          </a:p>
          <a:p>
            <a:pPr>
              <a:buNone/>
            </a:pPr>
            <a:r>
              <a:rPr lang="en-US" dirty="0" smtClean="0"/>
              <a:t>.  Treat</a:t>
            </a:r>
          </a:p>
          <a:p>
            <a:pPr>
              <a:buNone/>
            </a:pPr>
            <a:r>
              <a:rPr lang="en-US" dirty="0" smtClean="0"/>
              <a:t>. Diet for atherosclerosis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RIYA\Desktop\download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050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229600" cy="1447799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en-US" b="1" i="1" dirty="0" smtClean="0"/>
              <a:t>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3200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Atherosclerosis [also know as arteriosclerotic vascular disease or ASVD]</a:t>
            </a:r>
          </a:p>
          <a:p>
            <a:r>
              <a:rPr lang="en-US" dirty="0" smtClean="0"/>
              <a:t>. The condition in the which an artery wall thickens as the result of a build-up of fatty material such as cholesterol .</a:t>
            </a:r>
          </a:p>
          <a:p>
            <a:r>
              <a:rPr lang="en-US" dirty="0" smtClean="0"/>
              <a:t>. Affecting arterial blood vessels , a chronic inflammatory response in the wall of arteries .</a:t>
            </a:r>
          </a:p>
          <a:p>
            <a:r>
              <a:rPr lang="en-US" dirty="0" smtClean="0"/>
              <a:t>. Its is commonly referred to as a hardening or furring of the arteries .</a:t>
            </a:r>
          </a:p>
          <a:p>
            <a:r>
              <a:rPr lang="en-US" dirty="0" smtClean="0"/>
              <a:t>. Its is caused by the formation of multiple plaques within the  arteries</a:t>
            </a:r>
          </a:p>
          <a:p>
            <a:r>
              <a:rPr lang="en-US" dirty="0" smtClean="0"/>
              <a:t>.Its can restrict blood flow . These plaques can also burnt , causing Causes blood clot</a:t>
            </a:r>
          </a:p>
          <a:p>
            <a:r>
              <a:rPr lang="en-US" dirty="0" smtClean="0"/>
              <a:t>        </a:t>
            </a:r>
            <a:endParaRPr lang="en-US" dirty="0"/>
          </a:p>
        </p:txBody>
      </p:sp>
      <p:pic>
        <p:nvPicPr>
          <p:cNvPr id="1026" name="Picture 2" descr="C:\Users\RIY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4419600"/>
            <a:ext cx="2038350" cy="224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build up of cholesterol plaque in the walls of arteries, causing obstruction of blood flow. Plaques may rupture, causing acute occlusion of the artery by clot.</a:t>
            </a:r>
          </a:p>
          <a:p>
            <a:r>
              <a:rPr lang="en-US" dirty="0" smtClean="0"/>
              <a:t>Atherosclerosis often has no symptoms until a plaque ruptures or the build-up is severe enough to block blood flow.</a:t>
            </a:r>
          </a:p>
          <a:p>
            <a:r>
              <a:rPr lang="en-US" dirty="0" smtClean="0"/>
              <a:t>A healthy diet and exercise can help. Treatments include medication, procedures to open blocked arteries and surgery.</a:t>
            </a:r>
          </a:p>
          <a:p>
            <a:endParaRPr lang="en-US" dirty="0"/>
          </a:p>
        </p:txBody>
      </p:sp>
      <p:pic>
        <p:nvPicPr>
          <p:cNvPr id="1026" name="Picture 2" descr="C:\Users\RIYA\Desktop\download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4038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i="1" u="sng" dirty="0" smtClean="0"/>
              <a:t>Causes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Atherosclerosis starts with damage or injury to the inner layer of an artery. The damage may be caused by</a:t>
            </a:r>
          </a:p>
          <a:p>
            <a:r>
              <a:rPr lang="en-US" dirty="0" smtClean="0"/>
              <a:t>. High blood pressure </a:t>
            </a:r>
          </a:p>
          <a:p>
            <a:r>
              <a:rPr lang="en-US" dirty="0" smtClean="0"/>
              <a:t>. High cholesterol </a:t>
            </a:r>
          </a:p>
          <a:p>
            <a:r>
              <a:rPr lang="en-US" dirty="0" smtClean="0"/>
              <a:t>. An irritant, such as nicotine </a:t>
            </a:r>
          </a:p>
          <a:p>
            <a:r>
              <a:rPr lang="en-US" dirty="0" smtClean="0"/>
              <a:t>. Certain diseases , such as diabetes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9342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Step in atherosclerosis development </a:t>
            </a:r>
          </a:p>
          <a:p>
            <a:r>
              <a:rPr lang="en-US" dirty="0" smtClean="0"/>
              <a:t>Fatty streak</a:t>
            </a:r>
          </a:p>
          <a:p>
            <a:r>
              <a:rPr lang="en-US" dirty="0" smtClean="0"/>
              <a:t>Fibrous plaque</a:t>
            </a:r>
          </a:p>
          <a:p>
            <a:r>
              <a:rPr lang="en-US" dirty="0" smtClean="0"/>
              <a:t>Calcification plaques </a:t>
            </a:r>
          </a:p>
          <a:p>
            <a:r>
              <a:rPr lang="en-US" dirty="0" err="1" smtClean="0"/>
              <a:t>Atheromsa</a:t>
            </a:r>
            <a:endParaRPr lang="en-US" dirty="0"/>
          </a:p>
        </p:txBody>
      </p:sp>
      <p:pic>
        <p:nvPicPr>
          <p:cNvPr id="6146" name="Picture 2" descr="C:\Users\RIYA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1073" y="1600200"/>
            <a:ext cx="3121069" cy="2971800"/>
          </a:xfrm>
          <a:prstGeom prst="rect">
            <a:avLst/>
          </a:prstGeom>
          <a:noFill/>
        </p:spPr>
      </p:pic>
      <p:pic>
        <p:nvPicPr>
          <p:cNvPr id="6147" name="Picture 3" descr="C:\Users\RIYA\Desktop\download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9624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Symptoms </a:t>
            </a:r>
            <a:endParaRPr lang="en-US" b="1" i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atherosclerosis in the arteries leading to your brain, you may have signs and symptoms such as </a:t>
            </a:r>
            <a:r>
              <a:rPr lang="en-US" b="1" dirty="0" smtClean="0"/>
              <a:t>sudden numbness or weakness in your arms or legs</a:t>
            </a:r>
            <a:r>
              <a:rPr lang="en-US" dirty="0" smtClean="0"/>
              <a:t>, difficulty speaking or slurred speech, temporary loss of vision in one eye, or drooping muscles in your face.</a:t>
            </a:r>
            <a:endParaRPr lang="en-US" dirty="0"/>
          </a:p>
        </p:txBody>
      </p:sp>
      <p:pic>
        <p:nvPicPr>
          <p:cNvPr id="3075" name="Picture 3" descr="C:\Users\RIYA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4572000"/>
            <a:ext cx="3714750" cy="2085975"/>
          </a:xfrm>
          <a:prstGeom prst="rect">
            <a:avLst/>
          </a:prstGeom>
          <a:noFill/>
        </p:spPr>
      </p:pic>
      <p:pic>
        <p:nvPicPr>
          <p:cNvPr id="3076" name="Picture 4" descr="C:\Users\RIYA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5047488"/>
            <a:ext cx="3233057" cy="181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Symptom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might not have symptoms until your artery is nearly closed or until you have a heart attack or </a:t>
            </a:r>
            <a:r>
              <a:rPr lang="en-US" dirty="0" smtClean="0">
                <a:hlinkClick r:id="rId2"/>
              </a:rPr>
              <a:t>stroke</a:t>
            </a:r>
            <a:r>
              <a:rPr lang="en-US" dirty="0" smtClean="0"/>
              <a:t>. Symptoms can also depend on which artery is narrowed or blocked.</a:t>
            </a:r>
          </a:p>
          <a:p>
            <a:r>
              <a:rPr lang="en-US" dirty="0" smtClean="0"/>
              <a:t>Symptoms related to your coronary arteries include:</a:t>
            </a:r>
          </a:p>
          <a:p>
            <a:r>
              <a:rPr lang="en-US" dirty="0" smtClean="0">
                <a:hlinkClick r:id="rId3"/>
              </a:rPr>
              <a:t>Arrhythmia</a:t>
            </a:r>
            <a:r>
              <a:rPr lang="en-US" dirty="0" smtClean="0"/>
              <a:t>, an unusual heartbeat</a:t>
            </a:r>
          </a:p>
          <a:p>
            <a:r>
              <a:rPr lang="en-US" dirty="0" smtClean="0">
                <a:hlinkClick r:id="rId4"/>
              </a:rPr>
              <a:t>Pain</a:t>
            </a:r>
            <a:r>
              <a:rPr lang="en-US" dirty="0" smtClean="0"/>
              <a:t> or pressure in your upper body, including your chest, arms, neck, or jaw.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related to the arteries that deliver </a:t>
            </a:r>
            <a:r>
              <a:rPr lang="en-US" dirty="0" smtClean="0">
                <a:hlinkClick r:id="rId2"/>
              </a:rPr>
              <a:t>blood</a:t>
            </a:r>
            <a:r>
              <a:rPr lang="en-US" dirty="0" smtClean="0"/>
              <a:t> to </a:t>
            </a:r>
            <a:r>
              <a:rPr lang="en-US" dirty="0" smtClean="0">
                <a:hlinkClick r:id="rId3"/>
              </a:rPr>
              <a:t>your brain</a:t>
            </a:r>
            <a:r>
              <a:rPr lang="en-US" dirty="0" smtClean="0"/>
              <a:t> include:</a:t>
            </a:r>
          </a:p>
          <a:p>
            <a:r>
              <a:rPr lang="en-US" dirty="0" smtClean="0"/>
              <a:t>Numbness or weakness in your arms or legs</a:t>
            </a:r>
          </a:p>
          <a:p>
            <a:r>
              <a:rPr lang="en-US" dirty="0" smtClean="0"/>
              <a:t>A hard time speaking or understanding someone who’s talking</a:t>
            </a:r>
          </a:p>
          <a:p>
            <a:r>
              <a:rPr lang="en-US" dirty="0" smtClean="0"/>
              <a:t>Drooping facial muscles</a:t>
            </a:r>
          </a:p>
          <a:p>
            <a:r>
              <a:rPr lang="en-US" dirty="0" smtClean="0"/>
              <a:t>Severe </a:t>
            </a:r>
            <a:r>
              <a:rPr lang="en-US" u="sng" dirty="0" smtClean="0">
                <a:hlinkClick r:id="rId4"/>
              </a:rPr>
              <a:t>headache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RIYA\Desktop\downloa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3886200"/>
            <a:ext cx="3764044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137</TotalTime>
  <Words>419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Franklin Gothic Book</vt:lpstr>
      <vt:lpstr>Franklin Gothic Medium</vt:lpstr>
      <vt:lpstr>Wingdings 2</vt:lpstr>
      <vt:lpstr>Trek</vt:lpstr>
      <vt:lpstr>CHHATRAPATI SHAHU JI MAHARAJ UNIVERSITY.KANPUR </vt:lpstr>
      <vt:lpstr>Atherosclerosis </vt:lpstr>
      <vt:lpstr>Introduction </vt:lpstr>
      <vt:lpstr>PowerPoint Presentation</vt:lpstr>
      <vt:lpstr>Causes </vt:lpstr>
      <vt:lpstr>PowerPoint Presentation</vt:lpstr>
      <vt:lpstr>Symptoms </vt:lpstr>
      <vt:lpstr>Symptom </vt:lpstr>
      <vt:lpstr>PowerPoint Presentation</vt:lpstr>
      <vt:lpstr>Risk Factors for Atherosclerosis </vt:lpstr>
      <vt:lpstr>Diagnose Atherosclerosis </vt:lpstr>
      <vt:lpstr> </vt:lpstr>
      <vt:lpstr>Complications of Atherosclerosis </vt:lpstr>
      <vt:lpstr> Treat Atherosclerosis </vt:lpstr>
      <vt:lpstr>Diet for atherosclerosis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RIYA</dc:creator>
  <cp:lastModifiedBy>USER</cp:lastModifiedBy>
  <cp:revision>21</cp:revision>
  <dcterms:created xsi:type="dcterms:W3CDTF">2021-11-30T05:19:25Z</dcterms:created>
  <dcterms:modified xsi:type="dcterms:W3CDTF">2022-09-15T08:20:10Z</dcterms:modified>
</cp:coreProperties>
</file>