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CD19FB2-3AAB-4D03-B13A-2960828C78E3}" type="datetimeFigureOut">
              <a:rPr lang="en-US" smtClean="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848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23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5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560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354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0677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12/14/2021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291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665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12/14/2021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093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482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6234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1CF1133-3259-4C45-BABA-5B62D9C6F78D}" type="datetimeFigureOut">
              <a:rPr lang="en-US" smtClean="0"/>
              <a:t>12/14/2021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22F896-40B5-4ADD-8801-0D06FADFA09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1544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Autologous Blood Transfusion</a:t>
            </a:r>
            <a:endParaRPr lang="en-IN" dirty="0"/>
          </a:p>
        </p:txBody>
      </p:sp>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Versha</a:t>
            </a:r>
            <a:r>
              <a:rPr lang="en-US" dirty="0" smtClean="0"/>
              <a:t> Prasad</a:t>
            </a:r>
            <a:endParaRPr lang="en-IN" dirty="0"/>
          </a:p>
        </p:txBody>
      </p:sp>
    </p:spTree>
    <p:extLst>
      <p:ext uri="{BB962C8B-B14F-4D97-AF65-F5344CB8AC3E}">
        <p14:creationId xmlns:p14="http://schemas.microsoft.com/office/powerpoint/2010/main" val="977194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Risks and Complications</a:t>
            </a:r>
            <a:r>
              <a:rPr lang="en-IN" dirty="0" smtClean="0"/>
              <a:t>:</a:t>
            </a:r>
            <a:endParaRPr lang="en-IN" dirty="0"/>
          </a:p>
        </p:txBody>
      </p:sp>
      <p:sp>
        <p:nvSpPr>
          <p:cNvPr id="3" name="Content Placeholder 2"/>
          <p:cNvSpPr>
            <a:spLocks noGrp="1"/>
          </p:cNvSpPr>
          <p:nvPr>
            <p:ph idx="1"/>
          </p:nvPr>
        </p:nvSpPr>
        <p:spPr>
          <a:xfrm>
            <a:off x="1024128" y="2084833"/>
            <a:ext cx="10385090" cy="4773168"/>
          </a:xfrm>
        </p:spPr>
        <p:txBody>
          <a:bodyPr>
            <a:normAutofit lnSpcReduction="10000"/>
          </a:bodyPr>
          <a:lstStyle/>
          <a:p>
            <a:endParaRPr lang="en-US" dirty="0" smtClean="0"/>
          </a:p>
          <a:p>
            <a:r>
              <a:rPr lang="en-US" sz="2400" b="1" dirty="0">
                <a:solidFill>
                  <a:srgbClr val="0070C0"/>
                </a:solidFill>
              </a:rPr>
              <a:t>Preoperative Donations</a:t>
            </a:r>
          </a:p>
          <a:p>
            <a:r>
              <a:rPr lang="en-US" dirty="0" smtClean="0"/>
              <a:t>The </a:t>
            </a:r>
            <a:r>
              <a:rPr lang="en-US" dirty="0"/>
              <a:t>risk of a preoperative autologous donation is no different than that of any other blood donation. However, with that said, since you are undergoing surgery, some medical conditions are contraindicated for blood </a:t>
            </a:r>
            <a:r>
              <a:rPr lang="en-US" dirty="0" smtClean="0"/>
              <a:t>donations. Preoperative </a:t>
            </a:r>
            <a:r>
              <a:rPr lang="en-US" dirty="0"/>
              <a:t>autologous donations are not used in people with current heart disease and other conditions for which the transfusion may pose risks. These include</a:t>
            </a:r>
            <a:r>
              <a:rPr lang="en-US" dirty="0" smtClean="0"/>
              <a:t>.</a:t>
            </a:r>
          </a:p>
          <a:p>
            <a:endParaRPr lang="en-US" dirty="0"/>
          </a:p>
          <a:p>
            <a:r>
              <a:rPr lang="en-US" sz="1900" dirty="0"/>
              <a:t>1.	Active seizure </a:t>
            </a:r>
            <a:r>
              <a:rPr lang="en-US" sz="1900" dirty="0" smtClean="0"/>
              <a:t>disorders                                           2</a:t>
            </a:r>
            <a:r>
              <a:rPr lang="en-US" sz="1900" dirty="0"/>
              <a:t>.	Heart attack or stroke within six months</a:t>
            </a:r>
          </a:p>
          <a:p>
            <a:r>
              <a:rPr lang="en-US" sz="1900" dirty="0"/>
              <a:t>3.	Left-side coronary artery disease (</a:t>
            </a:r>
            <a:r>
              <a:rPr lang="en-US" sz="1900" dirty="0" smtClean="0"/>
              <a:t>high-grade)          4</a:t>
            </a:r>
            <a:r>
              <a:rPr lang="en-US" sz="1900" dirty="0"/>
              <a:t>.	Sepsis or bacteremia</a:t>
            </a:r>
          </a:p>
          <a:p>
            <a:r>
              <a:rPr lang="en-US" sz="1900" dirty="0"/>
              <a:t>5.	Scheduled aortic aneurysm </a:t>
            </a:r>
            <a:r>
              <a:rPr lang="en-US" sz="1900" dirty="0" smtClean="0"/>
              <a:t>surgery                           6</a:t>
            </a:r>
            <a:r>
              <a:rPr lang="en-US" sz="1900" dirty="0"/>
              <a:t>.	Symptomatic heart failure</a:t>
            </a:r>
          </a:p>
          <a:p>
            <a:r>
              <a:rPr lang="en-US" sz="1900" dirty="0"/>
              <a:t>7.	Uncontrolled </a:t>
            </a:r>
            <a:r>
              <a:rPr lang="en-US" sz="1900" dirty="0" smtClean="0"/>
              <a:t>hypertension                                         8</a:t>
            </a:r>
            <a:r>
              <a:rPr lang="en-US" sz="1900" dirty="0"/>
              <a:t>.	Unstable angina</a:t>
            </a:r>
          </a:p>
          <a:p>
            <a:endParaRPr lang="en-IN" dirty="0"/>
          </a:p>
        </p:txBody>
      </p:sp>
    </p:spTree>
    <p:extLst>
      <p:ext uri="{BB962C8B-B14F-4D97-AF65-F5344CB8AC3E}">
        <p14:creationId xmlns:p14="http://schemas.microsoft.com/office/powerpoint/2010/main" val="1844885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and </a:t>
            </a:r>
            <a:r>
              <a:rPr lang="en-US" dirty="0" smtClean="0"/>
              <a:t>Complications</a:t>
            </a:r>
            <a:endParaRPr lang="en-IN" dirty="0"/>
          </a:p>
        </p:txBody>
      </p:sp>
      <p:sp>
        <p:nvSpPr>
          <p:cNvPr id="3" name="Content Placeholder 2"/>
          <p:cNvSpPr>
            <a:spLocks noGrp="1"/>
          </p:cNvSpPr>
          <p:nvPr>
            <p:ph idx="1"/>
          </p:nvPr>
        </p:nvSpPr>
        <p:spPr/>
        <p:txBody>
          <a:bodyPr/>
          <a:lstStyle/>
          <a:p>
            <a:pPr marL="0" indent="0">
              <a:buNone/>
            </a:pPr>
            <a:endParaRPr lang="en-US" dirty="0" smtClean="0"/>
          </a:p>
          <a:p>
            <a:r>
              <a:rPr lang="en-US" sz="2400" b="1" dirty="0" smtClean="0">
                <a:solidFill>
                  <a:srgbClr val="0070C0"/>
                </a:solidFill>
              </a:rPr>
              <a:t>Cell </a:t>
            </a:r>
            <a:r>
              <a:rPr lang="en-US" sz="2400" b="1" dirty="0">
                <a:solidFill>
                  <a:srgbClr val="0070C0"/>
                </a:solidFill>
              </a:rPr>
              <a:t>Salvage</a:t>
            </a:r>
          </a:p>
          <a:p>
            <a:pPr>
              <a:buFont typeface="Wingdings" panose="05000000000000000000" pitchFamily="2" charset="2"/>
              <a:buChar char="§"/>
            </a:pPr>
            <a:r>
              <a:rPr lang="en-US" sz="2400" dirty="0"/>
              <a:t>With intraoperative or postoperative cell salvage, the retrieved blood can undergo significant changes when washed in preparation for the reinfusion.</a:t>
            </a:r>
          </a:p>
          <a:p>
            <a:pPr>
              <a:buFont typeface="Wingdings" panose="05000000000000000000" pitchFamily="2" charset="2"/>
              <a:buChar char="§"/>
            </a:pPr>
            <a:r>
              <a:rPr lang="en-US" sz="2400" dirty="0"/>
              <a:t>The electrolyte imbalance, platelet loss, and hemoglobin released from red blood cells can trigger a serious condition called salvaged blood syndrome, in which clots form abnormally in blood vessels. Salvaged blood syndrome can lead to severe lung injury and acute renal failure when the lungs or kidneys are involved.</a:t>
            </a:r>
          </a:p>
          <a:p>
            <a:endParaRPr lang="en-IN" dirty="0"/>
          </a:p>
        </p:txBody>
      </p:sp>
    </p:spTree>
    <p:extLst>
      <p:ext uri="{BB962C8B-B14F-4D97-AF65-F5344CB8AC3E}">
        <p14:creationId xmlns:p14="http://schemas.microsoft.com/office/powerpoint/2010/main" val="2517475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Autologous Blood Transfusion</a:t>
            </a:r>
          </a:p>
        </p:txBody>
      </p:sp>
      <p:sp>
        <p:nvSpPr>
          <p:cNvPr id="3" name="Content Placeholder 2"/>
          <p:cNvSpPr>
            <a:spLocks noGrp="1"/>
          </p:cNvSpPr>
          <p:nvPr>
            <p:ph idx="1"/>
          </p:nvPr>
        </p:nvSpPr>
        <p:spPr/>
        <p:txBody>
          <a:bodyPr/>
          <a:lstStyle/>
          <a:p>
            <a:r>
              <a:rPr lang="en-US" sz="2400" b="1" dirty="0">
                <a:solidFill>
                  <a:srgbClr val="0070C0"/>
                </a:solidFill>
              </a:rPr>
              <a:t>Acute Normovolemic Hemodilution</a:t>
            </a:r>
          </a:p>
          <a:p>
            <a:r>
              <a:rPr lang="en-US" sz="2400" dirty="0"/>
              <a:t>With acute normovolemic hemodilution, the sudden reduction in the volume of red blood cells (referred to as hematocrit) may lead to circulatory shock and even a heart attack in people with underlying heart disease.</a:t>
            </a:r>
          </a:p>
          <a:p>
            <a:r>
              <a:rPr lang="en-US" sz="2400" dirty="0"/>
              <a:t>Currently, the effectiveness of acute normovolemic hemodilution compared to other types of autologous transfusions is uncertain. However, it is considered safe if hematocrit levels stay at 30% or more.</a:t>
            </a:r>
          </a:p>
          <a:p>
            <a:endParaRPr lang="en-IN" dirty="0"/>
          </a:p>
        </p:txBody>
      </p:sp>
    </p:spTree>
    <p:extLst>
      <p:ext uri="{BB962C8B-B14F-4D97-AF65-F5344CB8AC3E}">
        <p14:creationId xmlns:p14="http://schemas.microsoft.com/office/powerpoint/2010/main" val="3520648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Autologous Blood </a:t>
            </a:r>
            <a:r>
              <a:rPr lang="en-IN" dirty="0" smtClean="0"/>
              <a:t>Transfusion: Protocols</a:t>
            </a:r>
            <a:r>
              <a:rPr lang="en-IN" dirty="0"/>
              <a:t/>
            </a:r>
            <a:br>
              <a:rPr lang="en-IN" dirty="0"/>
            </a:br>
            <a:endParaRPr lang="en-IN" dirty="0"/>
          </a:p>
        </p:txBody>
      </p:sp>
      <p:sp>
        <p:nvSpPr>
          <p:cNvPr id="3" name="Content Placeholder 2"/>
          <p:cNvSpPr>
            <a:spLocks noGrp="1"/>
          </p:cNvSpPr>
          <p:nvPr>
            <p:ph idx="1"/>
          </p:nvPr>
        </p:nvSpPr>
        <p:spPr/>
        <p:txBody>
          <a:bodyPr/>
          <a:lstStyle/>
          <a:p>
            <a:r>
              <a:rPr lang="en-US" sz="2400" dirty="0" smtClean="0"/>
              <a:t>If </a:t>
            </a:r>
            <a:r>
              <a:rPr lang="en-US" sz="2400" dirty="0"/>
              <a:t>you elect to undergo an autologous blood transfusion, a clinician will generally draw your blood preoperatively. There are no age or weight limits to an autologous transfusion. However, you should weigh the risks carefully to ensure that you are a good candidate for the procedure.</a:t>
            </a:r>
          </a:p>
          <a:p>
            <a:r>
              <a:rPr lang="en-US" sz="2400" b="1" dirty="0">
                <a:solidFill>
                  <a:schemeClr val="tx2"/>
                </a:solidFill>
              </a:rPr>
              <a:t>Screening</a:t>
            </a:r>
          </a:p>
          <a:p>
            <a:r>
              <a:rPr lang="en-US" sz="2400" dirty="0"/>
              <a:t>Upon arrival, a brief medical history is taken. In addition, a clinician will take your pulse, blood pressure, and temperature. Finally, they will perform a </a:t>
            </a:r>
            <a:r>
              <a:rPr lang="en-US" sz="2400" dirty="0" err="1"/>
              <a:t>fingerstick</a:t>
            </a:r>
            <a:r>
              <a:rPr lang="en-US" sz="2400" dirty="0"/>
              <a:t> blood test to check your hematocrit and determine if you are anemic.</a:t>
            </a:r>
          </a:p>
          <a:p>
            <a:endParaRPr lang="en-IN" dirty="0"/>
          </a:p>
        </p:txBody>
      </p:sp>
    </p:spTree>
    <p:extLst>
      <p:ext uri="{BB962C8B-B14F-4D97-AF65-F5344CB8AC3E}">
        <p14:creationId xmlns:p14="http://schemas.microsoft.com/office/powerpoint/2010/main" val="1344176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Autologous Blood Transfusion</a:t>
            </a:r>
          </a:p>
        </p:txBody>
      </p:sp>
      <p:sp>
        <p:nvSpPr>
          <p:cNvPr id="3" name="Content Placeholder 2"/>
          <p:cNvSpPr>
            <a:spLocks noGrp="1"/>
          </p:cNvSpPr>
          <p:nvPr>
            <p:ph idx="1"/>
          </p:nvPr>
        </p:nvSpPr>
        <p:spPr/>
        <p:txBody>
          <a:bodyPr/>
          <a:lstStyle/>
          <a:p>
            <a:r>
              <a:rPr lang="en-US" sz="2800" b="1" dirty="0">
                <a:solidFill>
                  <a:schemeClr val="tx2"/>
                </a:solidFill>
              </a:rPr>
              <a:t>Donation Amount</a:t>
            </a:r>
          </a:p>
          <a:p>
            <a:r>
              <a:rPr lang="en-US" sz="2800" dirty="0"/>
              <a:t>The amount you are allowed to donate is based on your weight. The maximum donation is calculated at 10 milliliters per kilograms of body weight (mL/kg).</a:t>
            </a:r>
          </a:p>
          <a:p>
            <a:r>
              <a:rPr lang="en-US" sz="2800" dirty="0"/>
              <a:t>So, for example, a person who weighs 110 pounds (50 kg) can donate up to 500 milliliters (0.5 liters) per session.</a:t>
            </a:r>
          </a:p>
          <a:p>
            <a:endParaRPr lang="en-IN" dirty="0"/>
          </a:p>
        </p:txBody>
      </p:sp>
    </p:spTree>
    <p:extLst>
      <p:ext uri="{BB962C8B-B14F-4D97-AF65-F5344CB8AC3E}">
        <p14:creationId xmlns:p14="http://schemas.microsoft.com/office/powerpoint/2010/main" val="448672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Autologous Blood Transfusion</a:t>
            </a:r>
          </a:p>
        </p:txBody>
      </p:sp>
      <p:sp>
        <p:nvSpPr>
          <p:cNvPr id="3" name="Content Placeholder 2"/>
          <p:cNvSpPr>
            <a:spLocks noGrp="1"/>
          </p:cNvSpPr>
          <p:nvPr>
            <p:ph idx="1"/>
          </p:nvPr>
        </p:nvSpPr>
        <p:spPr/>
        <p:txBody>
          <a:bodyPr/>
          <a:lstStyle/>
          <a:p>
            <a:r>
              <a:rPr lang="en-US" sz="2400" b="1" dirty="0">
                <a:solidFill>
                  <a:schemeClr val="accent5"/>
                </a:solidFill>
              </a:rPr>
              <a:t>Frequency</a:t>
            </a:r>
          </a:p>
          <a:p>
            <a:r>
              <a:rPr lang="en-US" sz="2400" dirty="0"/>
              <a:t>You can donate more than once a week, but the last should occur not less than 72 hours before your surgery. This allows time for your blood volume to return to normal.</a:t>
            </a:r>
          </a:p>
          <a:p>
            <a:r>
              <a:rPr lang="en-US" sz="2400" dirty="0"/>
              <a:t>Blood can be refrigerated for no more than 42 days. After that time period, the blood bank will dispose of it. Blood banks can freeze blood, but it is not advised for autologous donations because freezing can damage blood cells and alter the composition of the blood</a:t>
            </a:r>
            <a:r>
              <a:rPr lang="en-US" sz="2400" dirty="0" smtClean="0"/>
              <a:t>.</a:t>
            </a:r>
          </a:p>
          <a:p>
            <a:r>
              <a:rPr lang="en-US" sz="2400" dirty="0">
                <a:solidFill>
                  <a:schemeClr val="accent5"/>
                </a:solidFill>
              </a:rPr>
              <a:t> </a:t>
            </a:r>
            <a:r>
              <a:rPr lang="en-US" sz="2400" dirty="0" smtClean="0">
                <a:solidFill>
                  <a:schemeClr val="accent5"/>
                </a:solidFill>
              </a:rPr>
              <a:t>                                       -----------------------------</a:t>
            </a:r>
            <a:endParaRPr lang="en-US" sz="2400" dirty="0">
              <a:solidFill>
                <a:schemeClr val="accent5"/>
              </a:solidFill>
            </a:endParaRPr>
          </a:p>
          <a:p>
            <a:endParaRPr lang="en-IN" dirty="0"/>
          </a:p>
        </p:txBody>
      </p:sp>
    </p:spTree>
    <p:extLst>
      <p:ext uri="{BB962C8B-B14F-4D97-AF65-F5344CB8AC3E}">
        <p14:creationId xmlns:p14="http://schemas.microsoft.com/office/powerpoint/2010/main" val="88205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Autologous Blood Transfusion</a:t>
            </a:r>
          </a:p>
        </p:txBody>
      </p:sp>
      <p:sp>
        <p:nvSpPr>
          <p:cNvPr id="3" name="Content Placeholder 2"/>
          <p:cNvSpPr>
            <a:spLocks noGrp="1"/>
          </p:cNvSpPr>
          <p:nvPr>
            <p:ph idx="1"/>
          </p:nvPr>
        </p:nvSpPr>
        <p:spPr>
          <a:xfrm>
            <a:off x="1024128" y="1724891"/>
            <a:ext cx="9720073" cy="4883727"/>
          </a:xfrm>
        </p:spPr>
        <p:txBody>
          <a:bodyPr>
            <a:normAutofit/>
          </a:bodyPr>
          <a:lstStyle/>
          <a:p>
            <a:r>
              <a:rPr lang="en-US" b="1" i="1" dirty="0" smtClean="0"/>
              <a:t>“An autologous blood donation is when a person donates blood for their own use before or during a scheduled surgery. When the blood is given back, it is called an autologous blood transfusion.”</a:t>
            </a:r>
          </a:p>
          <a:p>
            <a:r>
              <a:rPr lang="en-US" dirty="0" smtClean="0"/>
              <a:t>This is in contrast to an allogeneic blood transfusion, in which blood from another person is used. The </a:t>
            </a:r>
            <a:r>
              <a:rPr lang="en-US" dirty="0"/>
              <a:t>primary reasons for an autologous transfusion are to reduce the risk of acquiring a </a:t>
            </a:r>
            <a:r>
              <a:rPr lang="en-US" dirty="0" smtClean="0"/>
              <a:t>blood borne </a:t>
            </a:r>
            <a:r>
              <a:rPr lang="en-US" dirty="0"/>
              <a:t>infection or to ensure an ample supply of blood for yourself if blood resources are scarce</a:t>
            </a:r>
            <a:r>
              <a:rPr lang="en-US" dirty="0" smtClean="0"/>
              <a:t>.</a:t>
            </a:r>
          </a:p>
          <a:p>
            <a:r>
              <a:rPr lang="en-US" dirty="0"/>
              <a:t>Autologous transfusion is the reinfusion of a patient's own blood. Increased awareness of the risks of homologous transfusion, primarily transfusion transmitted infections has caused patients and physicians to search for safer alternatives. One promising alternative is autologous transfusion, generally accepted as the safest form of transfusion. </a:t>
            </a:r>
            <a:endParaRPr lang="en-IN" dirty="0"/>
          </a:p>
        </p:txBody>
      </p:sp>
    </p:spTree>
    <p:extLst>
      <p:ext uri="{BB962C8B-B14F-4D97-AF65-F5344CB8AC3E}">
        <p14:creationId xmlns:p14="http://schemas.microsoft.com/office/powerpoint/2010/main" val="1986683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Autologous Blood </a:t>
            </a:r>
            <a:r>
              <a:rPr lang="en-IN" dirty="0" smtClean="0"/>
              <a:t>Transfusion: Types</a:t>
            </a:r>
            <a:endParaRPr lang="en-IN" dirty="0"/>
          </a:p>
        </p:txBody>
      </p:sp>
      <p:sp>
        <p:nvSpPr>
          <p:cNvPr id="3" name="Content Placeholder 2"/>
          <p:cNvSpPr>
            <a:spLocks noGrp="1"/>
          </p:cNvSpPr>
          <p:nvPr>
            <p:ph idx="1"/>
          </p:nvPr>
        </p:nvSpPr>
        <p:spPr/>
        <p:txBody>
          <a:bodyPr>
            <a:normAutofit/>
          </a:bodyPr>
          <a:lstStyle/>
          <a:p>
            <a:r>
              <a:rPr lang="en-US" sz="2400" dirty="0"/>
              <a:t>There are four types of autologous blood transfusion procedures. Each has its advantages and disadvantages. They include</a:t>
            </a:r>
            <a:r>
              <a:rPr lang="en-US" sz="2400" dirty="0" smtClean="0"/>
              <a:t>:</a:t>
            </a:r>
          </a:p>
          <a:p>
            <a:r>
              <a:rPr lang="en-US" sz="2400" b="1" dirty="0"/>
              <a:t>1.</a:t>
            </a:r>
            <a:r>
              <a:rPr lang="en-US" sz="2400" dirty="0"/>
              <a:t>	</a:t>
            </a:r>
            <a:r>
              <a:rPr lang="en-US" sz="2400" b="1" dirty="0"/>
              <a:t>Preoperative autologous donation (PAD) </a:t>
            </a:r>
            <a:r>
              <a:rPr lang="en-US" sz="2400" dirty="0"/>
              <a:t>is a procedure in which blood is collected weeks before surgery. It is then stored in a blood bank and transfused back to the donor when needed.</a:t>
            </a:r>
          </a:p>
          <a:p>
            <a:r>
              <a:rPr lang="en-US" sz="2400" b="1" dirty="0"/>
              <a:t>2</a:t>
            </a:r>
            <a:r>
              <a:rPr lang="en-US" sz="2400" dirty="0"/>
              <a:t>.	</a:t>
            </a:r>
            <a:r>
              <a:rPr lang="en-US" sz="2400" b="1" dirty="0"/>
              <a:t>Acute normovolemic hemodilution (ANH) </a:t>
            </a:r>
            <a:r>
              <a:rPr lang="en-US" sz="2400" dirty="0"/>
              <a:t>involves the removal of blood right after anesthesia is given for surgery. Then, the same amount of replacement fluid is transfused back into the body to maintain normal blood volumes and blood pressure.</a:t>
            </a:r>
          </a:p>
          <a:p>
            <a:endParaRPr lang="en-IN" sz="2400" dirty="0"/>
          </a:p>
        </p:txBody>
      </p:sp>
    </p:spTree>
    <p:extLst>
      <p:ext uri="{BB962C8B-B14F-4D97-AF65-F5344CB8AC3E}">
        <p14:creationId xmlns:p14="http://schemas.microsoft.com/office/powerpoint/2010/main" val="2204514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Autologous Blood </a:t>
            </a:r>
            <a:r>
              <a:rPr lang="en-US" dirty="0" smtClean="0"/>
              <a:t>Transfusion: Types</a:t>
            </a:r>
            <a:endParaRPr lang="en-IN" dirty="0"/>
          </a:p>
        </p:txBody>
      </p:sp>
      <p:sp>
        <p:nvSpPr>
          <p:cNvPr id="3" name="Content Placeholder 2"/>
          <p:cNvSpPr>
            <a:spLocks noGrp="1"/>
          </p:cNvSpPr>
          <p:nvPr>
            <p:ph idx="1"/>
          </p:nvPr>
        </p:nvSpPr>
        <p:spPr/>
        <p:txBody>
          <a:bodyPr/>
          <a:lstStyle/>
          <a:p>
            <a:endParaRPr lang="en-US" sz="2400" b="1" dirty="0" smtClean="0"/>
          </a:p>
          <a:p>
            <a:r>
              <a:rPr lang="en-US" sz="2400" b="1" dirty="0" smtClean="0"/>
              <a:t>3</a:t>
            </a:r>
            <a:r>
              <a:rPr lang="en-US" sz="2400" b="1" dirty="0"/>
              <a:t>.	Intraoperative cell salvage </a:t>
            </a:r>
            <a:r>
              <a:rPr lang="en-US" sz="2400" dirty="0"/>
              <a:t>is a technique in which blood lost during surgery is immediately returned into circulation using a cell saver machine. The machine not only filters debris from the blood but adds an anticoagulant to keep it from clotting</a:t>
            </a:r>
            <a:r>
              <a:rPr lang="en-US" sz="2400" dirty="0" smtClean="0"/>
              <a:t>.</a:t>
            </a:r>
          </a:p>
          <a:p>
            <a:endParaRPr lang="en-US" sz="2400" dirty="0"/>
          </a:p>
          <a:p>
            <a:r>
              <a:rPr lang="en-US" sz="2400" b="1" dirty="0"/>
              <a:t>4.	Postoperative cell salvage </a:t>
            </a:r>
            <a:r>
              <a:rPr lang="en-US" sz="2400" dirty="0"/>
              <a:t>involves the collection of blood lost during surgery via wound drains. The blood is treated in the same way as an intraoperative cell salvage but is </a:t>
            </a:r>
            <a:r>
              <a:rPr lang="en-US" sz="2400" dirty="0" err="1"/>
              <a:t>reinfused</a:t>
            </a:r>
            <a:r>
              <a:rPr lang="en-US" sz="2400" dirty="0"/>
              <a:t> after the surgery rather than during.</a:t>
            </a:r>
          </a:p>
          <a:p>
            <a:endParaRPr lang="en-IN" dirty="0"/>
          </a:p>
        </p:txBody>
      </p:sp>
    </p:spTree>
    <p:extLst>
      <p:ext uri="{BB962C8B-B14F-4D97-AF65-F5344CB8AC3E}">
        <p14:creationId xmlns:p14="http://schemas.microsoft.com/office/powerpoint/2010/main" val="2099485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When It's </a:t>
            </a:r>
            <a:r>
              <a:rPr lang="en-IN" dirty="0" smtClean="0"/>
              <a:t>Used: Recommended use</a:t>
            </a:r>
            <a:endParaRPr lang="en-IN"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q"/>
            </a:pPr>
            <a:r>
              <a:rPr lang="en-US" sz="2400" dirty="0" smtClean="0"/>
              <a:t> Clinician </a:t>
            </a:r>
            <a:r>
              <a:rPr lang="en-US" sz="2400" dirty="0"/>
              <a:t>may recommend autologous blood transfusion based on the type of surgery you are undergoing. Other times, people concerned about blood transfusion risks, such as </a:t>
            </a:r>
            <a:r>
              <a:rPr lang="en-US" sz="2400" dirty="0" smtClean="0"/>
              <a:t>blood borne </a:t>
            </a:r>
            <a:r>
              <a:rPr lang="en-US" sz="2400" dirty="0"/>
              <a:t>infections, allergy, or an autoimmune response, may request it as an elective procedure</a:t>
            </a:r>
            <a:r>
              <a:rPr lang="en-US" sz="2400" dirty="0" smtClean="0"/>
              <a:t>.</a:t>
            </a:r>
          </a:p>
          <a:p>
            <a:pPr>
              <a:buFont typeface="Wingdings" panose="05000000000000000000" pitchFamily="2" charset="2"/>
              <a:buChar char="q"/>
            </a:pPr>
            <a:r>
              <a:rPr lang="en-US" sz="2400" dirty="0"/>
              <a:t>If there is a possibility that you will need a blood transfusion during or after surgery, your surgeon may recommend an autologous blood donation before surgery. Cell salvage transfusions can also be done in an emergency.</a:t>
            </a:r>
          </a:p>
          <a:p>
            <a:pPr>
              <a:buFont typeface="Wingdings" panose="05000000000000000000" pitchFamily="2" charset="2"/>
              <a:buChar char="q"/>
            </a:pPr>
            <a:r>
              <a:rPr lang="en-US" sz="2400" dirty="0"/>
              <a:t>This is especially true for surgeries in which blood loss can be massive, such as surgery to resection the lung or liver in people with cancer. It is not uncommon for a person to need as many as 10 units of packed red blood cells in cases like these.</a:t>
            </a:r>
          </a:p>
          <a:p>
            <a:endParaRPr lang="en-IN" sz="2400" dirty="0"/>
          </a:p>
        </p:txBody>
      </p:sp>
    </p:spTree>
    <p:extLst>
      <p:ext uri="{BB962C8B-B14F-4D97-AF65-F5344CB8AC3E}">
        <p14:creationId xmlns:p14="http://schemas.microsoft.com/office/powerpoint/2010/main" val="3093087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It's Used: Recommended use</a:t>
            </a:r>
            <a:endParaRPr lang="en-IN"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2400" dirty="0"/>
              <a:t>An autologous donation can be used in addition to allogeneic donations to relieve pressure on the community's blood supply</a:t>
            </a:r>
            <a:r>
              <a:rPr lang="en-US" sz="2400" dirty="0" smtClean="0"/>
              <a:t>.</a:t>
            </a:r>
            <a:endParaRPr lang="en-US" sz="2400" dirty="0"/>
          </a:p>
          <a:p>
            <a:pPr>
              <a:buFont typeface="Wingdings" panose="05000000000000000000" pitchFamily="2" charset="2"/>
              <a:buChar char="q"/>
            </a:pPr>
            <a:r>
              <a:rPr lang="en-US" sz="2400" dirty="0"/>
              <a:t>Autologous blood transfusions are generally considered when your doctor anticipates that you may lose 20% or more of your blood during surgery. In addition to major cancer surgeries, autologous blood transfusions are often needed for major joint replacement surgeries, vascular surgeries, or cardiothoracic surgeries.</a:t>
            </a:r>
          </a:p>
          <a:p>
            <a:pPr>
              <a:buFont typeface="Wingdings" panose="05000000000000000000" pitchFamily="2" charset="2"/>
              <a:buChar char="q"/>
            </a:pPr>
            <a:r>
              <a:rPr lang="en-US" sz="2400" dirty="0"/>
              <a:t>Most people can generally avoid preoperative autologous donations if less than 10% of blood is expected to be lost during surgery.</a:t>
            </a:r>
          </a:p>
          <a:p>
            <a:endParaRPr lang="en-IN" dirty="0"/>
          </a:p>
        </p:txBody>
      </p:sp>
    </p:spTree>
    <p:extLst>
      <p:ext uri="{BB962C8B-B14F-4D97-AF65-F5344CB8AC3E}">
        <p14:creationId xmlns:p14="http://schemas.microsoft.com/office/powerpoint/2010/main" val="55230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Autologous Blood </a:t>
            </a:r>
            <a:r>
              <a:rPr lang="en-IN" dirty="0" smtClean="0"/>
              <a:t>Transfusion: </a:t>
            </a:r>
            <a:br>
              <a:rPr lang="en-IN" dirty="0" smtClean="0"/>
            </a:br>
            <a:r>
              <a:rPr lang="en-IN" dirty="0"/>
              <a:t> </a:t>
            </a:r>
            <a:r>
              <a:rPr lang="en-IN" dirty="0" smtClean="0"/>
              <a:t>                       Elective </a:t>
            </a:r>
            <a:r>
              <a:rPr lang="en-IN" dirty="0"/>
              <a:t>Use</a:t>
            </a:r>
          </a:p>
        </p:txBody>
      </p:sp>
      <p:sp>
        <p:nvSpPr>
          <p:cNvPr id="3" name="Content Placeholder 2"/>
          <p:cNvSpPr>
            <a:spLocks noGrp="1"/>
          </p:cNvSpPr>
          <p:nvPr>
            <p:ph idx="1"/>
          </p:nvPr>
        </p:nvSpPr>
        <p:spPr/>
        <p:txBody>
          <a:bodyPr/>
          <a:lstStyle/>
          <a:p>
            <a:r>
              <a:rPr lang="en-US" dirty="0"/>
              <a:t>1. </a:t>
            </a:r>
            <a:r>
              <a:rPr lang="en-US" sz="3200" dirty="0"/>
              <a:t>Autologous transfusions may also be used as an elective procedure for people concerned about getting a </a:t>
            </a:r>
            <a:r>
              <a:rPr lang="en-US" sz="3200" dirty="0" smtClean="0"/>
              <a:t>blood borne </a:t>
            </a:r>
            <a:r>
              <a:rPr lang="en-US" sz="3200" dirty="0"/>
              <a:t>infection like hepatitis </a:t>
            </a:r>
            <a:r>
              <a:rPr lang="en-US" sz="3200" dirty="0" smtClean="0"/>
              <a:t>B </a:t>
            </a:r>
            <a:r>
              <a:rPr lang="en-US" sz="3200" dirty="0"/>
              <a:t>or HIV.</a:t>
            </a:r>
          </a:p>
          <a:p>
            <a:r>
              <a:rPr lang="en-US" sz="3200" dirty="0"/>
              <a:t>2. Autologous blood transfusions can also mitigate the risk of an allergic or autoimmune response that can occur on rare occasions with allogeneic transfusions. This includes hemolytic transfusion reactions in which the immune system attacks and destroys donated blood cells</a:t>
            </a:r>
            <a:r>
              <a:rPr lang="en-US" sz="3200" dirty="0" smtClean="0"/>
              <a:t>.</a:t>
            </a:r>
            <a:endParaRPr lang="en-US" sz="3200" dirty="0"/>
          </a:p>
          <a:p>
            <a:endParaRPr lang="en-IN" dirty="0"/>
          </a:p>
        </p:txBody>
      </p:sp>
    </p:spTree>
    <p:extLst>
      <p:ext uri="{BB962C8B-B14F-4D97-AF65-F5344CB8AC3E}">
        <p14:creationId xmlns:p14="http://schemas.microsoft.com/office/powerpoint/2010/main" val="2941120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Advantages and Disadvantages</a:t>
            </a:r>
          </a:p>
        </p:txBody>
      </p:sp>
      <p:sp>
        <p:nvSpPr>
          <p:cNvPr id="3" name="Content Placeholder 2"/>
          <p:cNvSpPr>
            <a:spLocks noGrp="1"/>
          </p:cNvSpPr>
          <p:nvPr>
            <p:ph idx="1"/>
          </p:nvPr>
        </p:nvSpPr>
        <p:spPr>
          <a:xfrm>
            <a:off x="1024128" y="1891145"/>
            <a:ext cx="9720073" cy="4790210"/>
          </a:xfrm>
        </p:spPr>
        <p:txBody>
          <a:bodyPr>
            <a:normAutofit/>
          </a:bodyPr>
          <a:lstStyle/>
          <a:p>
            <a:r>
              <a:rPr lang="en-US" dirty="0"/>
              <a:t>Despite the benefits of an autologous blood transfusion, both real and perceived, they are not without their risks. From a larger perspective, there are pros and cons to undergoing the </a:t>
            </a:r>
            <a:r>
              <a:rPr lang="en-US" dirty="0" smtClean="0"/>
              <a:t>procedure</a:t>
            </a:r>
          </a:p>
          <a:p>
            <a:r>
              <a:rPr lang="en-US" b="1" dirty="0" smtClean="0">
                <a:solidFill>
                  <a:srgbClr val="0070C0"/>
                </a:solidFill>
              </a:rPr>
              <a:t>ADVANTAGES</a:t>
            </a:r>
          </a:p>
          <a:p>
            <a:r>
              <a:rPr lang="en-US" dirty="0"/>
              <a:t>1.	</a:t>
            </a:r>
            <a:r>
              <a:rPr lang="en-US" sz="2400" dirty="0"/>
              <a:t>Reduced risk of </a:t>
            </a:r>
            <a:r>
              <a:rPr lang="en-US" sz="2400" dirty="0" smtClean="0"/>
              <a:t>blood borne infections</a:t>
            </a:r>
            <a:endParaRPr lang="en-US" sz="2400" dirty="0"/>
          </a:p>
          <a:p>
            <a:r>
              <a:rPr lang="en-US" sz="2400" dirty="0"/>
              <a:t>2.	Reduced risk of allergic or hemolytic transfusion </a:t>
            </a:r>
            <a:r>
              <a:rPr lang="en-US" sz="2400" dirty="0" smtClean="0"/>
              <a:t>reaction</a:t>
            </a:r>
            <a:endParaRPr lang="en-US" sz="2400" dirty="0"/>
          </a:p>
          <a:p>
            <a:r>
              <a:rPr lang="en-US" sz="2400" dirty="0"/>
              <a:t>3.	Safer in people with rare blood </a:t>
            </a:r>
            <a:r>
              <a:rPr lang="en-US" sz="2400" dirty="0" smtClean="0"/>
              <a:t>types</a:t>
            </a:r>
            <a:endParaRPr lang="en-US" sz="2400" dirty="0"/>
          </a:p>
          <a:p>
            <a:r>
              <a:rPr lang="en-US" sz="2400" dirty="0"/>
              <a:t>4.	Safer in people with multiple autoimmune </a:t>
            </a:r>
            <a:r>
              <a:rPr lang="en-US" sz="2400" dirty="0" smtClean="0"/>
              <a:t>disorders</a:t>
            </a:r>
            <a:endParaRPr lang="en-US" sz="2400" dirty="0"/>
          </a:p>
          <a:p>
            <a:r>
              <a:rPr lang="en-US" sz="2400" dirty="0"/>
              <a:t>5.	Reduces the demands on the community blood supply</a:t>
            </a:r>
          </a:p>
          <a:p>
            <a:endParaRPr lang="en-IN" dirty="0"/>
          </a:p>
        </p:txBody>
      </p:sp>
    </p:spTree>
    <p:extLst>
      <p:ext uri="{BB962C8B-B14F-4D97-AF65-F5344CB8AC3E}">
        <p14:creationId xmlns:p14="http://schemas.microsoft.com/office/powerpoint/2010/main" val="2365017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Advantages and Disadvantages</a:t>
            </a:r>
          </a:p>
        </p:txBody>
      </p:sp>
      <p:sp>
        <p:nvSpPr>
          <p:cNvPr id="3" name="Content Placeholder 2"/>
          <p:cNvSpPr>
            <a:spLocks noGrp="1"/>
          </p:cNvSpPr>
          <p:nvPr>
            <p:ph idx="1"/>
          </p:nvPr>
        </p:nvSpPr>
        <p:spPr/>
        <p:txBody>
          <a:bodyPr>
            <a:normAutofit/>
          </a:bodyPr>
          <a:lstStyle/>
          <a:p>
            <a:r>
              <a:rPr lang="en-US" b="1" dirty="0">
                <a:solidFill>
                  <a:srgbClr val="0070C0"/>
                </a:solidFill>
              </a:rPr>
              <a:t>D</a:t>
            </a:r>
            <a:r>
              <a:rPr lang="en-US" b="1" dirty="0" smtClean="0">
                <a:solidFill>
                  <a:srgbClr val="0070C0"/>
                </a:solidFill>
              </a:rPr>
              <a:t>ISADVANTAGES</a:t>
            </a:r>
          </a:p>
          <a:p>
            <a:r>
              <a:rPr lang="en-US" sz="2400" dirty="0" smtClean="0"/>
              <a:t>1</a:t>
            </a:r>
            <a:r>
              <a:rPr lang="en-US" sz="2400" dirty="0"/>
              <a:t>.	More costly than an allogeneic blood </a:t>
            </a:r>
            <a:r>
              <a:rPr lang="en-US" sz="2400" dirty="0" smtClean="0"/>
              <a:t>transfusion</a:t>
            </a:r>
            <a:endParaRPr lang="en-US" sz="2400" dirty="0"/>
          </a:p>
          <a:p>
            <a:r>
              <a:rPr lang="en-US" sz="2400" dirty="0"/>
              <a:t>2.	Risk of an unnecessary blood </a:t>
            </a:r>
            <a:r>
              <a:rPr lang="en-US" sz="2400" dirty="0" smtClean="0"/>
              <a:t>transfusion</a:t>
            </a:r>
            <a:endParaRPr lang="en-US" sz="2400" dirty="0"/>
          </a:p>
          <a:p>
            <a:r>
              <a:rPr lang="en-US" sz="2400" dirty="0"/>
              <a:t>3.	Unused blood is </a:t>
            </a:r>
            <a:r>
              <a:rPr lang="en-US" sz="2400" dirty="0" smtClean="0"/>
              <a:t>wasted</a:t>
            </a:r>
            <a:endParaRPr lang="en-US" sz="2400" dirty="0"/>
          </a:p>
          <a:p>
            <a:r>
              <a:rPr lang="en-US" sz="2400" dirty="0"/>
              <a:t>4.	Risk of anemia and cardiac complications following the </a:t>
            </a:r>
            <a:r>
              <a:rPr lang="en-US" sz="2400" dirty="0" smtClean="0"/>
              <a:t>donation</a:t>
            </a:r>
            <a:endParaRPr lang="en-US" sz="2400" dirty="0"/>
          </a:p>
          <a:p>
            <a:r>
              <a:rPr lang="en-US" sz="2400" dirty="0"/>
              <a:t>5.	Risk of bacterial infection due to improper storage of </a:t>
            </a:r>
            <a:r>
              <a:rPr lang="en-US" sz="2400" dirty="0" smtClean="0"/>
              <a:t>blood</a:t>
            </a:r>
            <a:endParaRPr lang="en-US" sz="2400" dirty="0"/>
          </a:p>
          <a:p>
            <a:r>
              <a:rPr lang="en-US" sz="2400" dirty="0"/>
              <a:t>6.	May increase the need for a transfusion due to the depletion of blood from the body.</a:t>
            </a:r>
          </a:p>
          <a:p>
            <a:endParaRPr lang="en-IN" dirty="0"/>
          </a:p>
        </p:txBody>
      </p:sp>
    </p:spTree>
    <p:extLst>
      <p:ext uri="{BB962C8B-B14F-4D97-AF65-F5344CB8AC3E}">
        <p14:creationId xmlns:p14="http://schemas.microsoft.com/office/powerpoint/2010/main" val="26956837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90</TotalTime>
  <Words>1039</Words>
  <Application>Microsoft Office PowerPoint</Application>
  <PresentationFormat>Widescreen</PresentationFormat>
  <Paragraphs>73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Tw Cen MT</vt:lpstr>
      <vt:lpstr>Tw Cen MT Condensed</vt:lpstr>
      <vt:lpstr>Wingdings</vt:lpstr>
      <vt:lpstr>Wingdings 3</vt:lpstr>
      <vt:lpstr>Integral</vt:lpstr>
      <vt:lpstr>Autologous Blood Transfusion</vt:lpstr>
      <vt:lpstr>Autologous Blood Transfusion</vt:lpstr>
      <vt:lpstr>Autologous Blood Transfusion: Types</vt:lpstr>
      <vt:lpstr>Autologous Blood Transfusion: Types</vt:lpstr>
      <vt:lpstr>When It's Used: Recommended use</vt:lpstr>
      <vt:lpstr>When It's Used: Recommended use</vt:lpstr>
      <vt:lpstr>Autologous Blood Transfusion:                          Elective Use</vt:lpstr>
      <vt:lpstr>Advantages and Disadvantages</vt:lpstr>
      <vt:lpstr>Advantages and Disadvantages</vt:lpstr>
      <vt:lpstr>Risks and Complications:</vt:lpstr>
      <vt:lpstr>Risks and Complications</vt:lpstr>
      <vt:lpstr>Autologous Blood Transfusion</vt:lpstr>
      <vt:lpstr>Autologous Blood Transfusion: Protocols </vt:lpstr>
      <vt:lpstr>Autologous Blood Transfusion</vt:lpstr>
      <vt:lpstr>Autologous Blood Transfusion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Autologous Blood Transfusion</dc:title>
  <dc:creator>HP</dc:creator>
  <cp:lastModifiedBy>HP</cp:lastModifiedBy>
  <cp:revision>6</cp:revision>
  <dcterms:created xsi:type="dcterms:W3CDTF">2021-12-15T05:39:04Z</dcterms:created>
  <dcterms:modified xsi:type="dcterms:W3CDTF">2021-12-15T07:09:15Z</dcterms:modified>
</cp:coreProperties>
</file>