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4"/>
  </p:notesMasterIdLst>
  <p:sldIdLst>
    <p:sldId id="256" r:id="rId2"/>
    <p:sldId id="257" r:id="rId3"/>
    <p:sldId id="260" r:id="rId4"/>
    <p:sldId id="262" r:id="rId5"/>
    <p:sldId id="258" r:id="rId6"/>
    <p:sldId id="259" r:id="rId7"/>
    <p:sldId id="261"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64" r:id="rId23"/>
    <p:sldId id="265" r:id="rId24"/>
    <p:sldId id="289" r:id="rId25"/>
    <p:sldId id="266" r:id="rId26"/>
    <p:sldId id="281" r:id="rId27"/>
    <p:sldId id="282" r:id="rId28"/>
    <p:sldId id="283" r:id="rId29"/>
    <p:sldId id="284" r:id="rId30"/>
    <p:sldId id="285" r:id="rId31"/>
    <p:sldId id="286" r:id="rId32"/>
    <p:sldId id="29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023D17-8F9B-430D-BDC3-530A32B20438}" type="doc">
      <dgm:prSet loTypeId="urn:microsoft.com/office/officeart/2005/8/layout/venn1" loCatId="relationship" qsTypeId="urn:microsoft.com/office/officeart/2005/8/quickstyle/simple1" qsCatId="simple" csTypeId="urn:microsoft.com/office/officeart/2005/8/colors/accent1_2" csCatId="accent1" phldr="1"/>
      <dgm:spPr/>
    </dgm:pt>
    <dgm:pt modelId="{43F5EF89-6748-4C2A-B1FF-AAA539186159}">
      <dgm:prSet phldrT="[Text]">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r>
            <a:rPr lang="en-IN" dirty="0"/>
            <a:t>Rest</a:t>
          </a:r>
        </a:p>
      </dgm:t>
    </dgm:pt>
    <dgm:pt modelId="{9046E297-894A-4532-A6A2-7E1672911F64}" type="parTrans" cxnId="{50500E9B-AC88-4D09-9904-4BBA302DD3BC}">
      <dgm:prSet/>
      <dgm:spPr/>
      <dgm:t>
        <a:bodyPr/>
        <a:lstStyle/>
        <a:p>
          <a:endParaRPr lang="en-IN"/>
        </a:p>
      </dgm:t>
    </dgm:pt>
    <dgm:pt modelId="{F0D3F79B-5092-4A2E-80B4-516D30045CDB}" type="sibTrans" cxnId="{50500E9B-AC88-4D09-9904-4BBA302DD3BC}">
      <dgm:prSet/>
      <dgm:spPr/>
      <dgm:t>
        <a:bodyPr/>
        <a:lstStyle/>
        <a:p>
          <a:endParaRPr lang="en-IN"/>
        </a:p>
      </dgm:t>
    </dgm:pt>
    <dgm:pt modelId="{EF58F3F2-508A-40FA-91D7-CADDB8FF7B31}">
      <dgm:prSet phldrT="[Text]">
        <dgm:style>
          <a:lnRef idx="0">
            <a:scrgbClr r="0" g="0" b="0"/>
          </a:lnRef>
          <a:fillRef idx="0">
            <a:scrgbClr r="0" g="0" b="0"/>
          </a:fillRef>
          <a:effectRef idx="0">
            <a:scrgbClr r="0" g="0" b="0"/>
          </a:effectRef>
          <a:fontRef idx="minor">
            <a:schemeClr val="lt1"/>
          </a:fontRef>
        </dgm:style>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dgm:spPr>
      <dgm:t>
        <a:bodyPr/>
        <a:lstStyle/>
        <a:p>
          <a:r>
            <a:rPr lang="en-IN" dirty="0"/>
            <a:t>Recovery</a:t>
          </a:r>
        </a:p>
      </dgm:t>
    </dgm:pt>
    <dgm:pt modelId="{2F67C6F8-EA6D-49B8-9CFC-5A0D7377CD0D}" type="parTrans" cxnId="{090561D9-11EB-4E8B-88A8-0EA89CA8E4E8}">
      <dgm:prSet/>
      <dgm:spPr/>
      <dgm:t>
        <a:bodyPr/>
        <a:lstStyle/>
        <a:p>
          <a:endParaRPr lang="en-IN"/>
        </a:p>
      </dgm:t>
    </dgm:pt>
    <dgm:pt modelId="{CC3938DA-97BD-4366-A5CF-6A95964FC2C3}" type="sibTrans" cxnId="{090561D9-11EB-4E8B-88A8-0EA89CA8E4E8}">
      <dgm:prSet/>
      <dgm:spPr/>
      <dgm:t>
        <a:bodyPr/>
        <a:lstStyle/>
        <a:p>
          <a:endParaRPr lang="en-IN"/>
        </a:p>
      </dgm:t>
    </dgm:pt>
    <dgm:pt modelId="{739DC4A6-C9F9-4E8C-A42C-41DF40F50731}">
      <dgm:prSet phldrT="[Tex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n-IN" dirty="0"/>
            <a:t>Stress</a:t>
          </a:r>
        </a:p>
      </dgm:t>
    </dgm:pt>
    <dgm:pt modelId="{2E2A0B48-906C-476A-9B36-7A24024E3A98}" type="parTrans" cxnId="{1C6CFFA8-D0C4-4973-8E61-FC5496DD3B55}">
      <dgm:prSet/>
      <dgm:spPr/>
      <dgm:t>
        <a:bodyPr/>
        <a:lstStyle/>
        <a:p>
          <a:endParaRPr lang="en-IN"/>
        </a:p>
      </dgm:t>
    </dgm:pt>
    <dgm:pt modelId="{728A0C86-59BB-4780-8C2B-50158C950865}" type="sibTrans" cxnId="{1C6CFFA8-D0C4-4973-8E61-FC5496DD3B55}">
      <dgm:prSet/>
      <dgm:spPr/>
      <dgm:t>
        <a:bodyPr/>
        <a:lstStyle/>
        <a:p>
          <a:endParaRPr lang="en-IN"/>
        </a:p>
      </dgm:t>
    </dgm:pt>
    <dgm:pt modelId="{D9BBCB8F-92F9-470C-BAF9-CBA0E0CE90E3}" type="pres">
      <dgm:prSet presAssocID="{5D023D17-8F9B-430D-BDC3-530A32B20438}" presName="compositeShape" presStyleCnt="0">
        <dgm:presLayoutVars>
          <dgm:chMax val="7"/>
          <dgm:dir/>
          <dgm:resizeHandles val="exact"/>
        </dgm:presLayoutVars>
      </dgm:prSet>
      <dgm:spPr/>
    </dgm:pt>
    <dgm:pt modelId="{83B5E121-43D3-433C-B16F-D942E0304D88}" type="pres">
      <dgm:prSet presAssocID="{43F5EF89-6748-4C2A-B1FF-AAA539186159}" presName="circ1" presStyleLbl="vennNode1" presStyleIdx="0" presStyleCnt="3" custLinFactNeighborY="3265"/>
      <dgm:spPr/>
      <dgm:t>
        <a:bodyPr/>
        <a:lstStyle/>
        <a:p>
          <a:endParaRPr lang="en-IN"/>
        </a:p>
      </dgm:t>
    </dgm:pt>
    <dgm:pt modelId="{018649C2-98F5-4609-8518-ABE42049A614}" type="pres">
      <dgm:prSet presAssocID="{43F5EF89-6748-4C2A-B1FF-AAA539186159}" presName="circ1Tx" presStyleLbl="revTx" presStyleIdx="0" presStyleCnt="0">
        <dgm:presLayoutVars>
          <dgm:chMax val="0"/>
          <dgm:chPref val="0"/>
          <dgm:bulletEnabled val="1"/>
        </dgm:presLayoutVars>
      </dgm:prSet>
      <dgm:spPr/>
      <dgm:t>
        <a:bodyPr/>
        <a:lstStyle/>
        <a:p>
          <a:endParaRPr lang="en-IN"/>
        </a:p>
      </dgm:t>
    </dgm:pt>
    <dgm:pt modelId="{99195FC5-AC17-40D8-8322-4E0943D635FF}" type="pres">
      <dgm:prSet presAssocID="{EF58F3F2-508A-40FA-91D7-CADDB8FF7B31}" presName="circ2" presStyleLbl="vennNode1" presStyleIdx="1" presStyleCnt="3"/>
      <dgm:spPr/>
      <dgm:t>
        <a:bodyPr/>
        <a:lstStyle/>
        <a:p>
          <a:endParaRPr lang="en-IN"/>
        </a:p>
      </dgm:t>
    </dgm:pt>
    <dgm:pt modelId="{2AD245E9-CC49-4363-8450-95F0421C04A8}" type="pres">
      <dgm:prSet presAssocID="{EF58F3F2-508A-40FA-91D7-CADDB8FF7B31}" presName="circ2Tx" presStyleLbl="revTx" presStyleIdx="0" presStyleCnt="0">
        <dgm:presLayoutVars>
          <dgm:chMax val="0"/>
          <dgm:chPref val="0"/>
          <dgm:bulletEnabled val="1"/>
        </dgm:presLayoutVars>
      </dgm:prSet>
      <dgm:spPr/>
      <dgm:t>
        <a:bodyPr/>
        <a:lstStyle/>
        <a:p>
          <a:endParaRPr lang="en-IN"/>
        </a:p>
      </dgm:t>
    </dgm:pt>
    <dgm:pt modelId="{89E4E8F3-8F22-4FB4-9F5A-D5223538D3A5}" type="pres">
      <dgm:prSet presAssocID="{739DC4A6-C9F9-4E8C-A42C-41DF40F50731}" presName="circ3" presStyleLbl="vennNode1" presStyleIdx="2" presStyleCnt="3"/>
      <dgm:spPr/>
      <dgm:t>
        <a:bodyPr/>
        <a:lstStyle/>
        <a:p>
          <a:endParaRPr lang="en-IN"/>
        </a:p>
      </dgm:t>
    </dgm:pt>
    <dgm:pt modelId="{B3F23750-F003-4F3C-A6C4-F983966EF4BD}" type="pres">
      <dgm:prSet presAssocID="{739DC4A6-C9F9-4E8C-A42C-41DF40F50731}" presName="circ3Tx" presStyleLbl="revTx" presStyleIdx="0" presStyleCnt="0">
        <dgm:presLayoutVars>
          <dgm:chMax val="0"/>
          <dgm:chPref val="0"/>
          <dgm:bulletEnabled val="1"/>
        </dgm:presLayoutVars>
      </dgm:prSet>
      <dgm:spPr/>
      <dgm:t>
        <a:bodyPr/>
        <a:lstStyle/>
        <a:p>
          <a:endParaRPr lang="en-IN"/>
        </a:p>
      </dgm:t>
    </dgm:pt>
  </dgm:ptLst>
  <dgm:cxnLst>
    <dgm:cxn modelId="{7B734E4F-2487-48B3-BFBE-CC6A021EF674}" type="presOf" srcId="{43F5EF89-6748-4C2A-B1FF-AAA539186159}" destId="{018649C2-98F5-4609-8518-ABE42049A614}" srcOrd="1" destOrd="0" presId="urn:microsoft.com/office/officeart/2005/8/layout/venn1"/>
    <dgm:cxn modelId="{1F3177D3-199D-480C-B63B-9117AEBA3492}" type="presOf" srcId="{43F5EF89-6748-4C2A-B1FF-AAA539186159}" destId="{83B5E121-43D3-433C-B16F-D942E0304D88}" srcOrd="0" destOrd="0" presId="urn:microsoft.com/office/officeart/2005/8/layout/venn1"/>
    <dgm:cxn modelId="{090561D9-11EB-4E8B-88A8-0EA89CA8E4E8}" srcId="{5D023D17-8F9B-430D-BDC3-530A32B20438}" destId="{EF58F3F2-508A-40FA-91D7-CADDB8FF7B31}" srcOrd="1" destOrd="0" parTransId="{2F67C6F8-EA6D-49B8-9CFC-5A0D7377CD0D}" sibTransId="{CC3938DA-97BD-4366-A5CF-6A95964FC2C3}"/>
    <dgm:cxn modelId="{B1FDD51E-BC1E-430C-9363-16C28ED51428}" type="presOf" srcId="{739DC4A6-C9F9-4E8C-A42C-41DF40F50731}" destId="{89E4E8F3-8F22-4FB4-9F5A-D5223538D3A5}" srcOrd="0" destOrd="0" presId="urn:microsoft.com/office/officeart/2005/8/layout/venn1"/>
    <dgm:cxn modelId="{50500E9B-AC88-4D09-9904-4BBA302DD3BC}" srcId="{5D023D17-8F9B-430D-BDC3-530A32B20438}" destId="{43F5EF89-6748-4C2A-B1FF-AAA539186159}" srcOrd="0" destOrd="0" parTransId="{9046E297-894A-4532-A6A2-7E1672911F64}" sibTransId="{F0D3F79B-5092-4A2E-80B4-516D30045CDB}"/>
    <dgm:cxn modelId="{E987C211-EED4-4ED8-AEE9-3098D79FC330}" type="presOf" srcId="{EF58F3F2-508A-40FA-91D7-CADDB8FF7B31}" destId="{99195FC5-AC17-40D8-8322-4E0943D635FF}" srcOrd="0" destOrd="0" presId="urn:microsoft.com/office/officeart/2005/8/layout/venn1"/>
    <dgm:cxn modelId="{8BA3193E-5ACA-41D0-BAA1-9E3DFC8E6184}" type="presOf" srcId="{739DC4A6-C9F9-4E8C-A42C-41DF40F50731}" destId="{B3F23750-F003-4F3C-A6C4-F983966EF4BD}" srcOrd="1" destOrd="0" presId="urn:microsoft.com/office/officeart/2005/8/layout/venn1"/>
    <dgm:cxn modelId="{6CBBF626-DA2F-4A4F-A6E1-6AE15A88CC05}" type="presOf" srcId="{5D023D17-8F9B-430D-BDC3-530A32B20438}" destId="{D9BBCB8F-92F9-470C-BAF9-CBA0E0CE90E3}" srcOrd="0" destOrd="0" presId="urn:microsoft.com/office/officeart/2005/8/layout/venn1"/>
    <dgm:cxn modelId="{C55B6D85-A6BC-4815-B336-D29E97C2C5BE}" type="presOf" srcId="{EF58F3F2-508A-40FA-91D7-CADDB8FF7B31}" destId="{2AD245E9-CC49-4363-8450-95F0421C04A8}" srcOrd="1" destOrd="0" presId="urn:microsoft.com/office/officeart/2005/8/layout/venn1"/>
    <dgm:cxn modelId="{1C6CFFA8-D0C4-4973-8E61-FC5496DD3B55}" srcId="{5D023D17-8F9B-430D-BDC3-530A32B20438}" destId="{739DC4A6-C9F9-4E8C-A42C-41DF40F50731}" srcOrd="2" destOrd="0" parTransId="{2E2A0B48-906C-476A-9B36-7A24024E3A98}" sibTransId="{728A0C86-59BB-4780-8C2B-50158C950865}"/>
    <dgm:cxn modelId="{3EB3D6C2-04A4-47C7-93B0-311F8A771B1B}" type="presParOf" srcId="{D9BBCB8F-92F9-470C-BAF9-CBA0E0CE90E3}" destId="{83B5E121-43D3-433C-B16F-D942E0304D88}" srcOrd="0" destOrd="0" presId="urn:microsoft.com/office/officeart/2005/8/layout/venn1"/>
    <dgm:cxn modelId="{BBE953E9-9DAB-49DC-A971-BF61E452636C}" type="presParOf" srcId="{D9BBCB8F-92F9-470C-BAF9-CBA0E0CE90E3}" destId="{018649C2-98F5-4609-8518-ABE42049A614}" srcOrd="1" destOrd="0" presId="urn:microsoft.com/office/officeart/2005/8/layout/venn1"/>
    <dgm:cxn modelId="{4AA4DD1C-ABFA-499B-BBEE-A9117B3CDD40}" type="presParOf" srcId="{D9BBCB8F-92F9-470C-BAF9-CBA0E0CE90E3}" destId="{99195FC5-AC17-40D8-8322-4E0943D635FF}" srcOrd="2" destOrd="0" presId="urn:microsoft.com/office/officeart/2005/8/layout/venn1"/>
    <dgm:cxn modelId="{7E833BFC-5ABD-4A49-88A9-31C1CFD796C6}" type="presParOf" srcId="{D9BBCB8F-92F9-470C-BAF9-CBA0E0CE90E3}" destId="{2AD245E9-CC49-4363-8450-95F0421C04A8}" srcOrd="3" destOrd="0" presId="urn:microsoft.com/office/officeart/2005/8/layout/venn1"/>
    <dgm:cxn modelId="{418065A4-6BF7-4572-B78E-4EC78BBFAB22}" type="presParOf" srcId="{D9BBCB8F-92F9-470C-BAF9-CBA0E0CE90E3}" destId="{89E4E8F3-8F22-4FB4-9F5A-D5223538D3A5}" srcOrd="4" destOrd="0" presId="urn:microsoft.com/office/officeart/2005/8/layout/venn1"/>
    <dgm:cxn modelId="{FFAA3260-AF52-4410-A380-647DB6CF9A9B}" type="presParOf" srcId="{D9BBCB8F-92F9-470C-BAF9-CBA0E0CE90E3}" destId="{B3F23750-F003-4F3C-A6C4-F983966EF4B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5E121-43D3-433C-B16F-D942E0304D88}">
      <dsp:nvSpPr>
        <dsp:cNvPr id="0" name=""/>
        <dsp:cNvSpPr/>
      </dsp:nvSpPr>
      <dsp:spPr>
        <a:xfrm>
          <a:off x="3431550" y="168798"/>
          <a:ext cx="3156102" cy="3156102"/>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IN" sz="3200" kern="1200" dirty="0"/>
            <a:t>Rest</a:t>
          </a:r>
        </a:p>
      </dsp:txBody>
      <dsp:txXfrm>
        <a:off x="3852363" y="721116"/>
        <a:ext cx="2314475" cy="1420246"/>
      </dsp:txXfrm>
    </dsp:sp>
    <dsp:sp modelId="{99195FC5-AC17-40D8-8322-4E0943D635FF}">
      <dsp:nvSpPr>
        <dsp:cNvPr id="0" name=""/>
        <dsp:cNvSpPr/>
      </dsp:nvSpPr>
      <dsp:spPr>
        <a:xfrm>
          <a:off x="4570377" y="2038316"/>
          <a:ext cx="3156102" cy="3156102"/>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IN" sz="3200" kern="1200" dirty="0"/>
            <a:t>Recovery</a:t>
          </a:r>
        </a:p>
      </dsp:txBody>
      <dsp:txXfrm>
        <a:off x="5535618" y="2853642"/>
        <a:ext cx="1893661" cy="1735856"/>
      </dsp:txXfrm>
    </dsp:sp>
    <dsp:sp modelId="{89E4E8F3-8F22-4FB4-9F5A-D5223538D3A5}">
      <dsp:nvSpPr>
        <dsp:cNvPr id="0" name=""/>
        <dsp:cNvSpPr/>
      </dsp:nvSpPr>
      <dsp:spPr>
        <a:xfrm>
          <a:off x="2292723" y="2038316"/>
          <a:ext cx="3156102" cy="3156102"/>
        </a:xfrm>
        <a:prstGeom prst="ellipse">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IN" sz="3200" kern="1200" dirty="0"/>
            <a:t>Stress</a:t>
          </a:r>
        </a:p>
      </dsp:txBody>
      <dsp:txXfrm>
        <a:off x="2589922" y="2853642"/>
        <a:ext cx="1893661" cy="173585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2AD04-F8B4-4D2E-8BD1-47CF42581E8C}" type="datetimeFigureOut">
              <a:rPr lang="en-IN" smtClean="0"/>
              <a:t>11-01-2022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11CDA-CCF6-4B20-B988-75EBE84A7466}" type="slidenum">
              <a:rPr lang="en-IN" smtClean="0"/>
              <a:t>‹#›</a:t>
            </a:fld>
            <a:endParaRPr lang="en-IN"/>
          </a:p>
        </p:txBody>
      </p:sp>
    </p:spTree>
    <p:extLst>
      <p:ext uri="{BB962C8B-B14F-4D97-AF65-F5344CB8AC3E}">
        <p14:creationId xmlns:p14="http://schemas.microsoft.com/office/powerpoint/2010/main" val="384795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F0CC32-378E-4433-8A31-10BC82B63AED}" type="datetimeFigureOut">
              <a:rPr lang="en-IN" smtClean="0"/>
              <a:t>11-01-2022</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F574BB6-E39A-4B4D-8BA9-9D9E793ADB56}" type="slidenum">
              <a:rPr lang="en-IN" smtClean="0"/>
              <a:t>‹#›</a:t>
            </a:fld>
            <a:endParaRPr lang="en-IN"/>
          </a:p>
        </p:txBody>
      </p:sp>
    </p:spTree>
    <p:extLst>
      <p:ext uri="{BB962C8B-B14F-4D97-AF65-F5344CB8AC3E}">
        <p14:creationId xmlns:p14="http://schemas.microsoft.com/office/powerpoint/2010/main" val="122247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F0CC32-378E-4433-8A31-10BC82B63AED}" type="datetimeFigureOut">
              <a:rPr lang="en-IN" smtClean="0"/>
              <a:t>11-01-2022</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574BB6-E39A-4B4D-8BA9-9D9E793ADB56}" type="slidenum">
              <a:rPr lang="en-IN" smtClean="0"/>
              <a:t>‹#›</a:t>
            </a:fld>
            <a:endParaRPr lang="en-IN"/>
          </a:p>
        </p:txBody>
      </p:sp>
    </p:spTree>
    <p:extLst>
      <p:ext uri="{BB962C8B-B14F-4D97-AF65-F5344CB8AC3E}">
        <p14:creationId xmlns:p14="http://schemas.microsoft.com/office/powerpoint/2010/main" val="3452612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F0CC32-378E-4433-8A31-10BC82B63AED}" type="datetimeFigureOut">
              <a:rPr lang="en-IN" smtClean="0"/>
              <a:t>11-01-2022</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574BB6-E39A-4B4D-8BA9-9D9E793ADB56}"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70917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7F0CC32-378E-4433-8A31-10BC82B63AED}" type="datetimeFigureOut">
              <a:rPr lang="en-IN" smtClean="0"/>
              <a:t>11-01-2022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574BB6-E39A-4B4D-8BA9-9D9E793ADB56}" type="slidenum">
              <a:rPr lang="en-IN" smtClean="0"/>
              <a:t>‹#›</a:t>
            </a:fld>
            <a:endParaRPr lang="en-IN"/>
          </a:p>
        </p:txBody>
      </p:sp>
    </p:spTree>
    <p:extLst>
      <p:ext uri="{BB962C8B-B14F-4D97-AF65-F5344CB8AC3E}">
        <p14:creationId xmlns:p14="http://schemas.microsoft.com/office/powerpoint/2010/main" val="3582486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7F0CC32-378E-4433-8A31-10BC82B63AED}" type="datetimeFigureOut">
              <a:rPr lang="en-IN" smtClean="0"/>
              <a:t>11-01-2022</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574BB6-E39A-4B4D-8BA9-9D9E793ADB56}"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3495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7F0CC32-378E-4433-8A31-10BC82B63AED}" type="datetimeFigureOut">
              <a:rPr lang="en-IN" smtClean="0"/>
              <a:t>11-01-2022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574BB6-E39A-4B4D-8BA9-9D9E793ADB56}" type="slidenum">
              <a:rPr lang="en-IN" smtClean="0"/>
              <a:t>‹#›</a:t>
            </a:fld>
            <a:endParaRPr lang="en-IN"/>
          </a:p>
        </p:txBody>
      </p:sp>
    </p:spTree>
    <p:extLst>
      <p:ext uri="{BB962C8B-B14F-4D97-AF65-F5344CB8AC3E}">
        <p14:creationId xmlns:p14="http://schemas.microsoft.com/office/powerpoint/2010/main" val="1645957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0CC32-378E-4433-8A31-10BC82B63AED}" type="datetimeFigureOut">
              <a:rPr lang="en-IN" smtClean="0"/>
              <a:t>11-01-2022</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574BB6-E39A-4B4D-8BA9-9D9E793ADB56}" type="slidenum">
              <a:rPr lang="en-IN" smtClean="0"/>
              <a:t>‹#›</a:t>
            </a:fld>
            <a:endParaRPr lang="en-IN"/>
          </a:p>
        </p:txBody>
      </p:sp>
    </p:spTree>
    <p:extLst>
      <p:ext uri="{BB962C8B-B14F-4D97-AF65-F5344CB8AC3E}">
        <p14:creationId xmlns:p14="http://schemas.microsoft.com/office/powerpoint/2010/main" val="1872752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0CC32-378E-4433-8A31-10BC82B63AED}" type="datetimeFigureOut">
              <a:rPr lang="en-IN" smtClean="0"/>
              <a:t>11-01-2022</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574BB6-E39A-4B4D-8BA9-9D9E793ADB56}" type="slidenum">
              <a:rPr lang="en-IN" smtClean="0"/>
              <a:t>‹#›</a:t>
            </a:fld>
            <a:endParaRPr lang="en-IN"/>
          </a:p>
        </p:txBody>
      </p:sp>
    </p:spTree>
    <p:extLst>
      <p:ext uri="{BB962C8B-B14F-4D97-AF65-F5344CB8AC3E}">
        <p14:creationId xmlns:p14="http://schemas.microsoft.com/office/powerpoint/2010/main" val="79875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0CC32-378E-4433-8A31-10BC82B63AED}" type="datetimeFigureOut">
              <a:rPr lang="en-IN" smtClean="0"/>
              <a:t>11-01-2022</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574BB6-E39A-4B4D-8BA9-9D9E793ADB56}" type="slidenum">
              <a:rPr lang="en-IN" smtClean="0"/>
              <a:t>‹#›</a:t>
            </a:fld>
            <a:endParaRPr lang="en-IN"/>
          </a:p>
        </p:txBody>
      </p:sp>
    </p:spTree>
    <p:extLst>
      <p:ext uri="{BB962C8B-B14F-4D97-AF65-F5344CB8AC3E}">
        <p14:creationId xmlns:p14="http://schemas.microsoft.com/office/powerpoint/2010/main" val="214945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F0CC32-378E-4433-8A31-10BC82B63AED}" type="datetimeFigureOut">
              <a:rPr lang="en-IN" smtClean="0"/>
              <a:t>11-01-2022</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574BB6-E39A-4B4D-8BA9-9D9E793ADB56}" type="slidenum">
              <a:rPr lang="en-IN" smtClean="0"/>
              <a:t>‹#›</a:t>
            </a:fld>
            <a:endParaRPr lang="en-IN"/>
          </a:p>
        </p:txBody>
      </p:sp>
    </p:spTree>
    <p:extLst>
      <p:ext uri="{BB962C8B-B14F-4D97-AF65-F5344CB8AC3E}">
        <p14:creationId xmlns:p14="http://schemas.microsoft.com/office/powerpoint/2010/main" val="269331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F0CC32-378E-4433-8A31-10BC82B63AED}" type="datetimeFigureOut">
              <a:rPr lang="en-IN" smtClean="0"/>
              <a:t>11-01-2022</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F574BB6-E39A-4B4D-8BA9-9D9E793ADB56}" type="slidenum">
              <a:rPr lang="en-IN" smtClean="0"/>
              <a:t>‹#›</a:t>
            </a:fld>
            <a:endParaRPr lang="en-IN"/>
          </a:p>
        </p:txBody>
      </p:sp>
    </p:spTree>
    <p:extLst>
      <p:ext uri="{BB962C8B-B14F-4D97-AF65-F5344CB8AC3E}">
        <p14:creationId xmlns:p14="http://schemas.microsoft.com/office/powerpoint/2010/main" val="170828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F0CC32-378E-4433-8A31-10BC82B63AED}" type="datetimeFigureOut">
              <a:rPr lang="en-IN" smtClean="0"/>
              <a:t>11-01-2022</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F574BB6-E39A-4B4D-8BA9-9D9E793ADB56}" type="slidenum">
              <a:rPr lang="en-IN" smtClean="0"/>
              <a:t>‹#›</a:t>
            </a:fld>
            <a:endParaRPr lang="en-IN"/>
          </a:p>
        </p:txBody>
      </p:sp>
    </p:spTree>
    <p:extLst>
      <p:ext uri="{BB962C8B-B14F-4D97-AF65-F5344CB8AC3E}">
        <p14:creationId xmlns:p14="http://schemas.microsoft.com/office/powerpoint/2010/main" val="286628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F0CC32-378E-4433-8A31-10BC82B63AED}" type="datetimeFigureOut">
              <a:rPr lang="en-IN" smtClean="0"/>
              <a:t>11-01-2022</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F574BB6-E39A-4B4D-8BA9-9D9E793ADB56}" type="slidenum">
              <a:rPr lang="en-IN" smtClean="0"/>
              <a:t>‹#›</a:t>
            </a:fld>
            <a:endParaRPr lang="en-IN"/>
          </a:p>
        </p:txBody>
      </p:sp>
    </p:spTree>
    <p:extLst>
      <p:ext uri="{BB962C8B-B14F-4D97-AF65-F5344CB8AC3E}">
        <p14:creationId xmlns:p14="http://schemas.microsoft.com/office/powerpoint/2010/main" val="203770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0CC32-378E-4433-8A31-10BC82B63AED}" type="datetimeFigureOut">
              <a:rPr lang="en-IN" smtClean="0"/>
              <a:t>11-01-2022</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F574BB6-E39A-4B4D-8BA9-9D9E793ADB56}" type="slidenum">
              <a:rPr lang="en-IN" smtClean="0"/>
              <a:t>‹#›</a:t>
            </a:fld>
            <a:endParaRPr lang="en-IN"/>
          </a:p>
        </p:txBody>
      </p:sp>
    </p:spTree>
    <p:extLst>
      <p:ext uri="{BB962C8B-B14F-4D97-AF65-F5344CB8AC3E}">
        <p14:creationId xmlns:p14="http://schemas.microsoft.com/office/powerpoint/2010/main" val="264146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F0CC32-378E-4433-8A31-10BC82B63AED}" type="datetimeFigureOut">
              <a:rPr lang="en-IN" smtClean="0"/>
              <a:t>11-01-2022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F574BB6-E39A-4B4D-8BA9-9D9E793ADB56}" type="slidenum">
              <a:rPr lang="en-IN" smtClean="0"/>
              <a:t>‹#›</a:t>
            </a:fld>
            <a:endParaRPr lang="en-IN"/>
          </a:p>
        </p:txBody>
      </p:sp>
    </p:spTree>
    <p:extLst>
      <p:ext uri="{BB962C8B-B14F-4D97-AF65-F5344CB8AC3E}">
        <p14:creationId xmlns:p14="http://schemas.microsoft.com/office/powerpoint/2010/main" val="4156014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F0CC32-378E-4433-8A31-10BC82B63AED}" type="datetimeFigureOut">
              <a:rPr lang="en-IN" smtClean="0"/>
              <a:t>11-01-2022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574BB6-E39A-4B4D-8BA9-9D9E793ADB56}" type="slidenum">
              <a:rPr lang="en-IN" smtClean="0"/>
              <a:t>‹#›</a:t>
            </a:fld>
            <a:endParaRPr lang="en-IN"/>
          </a:p>
        </p:txBody>
      </p:sp>
    </p:spTree>
    <p:extLst>
      <p:ext uri="{BB962C8B-B14F-4D97-AF65-F5344CB8AC3E}">
        <p14:creationId xmlns:p14="http://schemas.microsoft.com/office/powerpoint/2010/main" val="31462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7F0CC32-378E-4433-8A31-10BC82B63AED}" type="datetimeFigureOut">
              <a:rPr lang="en-IN" smtClean="0"/>
              <a:t>11-01-2022</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F574BB6-E39A-4B4D-8BA9-9D9E793ADB56}" type="slidenum">
              <a:rPr lang="en-IN" smtClean="0"/>
              <a:t>‹#›</a:t>
            </a:fld>
            <a:endParaRPr lang="en-IN"/>
          </a:p>
        </p:txBody>
      </p:sp>
    </p:spTree>
    <p:extLst>
      <p:ext uri="{BB962C8B-B14F-4D97-AF65-F5344CB8AC3E}">
        <p14:creationId xmlns:p14="http://schemas.microsoft.com/office/powerpoint/2010/main" val="47275615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7C5AF-46E6-44B4-8DCE-AF578E1C09D1}"/>
              </a:ext>
            </a:extLst>
          </p:cNvPr>
          <p:cNvSpPr>
            <a:spLocks noGrp="1"/>
          </p:cNvSpPr>
          <p:nvPr>
            <p:ph type="ctrTitle"/>
          </p:nvPr>
        </p:nvSpPr>
        <p:spPr>
          <a:xfrm>
            <a:off x="2589212" y="2875209"/>
            <a:ext cx="8915399" cy="2262781"/>
          </a:xfrm>
        </p:spPr>
        <p:txBody>
          <a:bodyPr/>
          <a:lstStyle/>
          <a:p>
            <a:r>
              <a:rPr lang="en-IN" dirty="0"/>
              <a:t>BIOFEEDBACK</a:t>
            </a:r>
          </a:p>
        </p:txBody>
      </p:sp>
      <p:sp>
        <p:nvSpPr>
          <p:cNvPr id="3" name="Subtitle 2">
            <a:extLst>
              <a:ext uri="{FF2B5EF4-FFF2-40B4-BE49-F238E27FC236}">
                <a16:creationId xmlns:a16="http://schemas.microsoft.com/office/drawing/2014/main" xmlns="" id="{A996C19C-39BF-4181-B5B2-676B59350614}"/>
              </a:ext>
            </a:extLst>
          </p:cNvPr>
          <p:cNvSpPr>
            <a:spLocks noGrp="1"/>
          </p:cNvSpPr>
          <p:nvPr>
            <p:ph type="subTitle" idx="1"/>
          </p:nvPr>
        </p:nvSpPr>
        <p:spPr>
          <a:xfrm>
            <a:off x="2589213" y="5511475"/>
            <a:ext cx="8915399" cy="1126283"/>
          </a:xfrm>
        </p:spPr>
        <p:txBody>
          <a:bodyPr/>
          <a:lstStyle/>
          <a:p>
            <a:r>
              <a:rPr lang="en-IN" dirty="0" smtClean="0"/>
              <a:t>AAKANKSHA </a:t>
            </a:r>
            <a:r>
              <a:rPr lang="en-IN" dirty="0" smtClean="0"/>
              <a:t>BAJPAI</a:t>
            </a:r>
            <a:endParaRPr lang="en-IN" dirty="0" smtClean="0"/>
          </a:p>
        </p:txBody>
      </p:sp>
    </p:spTree>
    <p:extLst>
      <p:ext uri="{BB962C8B-B14F-4D97-AF65-F5344CB8AC3E}">
        <p14:creationId xmlns:p14="http://schemas.microsoft.com/office/powerpoint/2010/main" val="21283546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4F5430-A3AC-4862-8B07-ADB2DDE27D31}"/>
              </a:ext>
            </a:extLst>
          </p:cNvPr>
          <p:cNvSpPr>
            <a:spLocks noGrp="1"/>
          </p:cNvSpPr>
          <p:nvPr>
            <p:ph type="title"/>
          </p:nvPr>
        </p:nvSpPr>
        <p:spPr>
          <a:xfrm>
            <a:off x="1752085" y="273172"/>
            <a:ext cx="3505199" cy="976312"/>
          </a:xfrm>
        </p:spPr>
        <p:txBody>
          <a:bodyPr>
            <a:normAutofit fontScale="90000"/>
          </a:bodyPr>
          <a:lstStyle/>
          <a:p>
            <a:r>
              <a:rPr lang="en-IN" sz="2200" u="sng" dirty="0"/>
              <a:t>Galvanic skin response (skin conductance)-</a:t>
            </a:r>
            <a:r>
              <a:rPr lang="en-IN" dirty="0"/>
              <a:t/>
            </a:r>
            <a:br>
              <a:rPr lang="en-IN" dirty="0"/>
            </a:br>
            <a:endParaRPr lang="en-IN" dirty="0"/>
          </a:p>
        </p:txBody>
      </p:sp>
      <p:pic>
        <p:nvPicPr>
          <p:cNvPr id="5" name="Content Placeholder 4">
            <a:extLst>
              <a:ext uri="{FF2B5EF4-FFF2-40B4-BE49-F238E27FC236}">
                <a16:creationId xmlns:a16="http://schemas.microsoft.com/office/drawing/2014/main" xmlns="" id="{CF5F1961-85C4-45D7-A8EE-FB6ACC103259}"/>
              </a:ext>
            </a:extLst>
          </p:cNvPr>
          <p:cNvPicPr>
            <a:picLocks noGrp="1" noChangeAspect="1"/>
          </p:cNvPicPr>
          <p:nvPr>
            <p:ph idx="1"/>
          </p:nvPr>
        </p:nvPicPr>
        <p:blipFill>
          <a:blip r:embed="rId2"/>
          <a:stretch>
            <a:fillRect/>
          </a:stretch>
        </p:blipFill>
        <p:spPr>
          <a:xfrm>
            <a:off x="7096259" y="273172"/>
            <a:ext cx="4726547" cy="3397307"/>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xmlns="" id="{9D896D23-5BC2-47EA-B08C-9C62D9E222CF}"/>
              </a:ext>
            </a:extLst>
          </p:cNvPr>
          <p:cNvSpPr>
            <a:spLocks noGrp="1"/>
          </p:cNvSpPr>
          <p:nvPr>
            <p:ph type="body" sz="half" idx="2"/>
          </p:nvPr>
        </p:nvSpPr>
        <p:spPr>
          <a:xfrm>
            <a:off x="2386445" y="1249484"/>
            <a:ext cx="3505199" cy="4597523"/>
          </a:xfrm>
        </p:spPr>
        <p:txBody>
          <a:bodyPr>
            <a:normAutofit/>
          </a:bodyPr>
          <a:lstStyle/>
          <a:p>
            <a:r>
              <a:rPr lang="en-IN" sz="2400" dirty="0"/>
              <a:t>A change in the electrical resistance of the skin caused by emotional stress, measurable with a sensitive galvanometer, e.g. in lie-detector tests.</a:t>
            </a:r>
          </a:p>
        </p:txBody>
      </p:sp>
      <p:pic>
        <p:nvPicPr>
          <p:cNvPr id="6" name="Picture 5">
            <a:extLst>
              <a:ext uri="{FF2B5EF4-FFF2-40B4-BE49-F238E27FC236}">
                <a16:creationId xmlns:a16="http://schemas.microsoft.com/office/drawing/2014/main" xmlns="" id="{7F8CDF5E-50B0-42C5-B3DB-523DBD8B1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004" y="3825025"/>
            <a:ext cx="5193771" cy="2878428"/>
          </a:xfrm>
          <a:prstGeom prst="rect">
            <a:avLst/>
          </a:prstGeom>
        </p:spPr>
      </p:pic>
    </p:spTree>
    <p:extLst>
      <p:ext uri="{BB962C8B-B14F-4D97-AF65-F5344CB8AC3E}">
        <p14:creationId xmlns:p14="http://schemas.microsoft.com/office/powerpoint/2010/main" val="366738427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791B8D2-273B-49C5-BEF0-EE447AE68C24}"/>
              </a:ext>
            </a:extLst>
          </p:cNvPr>
          <p:cNvPicPr>
            <a:picLocks noGrp="1" noChangeAspect="1"/>
          </p:cNvPicPr>
          <p:nvPr>
            <p:ph idx="1"/>
          </p:nvPr>
        </p:nvPicPr>
        <p:blipFill>
          <a:blip r:embed="rId2"/>
          <a:stretch>
            <a:fillRect/>
          </a:stretch>
        </p:blipFill>
        <p:spPr>
          <a:xfrm>
            <a:off x="6637105" y="811369"/>
            <a:ext cx="5483216" cy="5640946"/>
          </a:xfrm>
          <a:prstGeom prst="rect">
            <a:avLst/>
          </a:prstGeom>
        </p:spPr>
      </p:pic>
      <p:sp>
        <p:nvSpPr>
          <p:cNvPr id="4" name="Text Placeholder 3">
            <a:extLst>
              <a:ext uri="{FF2B5EF4-FFF2-40B4-BE49-F238E27FC236}">
                <a16:creationId xmlns:a16="http://schemas.microsoft.com/office/drawing/2014/main" xmlns="" id="{47043F27-422A-4258-A81E-1E51D21B4C4C}"/>
              </a:ext>
            </a:extLst>
          </p:cNvPr>
          <p:cNvSpPr>
            <a:spLocks noGrp="1"/>
          </p:cNvSpPr>
          <p:nvPr>
            <p:ph type="body" sz="half" idx="2"/>
          </p:nvPr>
        </p:nvSpPr>
        <p:spPr>
          <a:xfrm>
            <a:off x="2292998" y="1173609"/>
            <a:ext cx="4172196" cy="5278705"/>
          </a:xfrm>
        </p:spPr>
        <p:txBody>
          <a:bodyPr>
            <a:normAutofit/>
          </a:bodyPr>
          <a:lstStyle/>
          <a:p>
            <a:r>
              <a:rPr lang="en-IN" sz="2400" dirty="0"/>
              <a:t>Precisely monitors stress</a:t>
            </a:r>
          </a:p>
          <a:p>
            <a:r>
              <a:rPr lang="en-IN" sz="2400" dirty="0"/>
              <a:t>levels by translating tiny</a:t>
            </a:r>
          </a:p>
          <a:p>
            <a:r>
              <a:rPr lang="en-IN" sz="2400" dirty="0"/>
              <a:t>tension-related changes in</a:t>
            </a:r>
          </a:p>
          <a:p>
            <a:r>
              <a:rPr lang="en-IN" sz="2400" dirty="0"/>
              <a:t>skin conductance into a</a:t>
            </a:r>
          </a:p>
          <a:p>
            <a:r>
              <a:rPr lang="en-IN" sz="2400" dirty="0"/>
              <a:t>rising or falling tone.</a:t>
            </a:r>
          </a:p>
        </p:txBody>
      </p:sp>
    </p:spTree>
    <p:extLst>
      <p:ext uri="{BB962C8B-B14F-4D97-AF65-F5344CB8AC3E}">
        <p14:creationId xmlns:p14="http://schemas.microsoft.com/office/powerpoint/2010/main" val="381315507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FDD3F7-CCE6-4D4D-92BF-C7CB5E2E1DCE}"/>
              </a:ext>
            </a:extLst>
          </p:cNvPr>
          <p:cNvSpPr>
            <a:spLocks noGrp="1"/>
          </p:cNvSpPr>
          <p:nvPr>
            <p:ph type="title"/>
          </p:nvPr>
        </p:nvSpPr>
        <p:spPr>
          <a:xfrm>
            <a:off x="1739207" y="111238"/>
            <a:ext cx="3505199" cy="976312"/>
          </a:xfrm>
        </p:spPr>
        <p:txBody>
          <a:bodyPr>
            <a:normAutofit/>
          </a:bodyPr>
          <a:lstStyle/>
          <a:p>
            <a:r>
              <a:rPr lang="en-IN" sz="2400" u="sng" dirty="0"/>
              <a:t>Temperature or thermal biofeedback</a:t>
            </a:r>
          </a:p>
        </p:txBody>
      </p:sp>
      <p:pic>
        <p:nvPicPr>
          <p:cNvPr id="5" name="Content Placeholder 4">
            <a:extLst>
              <a:ext uri="{FF2B5EF4-FFF2-40B4-BE49-F238E27FC236}">
                <a16:creationId xmlns:a16="http://schemas.microsoft.com/office/drawing/2014/main" xmlns="" id="{34D58B84-3A6D-461E-A304-D3CA271AF643}"/>
              </a:ext>
            </a:extLst>
          </p:cNvPr>
          <p:cNvPicPr>
            <a:picLocks noGrp="1" noChangeAspect="1"/>
          </p:cNvPicPr>
          <p:nvPr>
            <p:ph idx="1"/>
          </p:nvPr>
        </p:nvPicPr>
        <p:blipFill>
          <a:blip r:embed="rId2"/>
          <a:stretch>
            <a:fillRect/>
          </a:stretch>
        </p:blipFill>
        <p:spPr>
          <a:xfrm>
            <a:off x="6683605" y="412123"/>
            <a:ext cx="5313312" cy="5937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a:extLst>
              <a:ext uri="{FF2B5EF4-FFF2-40B4-BE49-F238E27FC236}">
                <a16:creationId xmlns:a16="http://schemas.microsoft.com/office/drawing/2014/main" xmlns="" id="{81469D39-1AE5-494C-9A2A-0E42AB1666C6}"/>
              </a:ext>
            </a:extLst>
          </p:cNvPr>
          <p:cNvSpPr>
            <a:spLocks noGrp="1"/>
          </p:cNvSpPr>
          <p:nvPr>
            <p:ph type="body" sz="half" idx="2"/>
          </p:nvPr>
        </p:nvSpPr>
        <p:spPr>
          <a:xfrm>
            <a:off x="2048299" y="1186489"/>
            <a:ext cx="4047701" cy="5291584"/>
          </a:xfrm>
        </p:spPr>
        <p:txBody>
          <a:bodyPr>
            <a:normAutofit/>
          </a:bodyPr>
          <a:lstStyle/>
          <a:p>
            <a:r>
              <a:rPr lang="en-IN" sz="2800" dirty="0"/>
              <a:t>-Sensors monitor body temperature and changes in blood flow.</a:t>
            </a:r>
          </a:p>
        </p:txBody>
      </p:sp>
    </p:spTree>
    <p:extLst>
      <p:ext uri="{BB962C8B-B14F-4D97-AF65-F5344CB8AC3E}">
        <p14:creationId xmlns:p14="http://schemas.microsoft.com/office/powerpoint/2010/main" val="271357003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BFA8F3-84EF-460E-B780-0AB77A771554}"/>
              </a:ext>
            </a:extLst>
          </p:cNvPr>
          <p:cNvSpPr>
            <a:spLocks noGrp="1"/>
          </p:cNvSpPr>
          <p:nvPr>
            <p:ph type="title"/>
          </p:nvPr>
        </p:nvSpPr>
        <p:spPr>
          <a:xfrm>
            <a:off x="1708256" y="175187"/>
            <a:ext cx="2227487" cy="1152970"/>
          </a:xfrm>
        </p:spPr>
        <p:txBody>
          <a:bodyPr>
            <a:noAutofit/>
          </a:bodyPr>
          <a:lstStyle/>
          <a:p>
            <a:r>
              <a:rPr lang="en-IN" sz="2400" u="sng" dirty="0"/>
              <a:t>Heart rate biofeedback</a:t>
            </a:r>
            <a:br>
              <a:rPr lang="en-IN" sz="2400" u="sng" dirty="0"/>
            </a:br>
            <a:endParaRPr lang="en-IN" sz="2400" u="sng" dirty="0"/>
          </a:p>
        </p:txBody>
      </p:sp>
      <p:pic>
        <p:nvPicPr>
          <p:cNvPr id="5" name="Content Placeholder 4">
            <a:extLst>
              <a:ext uri="{FF2B5EF4-FFF2-40B4-BE49-F238E27FC236}">
                <a16:creationId xmlns:a16="http://schemas.microsoft.com/office/drawing/2014/main" xmlns="" id="{B9EABC6B-1205-4F86-BD66-685017E90A7C}"/>
              </a:ext>
            </a:extLst>
          </p:cNvPr>
          <p:cNvPicPr>
            <a:picLocks noGrp="1" noChangeAspect="1"/>
          </p:cNvPicPr>
          <p:nvPr>
            <p:ph idx="1"/>
          </p:nvPr>
        </p:nvPicPr>
        <p:blipFill>
          <a:blip r:embed="rId2"/>
          <a:stretch>
            <a:fillRect/>
          </a:stretch>
        </p:blipFill>
        <p:spPr>
          <a:xfrm>
            <a:off x="6572172" y="592428"/>
            <a:ext cx="5292257" cy="5293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a:extLst>
              <a:ext uri="{FF2B5EF4-FFF2-40B4-BE49-F238E27FC236}">
                <a16:creationId xmlns:a16="http://schemas.microsoft.com/office/drawing/2014/main" xmlns="" id="{986ECFDF-5E04-4FC8-8579-78CD07040E16}"/>
              </a:ext>
            </a:extLst>
          </p:cNvPr>
          <p:cNvSpPr>
            <a:spLocks noGrp="1"/>
          </p:cNvSpPr>
          <p:nvPr>
            <p:ph type="body" sz="half" idx="2"/>
          </p:nvPr>
        </p:nvSpPr>
        <p:spPr>
          <a:xfrm>
            <a:off x="2114630" y="1019062"/>
            <a:ext cx="3642226" cy="5663751"/>
          </a:xfrm>
        </p:spPr>
        <p:txBody>
          <a:bodyPr>
            <a:noAutofit/>
          </a:bodyPr>
          <a:lstStyle/>
          <a:p>
            <a:r>
              <a:rPr lang="en-IN" sz="2400" dirty="0"/>
              <a:t>-A pulse monitor placed on the fingertip monitors pulse rate,</a:t>
            </a:r>
          </a:p>
          <a:p>
            <a:r>
              <a:rPr lang="en-IN" sz="2400" dirty="0"/>
              <a:t>-Increases in heart rate are associated with emotional arousal, such as being angry or fearful,</a:t>
            </a:r>
          </a:p>
          <a:p>
            <a:r>
              <a:rPr lang="en-IN" sz="2400" dirty="0"/>
              <a:t>-Decreases in heart rate are associated with relaxation.</a:t>
            </a:r>
          </a:p>
          <a:p>
            <a:endParaRPr lang="en-IN" sz="2400" dirty="0"/>
          </a:p>
        </p:txBody>
      </p:sp>
    </p:spTree>
    <p:extLst>
      <p:ext uri="{BB962C8B-B14F-4D97-AF65-F5344CB8AC3E}">
        <p14:creationId xmlns:p14="http://schemas.microsoft.com/office/powerpoint/2010/main" val="271332158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BFC6F-E4E8-43C8-9F64-AE5909465C32}"/>
              </a:ext>
            </a:extLst>
          </p:cNvPr>
          <p:cNvSpPr>
            <a:spLocks noGrp="1"/>
          </p:cNvSpPr>
          <p:nvPr>
            <p:ph type="title"/>
          </p:nvPr>
        </p:nvSpPr>
        <p:spPr>
          <a:xfrm>
            <a:off x="1700570" y="41725"/>
            <a:ext cx="3505199" cy="976312"/>
          </a:xfrm>
        </p:spPr>
        <p:txBody>
          <a:bodyPr>
            <a:normAutofit/>
          </a:bodyPr>
          <a:lstStyle/>
          <a:p>
            <a:r>
              <a:rPr lang="en-IN" sz="2800" u="sng" dirty="0"/>
              <a:t>Capnometry</a:t>
            </a:r>
          </a:p>
        </p:txBody>
      </p:sp>
      <p:pic>
        <p:nvPicPr>
          <p:cNvPr id="5" name="Content Placeholder 4">
            <a:extLst>
              <a:ext uri="{FF2B5EF4-FFF2-40B4-BE49-F238E27FC236}">
                <a16:creationId xmlns:a16="http://schemas.microsoft.com/office/drawing/2014/main" xmlns="" id="{5399A613-9131-4336-A5B0-1C496D33516A}"/>
              </a:ext>
            </a:extLst>
          </p:cNvPr>
          <p:cNvPicPr>
            <a:picLocks noGrp="1" noChangeAspect="1"/>
          </p:cNvPicPr>
          <p:nvPr>
            <p:ph idx="1"/>
          </p:nvPr>
        </p:nvPicPr>
        <p:blipFill>
          <a:blip r:embed="rId2"/>
          <a:stretch>
            <a:fillRect/>
          </a:stretch>
        </p:blipFill>
        <p:spPr>
          <a:xfrm>
            <a:off x="6234364" y="446089"/>
            <a:ext cx="5536926" cy="5414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a:extLst>
              <a:ext uri="{FF2B5EF4-FFF2-40B4-BE49-F238E27FC236}">
                <a16:creationId xmlns:a16="http://schemas.microsoft.com/office/drawing/2014/main" xmlns="" id="{1898A9D3-7203-47BA-869C-E86717489554}"/>
              </a:ext>
            </a:extLst>
          </p:cNvPr>
          <p:cNvSpPr>
            <a:spLocks noGrp="1"/>
          </p:cNvSpPr>
          <p:nvPr>
            <p:ph type="body" sz="half" idx="2"/>
          </p:nvPr>
        </p:nvSpPr>
        <p:spPr>
          <a:xfrm>
            <a:off x="2305876" y="1122095"/>
            <a:ext cx="3505199" cy="4905218"/>
          </a:xfrm>
        </p:spPr>
        <p:txBody>
          <a:bodyPr>
            <a:noAutofit/>
          </a:bodyPr>
          <a:lstStyle/>
          <a:p>
            <a:r>
              <a:rPr lang="en-IN" sz="2400" dirty="0"/>
              <a:t>Capnometry uses a capnometer and optional graphing capability (capnograph) to  measures carbon dioxide concentration in expired gases. It is used during anesthesia and intensive care, and in lung function studies.</a:t>
            </a:r>
          </a:p>
        </p:txBody>
      </p:sp>
    </p:spTree>
    <p:extLst>
      <p:ext uri="{BB962C8B-B14F-4D97-AF65-F5344CB8AC3E}">
        <p14:creationId xmlns:p14="http://schemas.microsoft.com/office/powerpoint/2010/main" val="197181539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C0D332-3874-4D2B-846C-91B1204E2357}"/>
              </a:ext>
            </a:extLst>
          </p:cNvPr>
          <p:cNvSpPr>
            <a:spLocks noGrp="1"/>
          </p:cNvSpPr>
          <p:nvPr>
            <p:ph type="title"/>
          </p:nvPr>
        </p:nvSpPr>
        <p:spPr>
          <a:xfrm>
            <a:off x="1867995" y="136995"/>
            <a:ext cx="3505199" cy="976312"/>
          </a:xfrm>
        </p:spPr>
        <p:txBody>
          <a:bodyPr>
            <a:normAutofit/>
          </a:bodyPr>
          <a:lstStyle/>
          <a:p>
            <a:r>
              <a:rPr lang="en-IN" sz="3200" u="sng" dirty="0"/>
              <a:t>EEG</a:t>
            </a:r>
          </a:p>
        </p:txBody>
      </p:sp>
      <p:pic>
        <p:nvPicPr>
          <p:cNvPr id="5" name="Content Placeholder 4">
            <a:extLst>
              <a:ext uri="{FF2B5EF4-FFF2-40B4-BE49-F238E27FC236}">
                <a16:creationId xmlns:a16="http://schemas.microsoft.com/office/drawing/2014/main" xmlns="" id="{7F1388B2-C2AE-4562-B010-D0FE8BEEDCCC}"/>
              </a:ext>
            </a:extLst>
          </p:cNvPr>
          <p:cNvPicPr>
            <a:picLocks noGrp="1" noChangeAspect="1"/>
          </p:cNvPicPr>
          <p:nvPr>
            <p:ph idx="1"/>
          </p:nvPr>
        </p:nvPicPr>
        <p:blipFill>
          <a:blip r:embed="rId2"/>
          <a:stretch>
            <a:fillRect/>
          </a:stretch>
        </p:blipFill>
        <p:spPr>
          <a:xfrm>
            <a:off x="6233375" y="817886"/>
            <a:ext cx="5821104" cy="50431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 Placeholder 3">
            <a:extLst>
              <a:ext uri="{FF2B5EF4-FFF2-40B4-BE49-F238E27FC236}">
                <a16:creationId xmlns:a16="http://schemas.microsoft.com/office/drawing/2014/main" xmlns="" id="{7D62F68A-81C4-4297-996E-0EAF08B8A736}"/>
              </a:ext>
            </a:extLst>
          </p:cNvPr>
          <p:cNvSpPr>
            <a:spLocks noGrp="1"/>
          </p:cNvSpPr>
          <p:nvPr>
            <p:ph type="body" sz="half" idx="2"/>
          </p:nvPr>
        </p:nvSpPr>
        <p:spPr>
          <a:xfrm>
            <a:off x="2177088" y="1208249"/>
            <a:ext cx="3505199" cy="4262436"/>
          </a:xfrm>
        </p:spPr>
        <p:txBody>
          <a:bodyPr>
            <a:normAutofit/>
          </a:bodyPr>
          <a:lstStyle/>
          <a:p>
            <a:r>
              <a:rPr lang="en-IN" sz="2400" dirty="0"/>
              <a:t>Sensors attached to the scalp monitor brain wave activity in different parts of the brain.</a:t>
            </a:r>
          </a:p>
        </p:txBody>
      </p:sp>
    </p:spTree>
    <p:extLst>
      <p:ext uri="{BB962C8B-B14F-4D97-AF65-F5344CB8AC3E}">
        <p14:creationId xmlns:p14="http://schemas.microsoft.com/office/powerpoint/2010/main" val="139198243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F8F07-CF09-40F4-B304-D9136AFBDFF7}"/>
              </a:ext>
            </a:extLst>
          </p:cNvPr>
          <p:cNvSpPr>
            <a:spLocks noGrp="1"/>
          </p:cNvSpPr>
          <p:nvPr>
            <p:ph type="title"/>
          </p:nvPr>
        </p:nvSpPr>
        <p:spPr>
          <a:xfrm>
            <a:off x="1790722" y="174549"/>
            <a:ext cx="3505199" cy="976312"/>
          </a:xfrm>
        </p:spPr>
        <p:txBody>
          <a:bodyPr>
            <a:normAutofit/>
          </a:bodyPr>
          <a:lstStyle/>
          <a:p>
            <a:r>
              <a:rPr lang="en-IN" sz="2400" u="sng" dirty="0" err="1"/>
              <a:t>Electrodermographs</a:t>
            </a:r>
            <a:r>
              <a:rPr lang="en-IN" sz="2400" u="sng" dirty="0"/>
              <a:t> (EDG)</a:t>
            </a:r>
          </a:p>
        </p:txBody>
      </p:sp>
      <p:pic>
        <p:nvPicPr>
          <p:cNvPr id="5" name="Content Placeholder 4">
            <a:extLst>
              <a:ext uri="{FF2B5EF4-FFF2-40B4-BE49-F238E27FC236}">
                <a16:creationId xmlns:a16="http://schemas.microsoft.com/office/drawing/2014/main" xmlns="" id="{1A4133B6-154B-465A-9EE6-18D0E4903142}"/>
              </a:ext>
            </a:extLst>
          </p:cNvPr>
          <p:cNvPicPr>
            <a:picLocks noGrp="1" noChangeAspect="1"/>
          </p:cNvPicPr>
          <p:nvPr>
            <p:ph idx="1"/>
          </p:nvPr>
        </p:nvPicPr>
        <p:blipFill>
          <a:blip r:embed="rId2"/>
          <a:stretch>
            <a:fillRect/>
          </a:stretch>
        </p:blipFill>
        <p:spPr>
          <a:xfrm>
            <a:off x="6405578" y="662705"/>
            <a:ext cx="5417315" cy="5364608"/>
          </a:xfrm>
          <a:prstGeom prst="rect">
            <a:avLst/>
          </a:prstGeom>
        </p:spPr>
      </p:pic>
      <p:sp>
        <p:nvSpPr>
          <p:cNvPr id="4" name="Text Placeholder 3">
            <a:extLst>
              <a:ext uri="{FF2B5EF4-FFF2-40B4-BE49-F238E27FC236}">
                <a16:creationId xmlns:a16="http://schemas.microsoft.com/office/drawing/2014/main" xmlns="" id="{F2F86E69-62B4-489C-89F0-2BAF502CC546}"/>
              </a:ext>
            </a:extLst>
          </p:cNvPr>
          <p:cNvSpPr>
            <a:spLocks noGrp="1"/>
          </p:cNvSpPr>
          <p:nvPr>
            <p:ph type="body" sz="half" idx="2"/>
          </p:nvPr>
        </p:nvSpPr>
        <p:spPr>
          <a:xfrm>
            <a:off x="2281224" y="1297782"/>
            <a:ext cx="3505199" cy="4262436"/>
          </a:xfrm>
        </p:spPr>
        <p:txBody>
          <a:bodyPr>
            <a:normAutofit/>
          </a:bodyPr>
          <a:lstStyle/>
          <a:p>
            <a:r>
              <a:rPr lang="en-IN" sz="2400" dirty="0"/>
              <a:t>This measures sweating and can be used for pain and anxiety.</a:t>
            </a:r>
          </a:p>
        </p:txBody>
      </p:sp>
    </p:spTree>
    <p:extLst>
      <p:ext uri="{BB962C8B-B14F-4D97-AF65-F5344CB8AC3E}">
        <p14:creationId xmlns:p14="http://schemas.microsoft.com/office/powerpoint/2010/main" val="294037249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646C48-F71C-43F3-831B-1E3DFCE0B351}"/>
              </a:ext>
            </a:extLst>
          </p:cNvPr>
          <p:cNvSpPr>
            <a:spLocks noGrp="1"/>
          </p:cNvSpPr>
          <p:nvPr>
            <p:ph type="title"/>
          </p:nvPr>
        </p:nvSpPr>
        <p:spPr>
          <a:xfrm>
            <a:off x="1687692" y="0"/>
            <a:ext cx="3505199" cy="976312"/>
          </a:xfrm>
        </p:spPr>
        <p:txBody>
          <a:bodyPr>
            <a:normAutofit/>
          </a:bodyPr>
          <a:lstStyle/>
          <a:p>
            <a:r>
              <a:rPr lang="en-IN" sz="2800" u="sng" dirty="0" err="1"/>
              <a:t>Pneumographs</a:t>
            </a:r>
            <a:endParaRPr lang="en-IN" sz="2800" u="sng" dirty="0"/>
          </a:p>
        </p:txBody>
      </p:sp>
      <p:pic>
        <p:nvPicPr>
          <p:cNvPr id="5" name="Content Placeholder 4">
            <a:extLst>
              <a:ext uri="{FF2B5EF4-FFF2-40B4-BE49-F238E27FC236}">
                <a16:creationId xmlns:a16="http://schemas.microsoft.com/office/drawing/2014/main" xmlns="" id="{544CD3E3-2FE7-42B5-A06B-10FD07D0A5E4}"/>
              </a:ext>
            </a:extLst>
          </p:cNvPr>
          <p:cNvPicPr>
            <a:picLocks noGrp="1" noChangeAspect="1"/>
          </p:cNvPicPr>
          <p:nvPr>
            <p:ph idx="1"/>
          </p:nvPr>
        </p:nvPicPr>
        <p:blipFill>
          <a:blip r:embed="rId2"/>
          <a:stretch>
            <a:fillRect/>
          </a:stretch>
        </p:blipFill>
        <p:spPr>
          <a:xfrm>
            <a:off x="6259246" y="321826"/>
            <a:ext cx="5683248" cy="5847153"/>
          </a:xfrm>
          <a:prstGeom prst="rect">
            <a:avLst/>
          </a:prstGeom>
        </p:spPr>
      </p:pic>
      <p:sp>
        <p:nvSpPr>
          <p:cNvPr id="4" name="Text Placeholder 3">
            <a:extLst>
              <a:ext uri="{FF2B5EF4-FFF2-40B4-BE49-F238E27FC236}">
                <a16:creationId xmlns:a16="http://schemas.microsoft.com/office/drawing/2014/main" xmlns="" id="{F5A51324-8C22-410E-863F-3BC81AE9BC99}"/>
              </a:ext>
            </a:extLst>
          </p:cNvPr>
          <p:cNvSpPr>
            <a:spLocks noGrp="1"/>
          </p:cNvSpPr>
          <p:nvPr>
            <p:ph type="body" sz="half" idx="2"/>
          </p:nvPr>
        </p:nvSpPr>
        <p:spPr>
          <a:xfrm>
            <a:off x="2229634" y="1114184"/>
            <a:ext cx="3866366" cy="4262436"/>
          </a:xfrm>
        </p:spPr>
        <p:txBody>
          <a:bodyPr>
            <a:normAutofit/>
          </a:bodyPr>
          <a:lstStyle/>
          <a:p>
            <a:r>
              <a:rPr lang="en-IN" sz="2400" dirty="0"/>
              <a:t>measures chest expansion, chest contraction, and respiration rate.</a:t>
            </a:r>
          </a:p>
        </p:txBody>
      </p:sp>
    </p:spTree>
    <p:extLst>
      <p:ext uri="{BB962C8B-B14F-4D97-AF65-F5344CB8AC3E}">
        <p14:creationId xmlns:p14="http://schemas.microsoft.com/office/powerpoint/2010/main" val="998347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F736A9-7A2C-4E52-9619-6210C97ECC5C}"/>
              </a:ext>
            </a:extLst>
          </p:cNvPr>
          <p:cNvSpPr>
            <a:spLocks noGrp="1"/>
          </p:cNvSpPr>
          <p:nvPr>
            <p:ph type="title"/>
          </p:nvPr>
        </p:nvSpPr>
        <p:spPr>
          <a:xfrm>
            <a:off x="1627008" y="368503"/>
            <a:ext cx="4602737" cy="730808"/>
          </a:xfrm>
        </p:spPr>
        <p:txBody>
          <a:bodyPr>
            <a:normAutofit/>
          </a:bodyPr>
          <a:lstStyle/>
          <a:p>
            <a:r>
              <a:rPr lang="en-IN" sz="2400" u="sng" dirty="0" err="1"/>
              <a:t>Photoplethysmographs</a:t>
            </a:r>
            <a:r>
              <a:rPr lang="en-IN" sz="2400" u="sng" dirty="0"/>
              <a:t> (PPG)</a:t>
            </a:r>
          </a:p>
        </p:txBody>
      </p:sp>
      <p:sp>
        <p:nvSpPr>
          <p:cNvPr id="4" name="Text Placeholder 3">
            <a:extLst>
              <a:ext uri="{FF2B5EF4-FFF2-40B4-BE49-F238E27FC236}">
                <a16:creationId xmlns:a16="http://schemas.microsoft.com/office/drawing/2014/main" xmlns="" id="{47730A92-7419-4926-88F9-505A2641D133}"/>
              </a:ext>
            </a:extLst>
          </p:cNvPr>
          <p:cNvSpPr>
            <a:spLocks noGrp="1"/>
          </p:cNvSpPr>
          <p:nvPr>
            <p:ph type="body" idx="1"/>
          </p:nvPr>
        </p:nvSpPr>
        <p:spPr>
          <a:xfrm>
            <a:off x="2014442" y="843131"/>
            <a:ext cx="4215303" cy="1487945"/>
          </a:xfrm>
        </p:spPr>
        <p:txBody>
          <a:bodyPr>
            <a:normAutofit fontScale="92500" lnSpcReduction="20000"/>
          </a:bodyPr>
          <a:lstStyle/>
          <a:p>
            <a:r>
              <a:rPr lang="en-IN" sz="2400" dirty="0"/>
              <a:t>provides data on blood flow through a digit (for example, a finger), blood volume pulse, heart rate, and heart rate variability.</a:t>
            </a:r>
          </a:p>
        </p:txBody>
      </p:sp>
      <p:pic>
        <p:nvPicPr>
          <p:cNvPr id="5" name="Content Placeholder 4">
            <a:extLst>
              <a:ext uri="{FF2B5EF4-FFF2-40B4-BE49-F238E27FC236}">
                <a16:creationId xmlns:a16="http://schemas.microsoft.com/office/drawing/2014/main" xmlns="" id="{0B13BC94-A913-4333-9172-6042765D4EB2}"/>
              </a:ext>
            </a:extLst>
          </p:cNvPr>
          <p:cNvPicPr>
            <a:picLocks noGrp="1" noChangeAspect="1"/>
          </p:cNvPicPr>
          <p:nvPr>
            <p:ph sz="half" idx="2"/>
          </p:nvPr>
        </p:nvPicPr>
        <p:blipFill>
          <a:blip r:embed="rId2"/>
          <a:stretch>
            <a:fillRect/>
          </a:stretch>
        </p:blipFill>
        <p:spPr>
          <a:xfrm>
            <a:off x="2204709" y="2549524"/>
            <a:ext cx="4256856" cy="4196153"/>
          </a:xfrm>
          <a:prstGeom prst="rect">
            <a:avLst/>
          </a:prstGeom>
        </p:spPr>
      </p:pic>
      <p:pic>
        <p:nvPicPr>
          <p:cNvPr id="8" name="Content Placeholder 7">
            <a:extLst>
              <a:ext uri="{FF2B5EF4-FFF2-40B4-BE49-F238E27FC236}">
                <a16:creationId xmlns:a16="http://schemas.microsoft.com/office/drawing/2014/main" xmlns="" id="{F65F8B4D-429C-48E1-B19C-DBEDC50B1A93}"/>
              </a:ext>
            </a:extLst>
          </p:cNvPr>
          <p:cNvPicPr>
            <a:picLocks noGrp="1" noChangeAspect="1"/>
          </p:cNvPicPr>
          <p:nvPr>
            <p:ph sz="quarter" idx="4"/>
          </p:nvPr>
        </p:nvPicPr>
        <p:blipFill>
          <a:blip r:embed="rId3"/>
          <a:stretch>
            <a:fillRect/>
          </a:stretch>
        </p:blipFill>
        <p:spPr>
          <a:xfrm>
            <a:off x="6709253" y="2331076"/>
            <a:ext cx="5242341" cy="4196153"/>
          </a:xfrm>
          <a:prstGeom prst="rect">
            <a:avLst/>
          </a:prstGeom>
        </p:spPr>
      </p:pic>
    </p:spTree>
    <p:extLst>
      <p:ext uri="{BB962C8B-B14F-4D97-AF65-F5344CB8AC3E}">
        <p14:creationId xmlns:p14="http://schemas.microsoft.com/office/powerpoint/2010/main" val="76262866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CC10C14-5645-4982-A624-827333D97B19}"/>
              </a:ext>
            </a:extLst>
          </p:cNvPr>
          <p:cNvSpPr>
            <a:spLocks noGrp="1"/>
          </p:cNvSpPr>
          <p:nvPr>
            <p:ph type="title"/>
          </p:nvPr>
        </p:nvSpPr>
        <p:spPr>
          <a:xfrm>
            <a:off x="1726328" y="0"/>
            <a:ext cx="3505199" cy="976312"/>
          </a:xfrm>
        </p:spPr>
        <p:txBody>
          <a:bodyPr/>
          <a:lstStyle/>
          <a:p>
            <a:r>
              <a:rPr lang="en-IN" u="sng" dirty="0"/>
              <a:t>Hemoencephalographs (HEG)</a:t>
            </a:r>
          </a:p>
        </p:txBody>
      </p:sp>
      <p:pic>
        <p:nvPicPr>
          <p:cNvPr id="10" name="Content Placeholder 9">
            <a:extLst>
              <a:ext uri="{FF2B5EF4-FFF2-40B4-BE49-F238E27FC236}">
                <a16:creationId xmlns:a16="http://schemas.microsoft.com/office/drawing/2014/main" xmlns="" id="{A827B1B5-E724-4CDF-9E95-9DE175B72207}"/>
              </a:ext>
            </a:extLst>
          </p:cNvPr>
          <p:cNvPicPr>
            <a:picLocks noGrp="1" noChangeAspect="1"/>
          </p:cNvPicPr>
          <p:nvPr>
            <p:ph idx="1"/>
          </p:nvPr>
        </p:nvPicPr>
        <p:blipFill>
          <a:blip r:embed="rId2"/>
          <a:stretch>
            <a:fillRect/>
          </a:stretch>
        </p:blipFill>
        <p:spPr>
          <a:xfrm>
            <a:off x="5982513" y="639382"/>
            <a:ext cx="6027023" cy="5555356"/>
          </a:xfrm>
          <a:prstGeom prst="rect">
            <a:avLst/>
          </a:prstGeom>
        </p:spPr>
      </p:pic>
      <p:sp>
        <p:nvSpPr>
          <p:cNvPr id="9" name="Text Placeholder 8">
            <a:extLst>
              <a:ext uri="{FF2B5EF4-FFF2-40B4-BE49-F238E27FC236}">
                <a16:creationId xmlns:a16="http://schemas.microsoft.com/office/drawing/2014/main" xmlns="" id="{A5DD51F3-2912-43B5-B24A-34B45B2B6D7E}"/>
              </a:ext>
            </a:extLst>
          </p:cNvPr>
          <p:cNvSpPr>
            <a:spLocks noGrp="1"/>
          </p:cNvSpPr>
          <p:nvPr>
            <p:ph type="body" sz="half" idx="2"/>
          </p:nvPr>
        </p:nvSpPr>
        <p:spPr>
          <a:xfrm>
            <a:off x="2101821" y="1096337"/>
            <a:ext cx="3505199" cy="4262436"/>
          </a:xfrm>
        </p:spPr>
        <p:txBody>
          <a:bodyPr>
            <a:normAutofit/>
          </a:bodyPr>
          <a:lstStyle/>
          <a:p>
            <a:r>
              <a:rPr lang="en-IN" sz="2400" dirty="0"/>
              <a:t>-popular neurofeedback equipment ;</a:t>
            </a:r>
          </a:p>
          <a:p>
            <a:r>
              <a:rPr lang="en-IN" sz="2400" dirty="0"/>
              <a:t>-change the signal generated by their brain and measured via some</a:t>
            </a:r>
            <a:r>
              <a:rPr lang="en-IN" dirty="0"/>
              <a:t> </a:t>
            </a:r>
            <a:r>
              <a:rPr lang="en-IN" sz="2400" dirty="0"/>
              <a:t>neuro feedback.</a:t>
            </a:r>
          </a:p>
        </p:txBody>
      </p:sp>
    </p:spTree>
    <p:extLst>
      <p:ext uri="{BB962C8B-B14F-4D97-AF65-F5344CB8AC3E}">
        <p14:creationId xmlns:p14="http://schemas.microsoft.com/office/powerpoint/2010/main" val="233102256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F2CD1D-EE5D-4AE0-9F0D-3A48035C2300}"/>
              </a:ext>
            </a:extLst>
          </p:cNvPr>
          <p:cNvSpPr>
            <a:spLocks noGrp="1"/>
          </p:cNvSpPr>
          <p:nvPr>
            <p:ph type="title"/>
          </p:nvPr>
        </p:nvSpPr>
        <p:spPr>
          <a:xfrm>
            <a:off x="1781556" y="283335"/>
            <a:ext cx="8911687" cy="631065"/>
          </a:xfrm>
        </p:spPr>
        <p:txBody>
          <a:bodyPr>
            <a:normAutofit fontScale="90000"/>
          </a:bodyPr>
          <a:lstStyle/>
          <a:p>
            <a:r>
              <a:rPr lang="en-IN" b="1" u="sng" dirty="0"/>
              <a:t>History &amp; philosophy</a:t>
            </a:r>
          </a:p>
        </p:txBody>
      </p:sp>
      <p:sp>
        <p:nvSpPr>
          <p:cNvPr id="3" name="Content Placeholder 2">
            <a:extLst>
              <a:ext uri="{FF2B5EF4-FFF2-40B4-BE49-F238E27FC236}">
                <a16:creationId xmlns:a16="http://schemas.microsoft.com/office/drawing/2014/main" xmlns="" id="{2568F5A4-A66E-4A58-A55E-B3898CFBBB1F}"/>
              </a:ext>
            </a:extLst>
          </p:cNvPr>
          <p:cNvSpPr>
            <a:spLocks noGrp="1"/>
          </p:cNvSpPr>
          <p:nvPr>
            <p:ph idx="1"/>
          </p:nvPr>
        </p:nvSpPr>
        <p:spPr>
          <a:xfrm>
            <a:off x="2601532" y="1133341"/>
            <a:ext cx="9491730" cy="5589431"/>
          </a:xfrm>
        </p:spPr>
        <p:txBody>
          <a:bodyPr>
            <a:normAutofit lnSpcReduction="10000"/>
          </a:bodyPr>
          <a:lstStyle/>
          <a:p>
            <a:r>
              <a:rPr lang="en-IN" sz="2800" dirty="0"/>
              <a:t>Biofeedback is one of the earliest behavioural medicine treatments and has been practiced in clinical settings since the 1970’s.</a:t>
            </a:r>
          </a:p>
          <a:p>
            <a:r>
              <a:rPr lang="en-IN" sz="2800" dirty="0"/>
              <a:t>Biofeedback achieves its results through psychophysiological (mind-body) self-regulation. Today, biofeedback is used widely by physicians, nurses, psychologists, physical therapists, drug rehabilitation counselors, dentists and other professionals to treat an array of disorders.</a:t>
            </a:r>
          </a:p>
          <a:p>
            <a:r>
              <a:rPr lang="en-IN" sz="2800" dirty="0"/>
              <a:t>In biofeedback therapy, individuals are trained on electronic monitors to exert control over vital bodily processes, such as heart rate, respiration, blood pressure, muscular tension, and brain activity.</a:t>
            </a:r>
          </a:p>
          <a:p>
            <a:pPr marL="0" indent="0">
              <a:buNone/>
            </a:pPr>
            <a:endParaRPr lang="en-IN" sz="2800" dirty="0"/>
          </a:p>
          <a:p>
            <a:endParaRPr lang="en-IN" dirty="0"/>
          </a:p>
        </p:txBody>
      </p:sp>
    </p:spTree>
    <p:extLst>
      <p:ext uri="{BB962C8B-B14F-4D97-AF65-F5344CB8AC3E}">
        <p14:creationId xmlns:p14="http://schemas.microsoft.com/office/powerpoint/2010/main" val="1411758425"/>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A756D2-E378-46F5-A593-F67D879E471A}"/>
              </a:ext>
            </a:extLst>
          </p:cNvPr>
          <p:cNvSpPr>
            <a:spLocks noGrp="1"/>
          </p:cNvSpPr>
          <p:nvPr>
            <p:ph type="title"/>
          </p:nvPr>
        </p:nvSpPr>
        <p:spPr>
          <a:xfrm>
            <a:off x="1958147" y="236848"/>
            <a:ext cx="3505199" cy="976312"/>
          </a:xfrm>
        </p:spPr>
        <p:txBody>
          <a:bodyPr>
            <a:normAutofit/>
          </a:bodyPr>
          <a:lstStyle/>
          <a:p>
            <a:r>
              <a:rPr lang="en-IN" sz="2800" u="sng" dirty="0"/>
              <a:t>Rheoencephalographs (REG)</a:t>
            </a:r>
          </a:p>
        </p:txBody>
      </p:sp>
      <p:pic>
        <p:nvPicPr>
          <p:cNvPr id="5" name="Content Placeholder 4">
            <a:extLst>
              <a:ext uri="{FF2B5EF4-FFF2-40B4-BE49-F238E27FC236}">
                <a16:creationId xmlns:a16="http://schemas.microsoft.com/office/drawing/2014/main" xmlns="" id="{E965AC76-1058-445F-967F-96F1651A14D7}"/>
              </a:ext>
            </a:extLst>
          </p:cNvPr>
          <p:cNvPicPr>
            <a:picLocks noGrp="1" noChangeAspect="1"/>
          </p:cNvPicPr>
          <p:nvPr>
            <p:ph idx="1"/>
          </p:nvPr>
        </p:nvPicPr>
        <p:blipFill>
          <a:blip r:embed="rId2"/>
          <a:stretch>
            <a:fillRect/>
          </a:stretch>
        </p:blipFill>
        <p:spPr>
          <a:xfrm>
            <a:off x="8058877" y="130119"/>
            <a:ext cx="3989344" cy="3298881"/>
          </a:xfrm>
          <a:prstGeom prst="rect">
            <a:avLst/>
          </a:prstGeom>
        </p:spPr>
      </p:pic>
      <p:sp>
        <p:nvSpPr>
          <p:cNvPr id="4" name="Text Placeholder 3">
            <a:extLst>
              <a:ext uri="{FF2B5EF4-FFF2-40B4-BE49-F238E27FC236}">
                <a16:creationId xmlns:a16="http://schemas.microsoft.com/office/drawing/2014/main" xmlns="" id="{3E0BBC43-0EC2-45D5-80DE-9C28820C8292}"/>
              </a:ext>
            </a:extLst>
          </p:cNvPr>
          <p:cNvSpPr>
            <a:spLocks noGrp="1"/>
          </p:cNvSpPr>
          <p:nvPr>
            <p:ph type="body" sz="half" idx="2"/>
          </p:nvPr>
        </p:nvSpPr>
        <p:spPr>
          <a:xfrm>
            <a:off x="2380524" y="1297782"/>
            <a:ext cx="3505199" cy="4262436"/>
          </a:xfrm>
        </p:spPr>
        <p:txBody>
          <a:bodyPr>
            <a:normAutofit/>
          </a:bodyPr>
          <a:lstStyle/>
          <a:p>
            <a:r>
              <a:rPr lang="en-IN" sz="2400" dirty="0"/>
              <a:t> measures blood blow in the brain</a:t>
            </a:r>
          </a:p>
        </p:txBody>
      </p:sp>
      <p:pic>
        <p:nvPicPr>
          <p:cNvPr id="6" name="Picture 5">
            <a:extLst>
              <a:ext uri="{FF2B5EF4-FFF2-40B4-BE49-F238E27FC236}">
                <a16:creationId xmlns:a16="http://schemas.microsoft.com/office/drawing/2014/main" xmlns="" id="{3B1A6156-2E9C-4053-BCFE-C9501900CCEF}"/>
              </a:ext>
            </a:extLst>
          </p:cNvPr>
          <p:cNvPicPr>
            <a:picLocks noChangeAspect="1"/>
          </p:cNvPicPr>
          <p:nvPr/>
        </p:nvPicPr>
        <p:blipFill>
          <a:blip r:embed="rId3"/>
          <a:stretch>
            <a:fillRect/>
          </a:stretch>
        </p:blipFill>
        <p:spPr>
          <a:xfrm>
            <a:off x="2180139" y="2472222"/>
            <a:ext cx="5647823" cy="4262436"/>
          </a:xfrm>
          <a:prstGeom prst="rect">
            <a:avLst/>
          </a:prstGeom>
        </p:spPr>
      </p:pic>
    </p:spTree>
    <p:extLst>
      <p:ext uri="{BB962C8B-B14F-4D97-AF65-F5344CB8AC3E}">
        <p14:creationId xmlns:p14="http://schemas.microsoft.com/office/powerpoint/2010/main" val="153400158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A223E9-CA8D-4F02-83FD-1E179EAD8786}"/>
              </a:ext>
            </a:extLst>
          </p:cNvPr>
          <p:cNvSpPr>
            <a:spLocks noGrp="1"/>
          </p:cNvSpPr>
          <p:nvPr>
            <p:ph type="title"/>
          </p:nvPr>
        </p:nvSpPr>
        <p:spPr>
          <a:xfrm>
            <a:off x="1790722" y="20639"/>
            <a:ext cx="3505199" cy="976312"/>
          </a:xfrm>
        </p:spPr>
        <p:txBody>
          <a:bodyPr>
            <a:normAutofit/>
          </a:bodyPr>
          <a:lstStyle/>
          <a:p>
            <a:r>
              <a:rPr lang="en-IN" sz="2400" u="sng" dirty="0"/>
              <a:t>Air pressure devices</a:t>
            </a:r>
          </a:p>
        </p:txBody>
      </p:sp>
      <p:pic>
        <p:nvPicPr>
          <p:cNvPr id="5" name="Content Placeholder 4">
            <a:extLst>
              <a:ext uri="{FF2B5EF4-FFF2-40B4-BE49-F238E27FC236}">
                <a16:creationId xmlns:a16="http://schemas.microsoft.com/office/drawing/2014/main" xmlns="" id="{2D5E6CF7-5A58-4AF8-AC9D-C8BC1446F971}"/>
              </a:ext>
            </a:extLst>
          </p:cNvPr>
          <p:cNvPicPr>
            <a:picLocks noGrp="1" noChangeAspect="1"/>
          </p:cNvPicPr>
          <p:nvPr>
            <p:ph idx="1"/>
          </p:nvPr>
        </p:nvPicPr>
        <p:blipFill>
          <a:blip r:embed="rId2"/>
          <a:stretch>
            <a:fillRect/>
          </a:stretch>
        </p:blipFill>
        <p:spPr>
          <a:xfrm>
            <a:off x="7596976" y="202228"/>
            <a:ext cx="4350348" cy="4047800"/>
          </a:xfrm>
          <a:prstGeom prst="rect">
            <a:avLst/>
          </a:prstGeom>
        </p:spPr>
      </p:pic>
      <p:sp>
        <p:nvSpPr>
          <p:cNvPr id="4" name="Text Placeholder 3">
            <a:extLst>
              <a:ext uri="{FF2B5EF4-FFF2-40B4-BE49-F238E27FC236}">
                <a16:creationId xmlns:a16="http://schemas.microsoft.com/office/drawing/2014/main" xmlns="" id="{A71BA7D5-2EB5-4108-81F8-34EE4E70E82C}"/>
              </a:ext>
            </a:extLst>
          </p:cNvPr>
          <p:cNvSpPr>
            <a:spLocks noGrp="1"/>
          </p:cNvSpPr>
          <p:nvPr>
            <p:ph type="body" sz="half" idx="2"/>
          </p:nvPr>
        </p:nvSpPr>
        <p:spPr>
          <a:xfrm>
            <a:off x="2112693" y="1122094"/>
            <a:ext cx="3631284" cy="4454457"/>
          </a:xfrm>
        </p:spPr>
        <p:txBody>
          <a:bodyPr>
            <a:normAutofit/>
          </a:bodyPr>
          <a:lstStyle/>
          <a:p>
            <a:r>
              <a:rPr lang="en-IN" sz="2400" dirty="0"/>
              <a:t>commonly used to measure muscle performance.</a:t>
            </a:r>
          </a:p>
        </p:txBody>
      </p:sp>
      <p:pic>
        <p:nvPicPr>
          <p:cNvPr id="6" name="Picture 5">
            <a:extLst>
              <a:ext uri="{FF2B5EF4-FFF2-40B4-BE49-F238E27FC236}">
                <a16:creationId xmlns:a16="http://schemas.microsoft.com/office/drawing/2014/main" xmlns="" id="{246850E8-DABF-447C-A36C-7BA1C0365890}"/>
              </a:ext>
            </a:extLst>
          </p:cNvPr>
          <p:cNvPicPr>
            <a:picLocks noChangeAspect="1"/>
          </p:cNvPicPr>
          <p:nvPr/>
        </p:nvPicPr>
        <p:blipFill>
          <a:blip r:embed="rId3"/>
          <a:stretch>
            <a:fillRect/>
          </a:stretch>
        </p:blipFill>
        <p:spPr>
          <a:xfrm>
            <a:off x="2112693" y="2336643"/>
            <a:ext cx="5099476" cy="4454457"/>
          </a:xfrm>
          <a:prstGeom prst="rect">
            <a:avLst/>
          </a:prstGeom>
        </p:spPr>
      </p:pic>
    </p:spTree>
    <p:extLst>
      <p:ext uri="{BB962C8B-B14F-4D97-AF65-F5344CB8AC3E}">
        <p14:creationId xmlns:p14="http://schemas.microsoft.com/office/powerpoint/2010/main" val="130875123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29A3F9-A113-46B3-8281-A6565D4F97E6}"/>
              </a:ext>
            </a:extLst>
          </p:cNvPr>
          <p:cNvSpPr>
            <a:spLocks noGrp="1"/>
          </p:cNvSpPr>
          <p:nvPr>
            <p:ph type="title"/>
          </p:nvPr>
        </p:nvSpPr>
        <p:spPr>
          <a:xfrm>
            <a:off x="1755798" y="231820"/>
            <a:ext cx="8911687" cy="669701"/>
          </a:xfrm>
        </p:spPr>
        <p:txBody>
          <a:bodyPr>
            <a:normAutofit/>
          </a:bodyPr>
          <a:lstStyle/>
          <a:p>
            <a:r>
              <a:rPr lang="en-IN" b="1" u="sng" dirty="0"/>
              <a:t>Mechanism</a:t>
            </a:r>
          </a:p>
        </p:txBody>
      </p:sp>
      <p:sp>
        <p:nvSpPr>
          <p:cNvPr id="3" name="Content Placeholder 2">
            <a:extLst>
              <a:ext uri="{FF2B5EF4-FFF2-40B4-BE49-F238E27FC236}">
                <a16:creationId xmlns:a16="http://schemas.microsoft.com/office/drawing/2014/main" xmlns="" id="{52648433-659C-417F-9B07-5FB5D4566BA7}"/>
              </a:ext>
            </a:extLst>
          </p:cNvPr>
          <p:cNvSpPr>
            <a:spLocks noGrp="1"/>
          </p:cNvSpPr>
          <p:nvPr>
            <p:ph idx="1"/>
          </p:nvPr>
        </p:nvSpPr>
        <p:spPr>
          <a:xfrm>
            <a:off x="2279560" y="936937"/>
            <a:ext cx="9173536" cy="4984125"/>
          </a:xfrm>
        </p:spPr>
        <p:txBody>
          <a:bodyPr>
            <a:normAutofit/>
          </a:bodyPr>
          <a:lstStyle/>
          <a:p>
            <a:r>
              <a:rPr lang="en-IN" sz="2800" dirty="0"/>
              <a:t>Biofeedback may utilizes electronic sensors, or electrodes, attached to various parts of the body to detect changes in physical responses.</a:t>
            </a:r>
          </a:p>
          <a:p>
            <a:r>
              <a:rPr lang="en-IN" sz="2800" dirty="0"/>
              <a:t>Signals then inform the individual of these changes by means of visual or auditory signals such as a light display or a series of beeps.</a:t>
            </a:r>
          </a:p>
          <a:p>
            <a:r>
              <a:rPr lang="en-IN" sz="2800" dirty="0"/>
              <a:t>While the individual views or listens to feedback, he or she begins to recognize thoughts, feelings, and mental images that influence his or her physical reactions.</a:t>
            </a:r>
          </a:p>
        </p:txBody>
      </p:sp>
    </p:spTree>
    <p:extLst>
      <p:ext uri="{BB962C8B-B14F-4D97-AF65-F5344CB8AC3E}">
        <p14:creationId xmlns:p14="http://schemas.microsoft.com/office/powerpoint/2010/main" val="3974180525"/>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77259B-4C44-423F-9FA5-DC16027E784F}"/>
              </a:ext>
            </a:extLst>
          </p:cNvPr>
          <p:cNvSpPr>
            <a:spLocks noGrp="1"/>
          </p:cNvSpPr>
          <p:nvPr>
            <p:ph idx="1"/>
          </p:nvPr>
        </p:nvSpPr>
        <p:spPr>
          <a:xfrm>
            <a:off x="2383150" y="987380"/>
            <a:ext cx="8915400" cy="3777622"/>
          </a:xfrm>
        </p:spPr>
        <p:txBody>
          <a:bodyPr>
            <a:normAutofit/>
          </a:bodyPr>
          <a:lstStyle/>
          <a:p>
            <a:r>
              <a:rPr lang="en-IN" sz="2800" dirty="0"/>
              <a:t>By monitoring this mind-body connection, the individual can use the same thoughts, feelings, and mental images as cues or reminders to become more relaxed, or to change heartbeat, brain wave patterns, body temperature, and other body functions.</a:t>
            </a:r>
          </a:p>
          <a:p>
            <a:r>
              <a:rPr lang="en-IN" sz="2800" dirty="0"/>
              <a:t>The individual uses trial-and-error to change the signals change in the desired direction.</a:t>
            </a:r>
          </a:p>
        </p:txBody>
      </p:sp>
    </p:spTree>
    <p:extLst>
      <p:ext uri="{BB962C8B-B14F-4D97-AF65-F5344CB8AC3E}">
        <p14:creationId xmlns:p14="http://schemas.microsoft.com/office/powerpoint/2010/main" val="4244893938"/>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1CD8FB0C-1601-4BFE-8617-AFC67885A8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2773" y="573289"/>
            <a:ext cx="5247422" cy="4951748"/>
          </a:xfrm>
        </p:spPr>
      </p:pic>
      <p:sp>
        <p:nvSpPr>
          <p:cNvPr id="4" name="Text Placeholder 3">
            <a:extLst>
              <a:ext uri="{FF2B5EF4-FFF2-40B4-BE49-F238E27FC236}">
                <a16:creationId xmlns:a16="http://schemas.microsoft.com/office/drawing/2014/main" xmlns="" id="{A116553A-F23A-4224-B9E4-47B01E63CC4D}"/>
              </a:ext>
            </a:extLst>
          </p:cNvPr>
          <p:cNvSpPr>
            <a:spLocks noGrp="1"/>
          </p:cNvSpPr>
          <p:nvPr>
            <p:ph type="body" sz="half" idx="2"/>
          </p:nvPr>
        </p:nvSpPr>
        <p:spPr/>
        <p:txBody>
          <a:bodyPr>
            <a:normAutofit/>
          </a:bodyPr>
          <a:lstStyle/>
          <a:p>
            <a:r>
              <a:rPr lang="en-IN" sz="2800" dirty="0"/>
              <a:t>Static biofeedback stabilizer</a:t>
            </a:r>
          </a:p>
        </p:txBody>
      </p:sp>
    </p:spTree>
    <p:extLst>
      <p:ext uri="{BB962C8B-B14F-4D97-AF65-F5344CB8AC3E}">
        <p14:creationId xmlns:p14="http://schemas.microsoft.com/office/powerpoint/2010/main" val="1215986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44F0E01-1964-43B8-8107-FF422911302B}"/>
              </a:ext>
            </a:extLst>
          </p:cNvPr>
          <p:cNvSpPr>
            <a:spLocks noGrp="1"/>
          </p:cNvSpPr>
          <p:nvPr>
            <p:ph idx="1"/>
          </p:nvPr>
        </p:nvSpPr>
        <p:spPr>
          <a:xfrm>
            <a:off x="2356834" y="708427"/>
            <a:ext cx="9440214" cy="6001465"/>
          </a:xfrm>
        </p:spPr>
        <p:txBody>
          <a:bodyPr>
            <a:normAutofit/>
          </a:bodyPr>
          <a:lstStyle/>
          <a:p>
            <a:r>
              <a:rPr lang="en-IN" sz="2400" dirty="0"/>
              <a:t>For example, individuals trying to control their blood pressure levels may see a light flash whenever the pressure drops below a certain level.</a:t>
            </a:r>
          </a:p>
          <a:p>
            <a:r>
              <a:rPr lang="en-IN" sz="2400" dirty="0"/>
              <a:t>They may then try to remember what their thoughts and feelings were at the moment and deliberately maintain them to keep the blood pressure level low.</a:t>
            </a:r>
          </a:p>
          <a:p>
            <a:r>
              <a:rPr lang="en-IN" sz="2400" dirty="0"/>
              <a:t>Through training, the individual learns to control the targeted physical response and, over time, is able to recognize what is required to reduce problematic symptoms.</a:t>
            </a:r>
          </a:p>
          <a:p>
            <a:r>
              <a:rPr lang="en-IN" sz="2400" dirty="0"/>
              <a:t>Eventually, the external biofeedback becomes unnecessary as the individual learns to perceive internal physical responses and make the desired changes. The individual then has a powerful, portable, and self administered treatment tool to deal with problematic symptoms.</a:t>
            </a:r>
          </a:p>
        </p:txBody>
      </p:sp>
    </p:spTree>
    <p:extLst>
      <p:ext uri="{BB962C8B-B14F-4D97-AF65-F5344CB8AC3E}">
        <p14:creationId xmlns:p14="http://schemas.microsoft.com/office/powerpoint/2010/main" val="2053005162"/>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65F9B33-7492-4453-B0E5-CD49040466A0}"/>
              </a:ext>
            </a:extLst>
          </p:cNvPr>
          <p:cNvSpPr>
            <a:spLocks noGrp="1"/>
          </p:cNvSpPr>
          <p:nvPr>
            <p:ph type="title"/>
          </p:nvPr>
        </p:nvSpPr>
        <p:spPr>
          <a:xfrm>
            <a:off x="1923223" y="108955"/>
            <a:ext cx="8911687" cy="1280890"/>
          </a:xfrm>
        </p:spPr>
        <p:txBody>
          <a:bodyPr/>
          <a:lstStyle/>
          <a:p>
            <a:r>
              <a:rPr lang="en-IN" u="sng" dirty="0"/>
              <a:t>Uses</a:t>
            </a:r>
          </a:p>
        </p:txBody>
      </p:sp>
      <p:sp>
        <p:nvSpPr>
          <p:cNvPr id="6" name="Content Placeholder 5">
            <a:extLst>
              <a:ext uri="{FF2B5EF4-FFF2-40B4-BE49-F238E27FC236}">
                <a16:creationId xmlns:a16="http://schemas.microsoft.com/office/drawing/2014/main" xmlns="" id="{82B979FE-3102-4F2E-A4AB-32A5452024DB}"/>
              </a:ext>
            </a:extLst>
          </p:cNvPr>
          <p:cNvSpPr>
            <a:spLocks noGrp="1"/>
          </p:cNvSpPr>
          <p:nvPr>
            <p:ph idx="1"/>
          </p:nvPr>
        </p:nvSpPr>
        <p:spPr>
          <a:xfrm>
            <a:off x="2086936" y="850006"/>
            <a:ext cx="8915400" cy="5899039"/>
          </a:xfrm>
        </p:spPr>
        <p:txBody>
          <a:bodyPr>
            <a:normAutofit/>
          </a:bodyPr>
          <a:lstStyle/>
          <a:p>
            <a:r>
              <a:rPr lang="en-IN" sz="2400" dirty="0"/>
              <a:t>Migraines,</a:t>
            </a:r>
          </a:p>
          <a:p>
            <a:r>
              <a:rPr lang="en-IN" sz="2400" dirty="0"/>
              <a:t>Headaches,</a:t>
            </a:r>
          </a:p>
          <a:p>
            <a:r>
              <a:rPr lang="en-IN" sz="2400" dirty="0"/>
              <a:t>Anxiety,</a:t>
            </a:r>
          </a:p>
          <a:p>
            <a:r>
              <a:rPr lang="en-IN" sz="2400" dirty="0"/>
              <a:t>Urinary incontinence,</a:t>
            </a:r>
          </a:p>
          <a:p>
            <a:r>
              <a:rPr lang="en-IN" sz="2400" dirty="0"/>
              <a:t>Chronic pain disorder,</a:t>
            </a:r>
          </a:p>
          <a:p>
            <a:r>
              <a:rPr lang="en-IN" sz="2400" dirty="0"/>
              <a:t>Hypertension,</a:t>
            </a:r>
          </a:p>
          <a:p>
            <a:r>
              <a:rPr lang="en-IN" sz="2400" dirty="0"/>
              <a:t>Seizure,</a:t>
            </a:r>
          </a:p>
          <a:p>
            <a:r>
              <a:rPr lang="en-IN" sz="2400" dirty="0"/>
              <a:t>Stroke,</a:t>
            </a:r>
          </a:p>
          <a:p>
            <a:r>
              <a:rPr lang="en-IN" sz="2400" dirty="0"/>
              <a:t>Cerebral palsy,</a:t>
            </a:r>
          </a:p>
          <a:p>
            <a:r>
              <a:rPr lang="en-IN" sz="2400" dirty="0"/>
              <a:t>Post-Orthopaedic surgery,</a:t>
            </a:r>
          </a:p>
          <a:p>
            <a:r>
              <a:rPr lang="en-IN" sz="2400" dirty="0"/>
              <a:t>Raynaud’s disease,</a:t>
            </a:r>
          </a:p>
          <a:p>
            <a:r>
              <a:rPr lang="en-IN" sz="2400" dirty="0"/>
              <a:t>Attention deficit hyperactivity disorder (ADHD)</a:t>
            </a:r>
          </a:p>
          <a:p>
            <a:endParaRPr lang="en-IN" sz="2400" dirty="0"/>
          </a:p>
          <a:p>
            <a:endParaRPr lang="en-IN" sz="2400" dirty="0"/>
          </a:p>
          <a:p>
            <a:endParaRPr lang="en-IN" sz="2400" dirty="0"/>
          </a:p>
          <a:p>
            <a:endParaRPr lang="en-IN" sz="2400" dirty="0"/>
          </a:p>
        </p:txBody>
      </p:sp>
    </p:spTree>
    <p:extLst>
      <p:ext uri="{BB962C8B-B14F-4D97-AF65-F5344CB8AC3E}">
        <p14:creationId xmlns:p14="http://schemas.microsoft.com/office/powerpoint/2010/main" val="873126687"/>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60FD888-7135-4B8D-8FB5-71886199C175}"/>
              </a:ext>
            </a:extLst>
          </p:cNvPr>
          <p:cNvSpPr>
            <a:spLocks noGrp="1"/>
          </p:cNvSpPr>
          <p:nvPr>
            <p:ph idx="1"/>
          </p:nvPr>
        </p:nvSpPr>
        <p:spPr>
          <a:xfrm>
            <a:off x="1958146" y="1438140"/>
            <a:ext cx="9929053" cy="5258873"/>
          </a:xfrm>
        </p:spPr>
        <p:txBody>
          <a:bodyPr>
            <a:normAutofit/>
          </a:bodyPr>
          <a:lstStyle/>
          <a:p>
            <a:r>
              <a:rPr lang="en-IN" sz="2400" dirty="0"/>
              <a:t>Chronic obstructive pulmonary disease (COPD),</a:t>
            </a:r>
          </a:p>
          <a:p>
            <a:r>
              <a:rPr lang="en-IN" sz="2400" dirty="0"/>
              <a:t>Constipation,</a:t>
            </a:r>
          </a:p>
          <a:p>
            <a:r>
              <a:rPr lang="en-IN" sz="2400" dirty="0"/>
              <a:t>Epilepsy,</a:t>
            </a:r>
          </a:p>
          <a:p>
            <a:r>
              <a:rPr lang="en-IN" sz="2400" dirty="0"/>
              <a:t>Rheumatoid arthritis.</a:t>
            </a:r>
          </a:p>
        </p:txBody>
      </p:sp>
    </p:spTree>
    <p:extLst>
      <p:ext uri="{BB962C8B-B14F-4D97-AF65-F5344CB8AC3E}">
        <p14:creationId xmlns:p14="http://schemas.microsoft.com/office/powerpoint/2010/main" val="937662648"/>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C9D178-4C85-417F-8258-FF3CEFDCDFA2}"/>
              </a:ext>
            </a:extLst>
          </p:cNvPr>
          <p:cNvSpPr>
            <a:spLocks noGrp="1"/>
          </p:cNvSpPr>
          <p:nvPr>
            <p:ph type="title"/>
          </p:nvPr>
        </p:nvSpPr>
        <p:spPr>
          <a:xfrm>
            <a:off x="1897466" y="521079"/>
            <a:ext cx="8911687" cy="1280890"/>
          </a:xfrm>
        </p:spPr>
        <p:txBody>
          <a:bodyPr>
            <a:normAutofit/>
          </a:bodyPr>
          <a:lstStyle/>
          <a:p>
            <a:r>
              <a:rPr lang="en-IN" sz="4000" u="sng" dirty="0"/>
              <a:t>Dosage</a:t>
            </a:r>
          </a:p>
        </p:txBody>
      </p:sp>
      <p:sp>
        <p:nvSpPr>
          <p:cNvPr id="3" name="Content Placeholder 2">
            <a:extLst>
              <a:ext uri="{FF2B5EF4-FFF2-40B4-BE49-F238E27FC236}">
                <a16:creationId xmlns:a16="http://schemas.microsoft.com/office/drawing/2014/main" xmlns="" id="{4617D466-071B-4692-89BC-E583801E28C5}"/>
              </a:ext>
            </a:extLst>
          </p:cNvPr>
          <p:cNvSpPr>
            <a:spLocks noGrp="1"/>
          </p:cNvSpPr>
          <p:nvPr>
            <p:ph idx="1"/>
          </p:nvPr>
        </p:nvSpPr>
        <p:spPr>
          <a:xfrm>
            <a:off x="2202846" y="1278410"/>
            <a:ext cx="8915400" cy="3777622"/>
          </a:xfrm>
        </p:spPr>
        <p:txBody>
          <a:bodyPr>
            <a:normAutofit/>
          </a:bodyPr>
          <a:lstStyle/>
          <a:p>
            <a:r>
              <a:rPr lang="en-IN" sz="3200" dirty="0"/>
              <a:t>Each biofeedback therapy </a:t>
            </a:r>
            <a:r>
              <a:rPr lang="en-IN" sz="3200" dirty="0" smtClean="0"/>
              <a:t>session </a:t>
            </a:r>
            <a:r>
              <a:rPr lang="en-IN" sz="3200" dirty="0"/>
              <a:t>lasts about 30 minutes. Usually, you can start to see biofeedback benefits within 10 sessions or less. E.g.- high blood pressure, can take 20 or more sessions to improve.</a:t>
            </a:r>
          </a:p>
        </p:txBody>
      </p:sp>
    </p:spTree>
    <p:extLst>
      <p:ext uri="{BB962C8B-B14F-4D97-AF65-F5344CB8AC3E}">
        <p14:creationId xmlns:p14="http://schemas.microsoft.com/office/powerpoint/2010/main" val="3051660401"/>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746022-7686-4E2A-85FC-7F13508BB6B4}"/>
              </a:ext>
            </a:extLst>
          </p:cNvPr>
          <p:cNvSpPr>
            <a:spLocks noGrp="1"/>
          </p:cNvSpPr>
          <p:nvPr>
            <p:ph type="title"/>
          </p:nvPr>
        </p:nvSpPr>
        <p:spPr>
          <a:xfrm>
            <a:off x="1910344" y="556934"/>
            <a:ext cx="8911687" cy="779687"/>
          </a:xfrm>
        </p:spPr>
        <p:txBody>
          <a:bodyPr/>
          <a:lstStyle/>
          <a:p>
            <a:r>
              <a:rPr lang="en-IN" b="1" u="sng" dirty="0"/>
              <a:t>Recent advances</a:t>
            </a:r>
          </a:p>
        </p:txBody>
      </p:sp>
      <p:sp>
        <p:nvSpPr>
          <p:cNvPr id="3" name="Content Placeholder 2">
            <a:extLst>
              <a:ext uri="{FF2B5EF4-FFF2-40B4-BE49-F238E27FC236}">
                <a16:creationId xmlns:a16="http://schemas.microsoft.com/office/drawing/2014/main" xmlns="" id="{D43DEA5D-3445-4F5E-8449-2D5C84D21862}"/>
              </a:ext>
            </a:extLst>
          </p:cNvPr>
          <p:cNvSpPr>
            <a:spLocks noGrp="1"/>
          </p:cNvSpPr>
          <p:nvPr>
            <p:ph idx="1"/>
          </p:nvPr>
        </p:nvSpPr>
        <p:spPr>
          <a:xfrm>
            <a:off x="2177087" y="1336621"/>
            <a:ext cx="9722991" cy="5231604"/>
          </a:xfrm>
        </p:spPr>
        <p:txBody>
          <a:bodyPr>
            <a:noAutofit/>
          </a:bodyPr>
          <a:lstStyle/>
          <a:p>
            <a:r>
              <a:rPr lang="en-IN" sz="3200" dirty="0"/>
              <a:t>“Effects of biofeedback treatment on gait in children with cerebral palsy”-Ebril et al.</a:t>
            </a:r>
          </a:p>
          <a:p>
            <a:r>
              <a:rPr lang="en-IN" sz="3200" dirty="0"/>
              <a:t>“Audio-Biofeedback Improves Balance in Patients With Bilateral Vestibular Loss”-</a:t>
            </a:r>
            <a:r>
              <a:rPr lang="en-IN" sz="3200" i="1" dirty="0"/>
              <a:t>Marco Dozza et al.</a:t>
            </a:r>
          </a:p>
          <a:p>
            <a:r>
              <a:rPr lang="en-IN" sz="3200" dirty="0"/>
              <a:t>“Visual EMG Biofeedback to Improve Ankle Function in Hemiparetic Gait”-D.H.Gates et al.</a:t>
            </a:r>
          </a:p>
          <a:p>
            <a:r>
              <a:rPr lang="en-IN" sz="3200" dirty="0"/>
              <a:t>“Biofeedback Intervention for Stress, Anxiety, and Depression among Graduate Students in Public Health Nursing”-Paul et al.</a:t>
            </a:r>
          </a:p>
          <a:p>
            <a:endParaRPr lang="en-IN" sz="3200" dirty="0"/>
          </a:p>
          <a:p>
            <a:endParaRPr lang="en-IN" sz="3200" dirty="0"/>
          </a:p>
          <a:p>
            <a:endParaRPr lang="en-IN" sz="3200" dirty="0"/>
          </a:p>
        </p:txBody>
      </p:sp>
    </p:spTree>
    <p:extLst>
      <p:ext uri="{BB962C8B-B14F-4D97-AF65-F5344CB8AC3E}">
        <p14:creationId xmlns:p14="http://schemas.microsoft.com/office/powerpoint/2010/main" val="345640856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15BFF9C-39B6-4782-A448-16745F91F110}"/>
              </a:ext>
            </a:extLst>
          </p:cNvPr>
          <p:cNvSpPr>
            <a:spLocks noGrp="1"/>
          </p:cNvSpPr>
          <p:nvPr>
            <p:ph type="title"/>
          </p:nvPr>
        </p:nvSpPr>
        <p:spPr>
          <a:xfrm>
            <a:off x="1768677" y="214648"/>
            <a:ext cx="8911687" cy="643944"/>
          </a:xfrm>
        </p:spPr>
        <p:txBody>
          <a:bodyPr/>
          <a:lstStyle/>
          <a:p>
            <a:r>
              <a:rPr lang="en-IN" b="1" u="sng" dirty="0"/>
              <a:t>Definitions</a:t>
            </a:r>
          </a:p>
        </p:txBody>
      </p:sp>
      <p:sp>
        <p:nvSpPr>
          <p:cNvPr id="6" name="Content Placeholder 5">
            <a:extLst>
              <a:ext uri="{FF2B5EF4-FFF2-40B4-BE49-F238E27FC236}">
                <a16:creationId xmlns:a16="http://schemas.microsoft.com/office/drawing/2014/main" xmlns="" id="{51801A12-CFB5-4A09-B799-75B40197B1E0}"/>
              </a:ext>
            </a:extLst>
          </p:cNvPr>
          <p:cNvSpPr>
            <a:spLocks noGrp="1"/>
          </p:cNvSpPr>
          <p:nvPr>
            <p:ph idx="1"/>
          </p:nvPr>
        </p:nvSpPr>
        <p:spPr>
          <a:xfrm>
            <a:off x="2486181" y="858592"/>
            <a:ext cx="8915400" cy="5902816"/>
          </a:xfrm>
        </p:spPr>
        <p:txBody>
          <a:bodyPr>
            <a:normAutofit/>
          </a:bodyPr>
          <a:lstStyle/>
          <a:p>
            <a:r>
              <a:rPr lang="en-IN" sz="2800" dirty="0"/>
              <a:t>"Bio" means life. "Feedback" is returning knowledge to origin. Then "</a:t>
            </a:r>
            <a:r>
              <a:rPr lang="en-IN" sz="2800" u="sng" dirty="0"/>
              <a:t>biofeedback</a:t>
            </a:r>
            <a:r>
              <a:rPr lang="en-IN" sz="2800" dirty="0"/>
              <a:t>" means returning the biological knowledge created by the origin to origin in order to make the origin understand and control that knowledge.</a:t>
            </a:r>
          </a:p>
          <a:p>
            <a:r>
              <a:rPr lang="en-IN" sz="2800" dirty="0"/>
              <a:t>“A method of controlling the system by re-inserting into it the results of its past performances” - </a:t>
            </a:r>
            <a:r>
              <a:rPr lang="en-IN" sz="2800" b="1" u="sng" dirty="0"/>
              <a:t>Wiener,1948.</a:t>
            </a:r>
          </a:p>
          <a:p>
            <a:pPr marL="0" indent="0">
              <a:buNone/>
            </a:pPr>
            <a:endParaRPr lang="en-IN" sz="2800" dirty="0"/>
          </a:p>
        </p:txBody>
      </p:sp>
    </p:spTree>
    <p:extLst>
      <p:ext uri="{BB962C8B-B14F-4D97-AF65-F5344CB8AC3E}">
        <p14:creationId xmlns:p14="http://schemas.microsoft.com/office/powerpoint/2010/main" val="832003933"/>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767867DF-C725-4F16-B01E-3AEE6B141643}"/>
              </a:ext>
            </a:extLst>
          </p:cNvPr>
          <p:cNvPicPr>
            <a:picLocks noGrp="1" noChangeAspect="1"/>
          </p:cNvPicPr>
          <p:nvPr>
            <p:ph idx="1"/>
          </p:nvPr>
        </p:nvPicPr>
        <p:blipFill>
          <a:blip r:embed="rId2"/>
          <a:stretch>
            <a:fillRect/>
          </a:stretch>
        </p:blipFill>
        <p:spPr>
          <a:xfrm>
            <a:off x="6708950" y="446088"/>
            <a:ext cx="4409726" cy="5414962"/>
          </a:xfrm>
          <a:prstGeom prst="rect">
            <a:avLst/>
          </a:prstGeom>
        </p:spPr>
      </p:pic>
      <p:sp>
        <p:nvSpPr>
          <p:cNvPr id="6" name="Text Placeholder 5">
            <a:extLst>
              <a:ext uri="{FF2B5EF4-FFF2-40B4-BE49-F238E27FC236}">
                <a16:creationId xmlns:a16="http://schemas.microsoft.com/office/drawing/2014/main" xmlns="" id="{65E24764-A0FB-4629-8077-D4C3A3DC19E3}"/>
              </a:ext>
            </a:extLst>
          </p:cNvPr>
          <p:cNvSpPr>
            <a:spLocks noGrp="1"/>
          </p:cNvSpPr>
          <p:nvPr>
            <p:ph type="body" sz="half" idx="2"/>
          </p:nvPr>
        </p:nvSpPr>
        <p:spPr>
          <a:xfrm>
            <a:off x="2589212" y="934244"/>
            <a:ext cx="3309312" cy="5633981"/>
          </a:xfrm>
        </p:spPr>
        <p:txBody>
          <a:bodyPr>
            <a:noAutofit/>
          </a:bodyPr>
          <a:lstStyle/>
          <a:p>
            <a:r>
              <a:rPr lang="en-IN" sz="1800" b="1" dirty="0"/>
              <a:t>Fig 1. Experimental setup. The centre of pressure (COP) displacements illustrated are from 1 participant with BVL standing on the foam with eyes closed, with (light grey) and without (dark grey) ABF information available. The smaller the dimension of the COP displacement in the graphs, the smaller is the participant’s sway. Consequently, the graphs show how, using ABF, people can reduce their postural sway. </a:t>
            </a:r>
            <a:r>
              <a:rPr lang="en-IN" sz="1800" i="1" u="sng" dirty="0"/>
              <a:t>Abbreviation</a:t>
            </a:r>
            <a:r>
              <a:rPr lang="en-IN" sz="1800" b="1" dirty="0"/>
              <a:t>: </a:t>
            </a:r>
            <a:r>
              <a:rPr lang="en-IN" sz="1800" b="1" dirty="0" err="1"/>
              <a:t>Acc</a:t>
            </a:r>
            <a:r>
              <a:rPr lang="en-IN" sz="1800" b="1" dirty="0"/>
              <a:t>- acceleration.</a:t>
            </a:r>
            <a:endParaRPr lang="en-IN" sz="1800" dirty="0"/>
          </a:p>
        </p:txBody>
      </p:sp>
    </p:spTree>
    <p:extLst>
      <p:ext uri="{BB962C8B-B14F-4D97-AF65-F5344CB8AC3E}">
        <p14:creationId xmlns:p14="http://schemas.microsoft.com/office/powerpoint/2010/main" val="2116502476"/>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A957294-C497-4C9E-A8AD-506DE8149748}"/>
              </a:ext>
            </a:extLst>
          </p:cNvPr>
          <p:cNvSpPr>
            <a:spLocks noGrp="1"/>
          </p:cNvSpPr>
          <p:nvPr>
            <p:ph type="title"/>
          </p:nvPr>
        </p:nvSpPr>
        <p:spPr/>
        <p:txBody>
          <a:bodyPr/>
          <a:lstStyle/>
          <a:p>
            <a:r>
              <a:rPr lang="en-IN" b="1" u="sng" dirty="0"/>
              <a:t>Ongoing Research</a:t>
            </a:r>
          </a:p>
        </p:txBody>
      </p:sp>
      <p:sp>
        <p:nvSpPr>
          <p:cNvPr id="6" name="Content Placeholder 5">
            <a:extLst>
              <a:ext uri="{FF2B5EF4-FFF2-40B4-BE49-F238E27FC236}">
                <a16:creationId xmlns:a16="http://schemas.microsoft.com/office/drawing/2014/main" xmlns="" id="{EA2B3AA3-305B-4D1E-912E-66525830F55D}"/>
              </a:ext>
            </a:extLst>
          </p:cNvPr>
          <p:cNvSpPr>
            <a:spLocks noGrp="1"/>
          </p:cNvSpPr>
          <p:nvPr>
            <p:ph idx="1"/>
          </p:nvPr>
        </p:nvSpPr>
        <p:spPr/>
        <p:txBody>
          <a:bodyPr>
            <a:noAutofit/>
          </a:bodyPr>
          <a:lstStyle/>
          <a:p>
            <a:r>
              <a:rPr lang="en-IN" sz="2800" dirty="0"/>
              <a:t>De Charms, R. C., Maeda, F., Glover, G.H., Ludlow, D., Pauly, J.M., Soneji, D., &amp; Mackey, S.C. (2005). Learned volitional control over brain fMRI activation and pain and developed a real-time fMRI for the purpose of training the brain to activate its own endogenous opiates. </a:t>
            </a:r>
            <a:r>
              <a:rPr lang="en-IN" sz="2800" dirty="0" err="1"/>
              <a:t>deCharms</a:t>
            </a:r>
            <a:r>
              <a:rPr lang="en-IN" sz="2800" dirty="0"/>
              <a:t> believes this will revolutionize the treatment of chronic pain. Proceedings of the National Academy of Sciences USA.</a:t>
            </a:r>
          </a:p>
        </p:txBody>
      </p:sp>
    </p:spTree>
    <p:extLst>
      <p:ext uri="{BB962C8B-B14F-4D97-AF65-F5344CB8AC3E}">
        <p14:creationId xmlns:p14="http://schemas.microsoft.com/office/powerpoint/2010/main" val="22758439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6085" y="1692327"/>
            <a:ext cx="4695775"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162563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7911A59-6869-4E50-B819-2BA199934A81}"/>
              </a:ext>
            </a:extLst>
          </p:cNvPr>
          <p:cNvSpPr>
            <a:spLocks noGrp="1"/>
          </p:cNvSpPr>
          <p:nvPr>
            <p:ph idx="1"/>
          </p:nvPr>
        </p:nvSpPr>
        <p:spPr>
          <a:xfrm>
            <a:off x="2215724" y="1540188"/>
            <a:ext cx="9117683" cy="5156826"/>
          </a:xfrm>
        </p:spPr>
        <p:txBody>
          <a:bodyPr>
            <a:noAutofit/>
          </a:bodyPr>
          <a:lstStyle/>
          <a:p>
            <a:r>
              <a:rPr lang="en-IN" sz="2800" dirty="0"/>
              <a:t>The idea behind biofeedback is that, by harnessing the power of your mind and becoming aware of what's going on inside your body, you can gain more control over your health.</a:t>
            </a:r>
          </a:p>
          <a:p>
            <a:r>
              <a:rPr lang="en-IN" sz="2800" dirty="0"/>
              <a:t>Biofeedback is built on the concept of “mind over matter.” The idea is that, with proper techniques, you can change your health by being mindful of how your body responds to stressors and other stimuli.</a:t>
            </a:r>
          </a:p>
          <a:p>
            <a:endParaRPr lang="en-IN" sz="2800" dirty="0"/>
          </a:p>
        </p:txBody>
      </p:sp>
    </p:spTree>
    <p:extLst>
      <p:ext uri="{BB962C8B-B14F-4D97-AF65-F5344CB8AC3E}">
        <p14:creationId xmlns:p14="http://schemas.microsoft.com/office/powerpoint/2010/main" val="1757335562"/>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2B6DF9-057B-4E16-A925-AC1C0246B97A}"/>
              </a:ext>
            </a:extLst>
          </p:cNvPr>
          <p:cNvSpPr>
            <a:spLocks noGrp="1"/>
          </p:cNvSpPr>
          <p:nvPr>
            <p:ph type="title"/>
          </p:nvPr>
        </p:nvSpPr>
        <p:spPr>
          <a:xfrm>
            <a:off x="2309589" y="293454"/>
            <a:ext cx="8911687" cy="1280890"/>
          </a:xfrm>
        </p:spPr>
        <p:txBody>
          <a:bodyPr>
            <a:normAutofit/>
          </a:bodyPr>
          <a:lstStyle/>
          <a:p>
            <a:r>
              <a:rPr lang="en-IN" sz="4000" b="1" u="sng" dirty="0"/>
              <a:t>Principle</a:t>
            </a:r>
          </a:p>
        </p:txBody>
      </p:sp>
      <p:sp>
        <p:nvSpPr>
          <p:cNvPr id="3" name="Content Placeholder 2">
            <a:extLst>
              <a:ext uri="{FF2B5EF4-FFF2-40B4-BE49-F238E27FC236}">
                <a16:creationId xmlns:a16="http://schemas.microsoft.com/office/drawing/2014/main" xmlns="" id="{E48E6614-515D-4795-9489-0F7378F30BCA}"/>
              </a:ext>
            </a:extLst>
          </p:cNvPr>
          <p:cNvSpPr>
            <a:spLocks noGrp="1"/>
          </p:cNvSpPr>
          <p:nvPr>
            <p:ph idx="1"/>
          </p:nvPr>
        </p:nvSpPr>
        <p:spPr>
          <a:xfrm>
            <a:off x="2666485" y="1103290"/>
            <a:ext cx="8915400" cy="3777622"/>
          </a:xfrm>
        </p:spPr>
        <p:txBody>
          <a:bodyPr>
            <a:normAutofit/>
          </a:bodyPr>
          <a:lstStyle/>
          <a:p>
            <a:r>
              <a:rPr lang="en-IN" sz="3200" dirty="0"/>
              <a:t> Two aspect-</a:t>
            </a:r>
          </a:p>
          <a:p>
            <a:pPr marL="514350" indent="-514350">
              <a:buAutoNum type="arabicPeriod"/>
            </a:pPr>
            <a:r>
              <a:rPr lang="en-IN" sz="3200" dirty="0"/>
              <a:t>It should be appropriate for the change required,</a:t>
            </a:r>
          </a:p>
          <a:p>
            <a:pPr marL="514350" indent="-514350">
              <a:buAutoNum type="arabicPeriod"/>
            </a:pPr>
            <a:r>
              <a:rPr lang="en-IN" sz="3200" dirty="0"/>
              <a:t>It should be easily recognized and used by the patient. </a:t>
            </a:r>
          </a:p>
        </p:txBody>
      </p:sp>
    </p:spTree>
    <p:extLst>
      <p:ext uri="{BB962C8B-B14F-4D97-AF65-F5344CB8AC3E}">
        <p14:creationId xmlns:p14="http://schemas.microsoft.com/office/powerpoint/2010/main" val="287820469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D23BE7-3A90-4B29-90B8-F707C8CF7AFA}"/>
              </a:ext>
            </a:extLst>
          </p:cNvPr>
          <p:cNvSpPr>
            <a:spLocks noGrp="1"/>
          </p:cNvSpPr>
          <p:nvPr>
            <p:ph type="title"/>
          </p:nvPr>
        </p:nvSpPr>
        <p:spPr>
          <a:xfrm>
            <a:off x="1919511" y="351293"/>
            <a:ext cx="3505199" cy="533837"/>
          </a:xfrm>
        </p:spPr>
        <p:txBody>
          <a:bodyPr>
            <a:normAutofit fontScale="90000"/>
          </a:bodyPr>
          <a:lstStyle/>
          <a:p>
            <a:r>
              <a:rPr lang="en-IN" sz="4400" b="1" u="sng" dirty="0"/>
              <a:t>Purpose</a:t>
            </a:r>
          </a:p>
        </p:txBody>
      </p:sp>
      <p:sp>
        <p:nvSpPr>
          <p:cNvPr id="3" name="Content Placeholder 2">
            <a:extLst>
              <a:ext uri="{FF2B5EF4-FFF2-40B4-BE49-F238E27FC236}">
                <a16:creationId xmlns:a16="http://schemas.microsoft.com/office/drawing/2014/main" xmlns="" id="{75A8CE1D-137A-4688-9E26-52595B8E4491}"/>
              </a:ext>
            </a:extLst>
          </p:cNvPr>
          <p:cNvSpPr>
            <a:spLocks noGrp="1"/>
          </p:cNvSpPr>
          <p:nvPr>
            <p:ph idx="1"/>
          </p:nvPr>
        </p:nvSpPr>
        <p:spPr>
          <a:xfrm>
            <a:off x="7397017" y="533837"/>
            <a:ext cx="4794983" cy="6250926"/>
          </a:xfrm>
        </p:spPr>
        <p:txBody>
          <a:bodyPr/>
          <a:lstStyle/>
          <a:p>
            <a:r>
              <a:rPr lang="en-IN" sz="2800" dirty="0"/>
              <a:t>To enhance an individual's awareness of physical reactions to physical, emotional, or psychological </a:t>
            </a:r>
            <a:r>
              <a:rPr lang="en-IN" sz="2800" b="1" dirty="0"/>
              <a:t>stress </a:t>
            </a:r>
            <a:r>
              <a:rPr lang="en-IN" sz="2800" dirty="0"/>
              <a:t>, and their influence on their own physiological responses.</a:t>
            </a:r>
          </a:p>
          <a:p>
            <a:r>
              <a:rPr lang="en-IN" sz="2800" dirty="0"/>
              <a:t>To develop self regulation skills that play a role in improving health and well-being.</a:t>
            </a:r>
          </a:p>
          <a:p>
            <a:endParaRPr lang="en-IN" dirty="0"/>
          </a:p>
        </p:txBody>
      </p:sp>
      <p:sp>
        <p:nvSpPr>
          <p:cNvPr id="6" name="Text Placeholder 5">
            <a:extLst>
              <a:ext uri="{FF2B5EF4-FFF2-40B4-BE49-F238E27FC236}">
                <a16:creationId xmlns:a16="http://schemas.microsoft.com/office/drawing/2014/main" xmlns="" id="{BDC5CF10-158C-4486-B443-236117D8B553}"/>
              </a:ext>
            </a:extLst>
          </p:cNvPr>
          <p:cNvSpPr>
            <a:spLocks noGrp="1"/>
          </p:cNvSpPr>
          <p:nvPr>
            <p:ph type="body" sz="half" idx="2"/>
          </p:nvPr>
        </p:nvSpPr>
        <p:spPr/>
        <p:txBody>
          <a:bodyPr/>
          <a:lstStyle/>
          <a:p>
            <a:endParaRPr lang="en-IN"/>
          </a:p>
        </p:txBody>
      </p:sp>
      <p:pic>
        <p:nvPicPr>
          <p:cNvPr id="5" name="Picture 4">
            <a:extLst>
              <a:ext uri="{FF2B5EF4-FFF2-40B4-BE49-F238E27FC236}">
                <a16:creationId xmlns:a16="http://schemas.microsoft.com/office/drawing/2014/main" xmlns="" id="{81BEAE10-0213-4B40-875E-A9D9B352F882}"/>
              </a:ext>
            </a:extLst>
          </p:cNvPr>
          <p:cNvPicPr>
            <a:picLocks noChangeAspect="1"/>
          </p:cNvPicPr>
          <p:nvPr/>
        </p:nvPicPr>
        <p:blipFill>
          <a:blip r:embed="rId2"/>
          <a:stretch>
            <a:fillRect/>
          </a:stretch>
        </p:blipFill>
        <p:spPr>
          <a:xfrm>
            <a:off x="1674254" y="1120462"/>
            <a:ext cx="5821249" cy="55097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50605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A646C750-C4DC-4C62-A91C-F7C38790EE99}"/>
              </a:ext>
            </a:extLst>
          </p:cNvPr>
          <p:cNvSpPr>
            <a:spLocks noGrp="1"/>
          </p:cNvSpPr>
          <p:nvPr>
            <p:ph idx="1"/>
          </p:nvPr>
        </p:nvSpPr>
        <p:spPr>
          <a:xfrm>
            <a:off x="2193680" y="1077532"/>
            <a:ext cx="9516929" cy="5194479"/>
          </a:xfrm>
        </p:spPr>
        <p:txBody>
          <a:bodyPr>
            <a:normAutofit/>
          </a:bodyPr>
          <a:lstStyle/>
          <a:p>
            <a:r>
              <a:rPr lang="en-IN" sz="2800" dirty="0"/>
              <a:t>Biofeedback is aimed at combating stress through relaxation techniques. You consciously manipulate your breathing, heart rate, and other usually “involuntary” functions to override your body’s response to stressful situations.</a:t>
            </a:r>
          </a:p>
          <a:p>
            <a:r>
              <a:rPr lang="en-IN" sz="2800" dirty="0"/>
              <a:t>Biofeedback appears to be most effective for conditions that are heavily influenced by stress. Some examples include: learning disorders, eating disorders, bedwetting, and muscles spasms.</a:t>
            </a:r>
          </a:p>
        </p:txBody>
      </p:sp>
    </p:spTree>
    <p:extLst>
      <p:ext uri="{BB962C8B-B14F-4D97-AF65-F5344CB8AC3E}">
        <p14:creationId xmlns:p14="http://schemas.microsoft.com/office/powerpoint/2010/main" val="119166337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2B44E5-F9D9-45BF-8AAB-021A765ABC05}"/>
              </a:ext>
            </a:extLst>
          </p:cNvPr>
          <p:cNvSpPr>
            <a:spLocks noGrp="1"/>
          </p:cNvSpPr>
          <p:nvPr>
            <p:ph type="title"/>
          </p:nvPr>
        </p:nvSpPr>
        <p:spPr>
          <a:xfrm>
            <a:off x="1768677" y="225381"/>
            <a:ext cx="8911687" cy="772732"/>
          </a:xfrm>
        </p:spPr>
        <p:txBody>
          <a:bodyPr>
            <a:normAutofit/>
          </a:bodyPr>
          <a:lstStyle/>
          <a:p>
            <a:r>
              <a:rPr lang="en-IN" sz="4000" b="1" u="sng" dirty="0"/>
              <a:t>Stages</a:t>
            </a:r>
          </a:p>
        </p:txBody>
      </p:sp>
      <p:graphicFrame>
        <p:nvGraphicFramePr>
          <p:cNvPr id="7" name="Content Placeholder 6">
            <a:extLst>
              <a:ext uri="{FF2B5EF4-FFF2-40B4-BE49-F238E27FC236}">
                <a16:creationId xmlns:a16="http://schemas.microsoft.com/office/drawing/2014/main" xmlns="" id="{6CE2852A-0084-4895-B05C-72D66727054D}"/>
              </a:ext>
            </a:extLst>
          </p:cNvPr>
          <p:cNvGraphicFramePr>
            <a:graphicFrameLocks noGrp="1"/>
          </p:cNvGraphicFramePr>
          <p:nvPr>
            <p:ph idx="1"/>
            <p:extLst>
              <p:ext uri="{D42A27DB-BD31-4B8C-83A1-F6EECF244321}">
                <p14:modId xmlns:p14="http://schemas.microsoft.com/office/powerpoint/2010/main" val="2703042349"/>
              </p:ext>
            </p:extLst>
          </p:nvPr>
        </p:nvGraphicFramePr>
        <p:xfrm>
          <a:off x="1086398" y="998113"/>
          <a:ext cx="10019203" cy="5260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15740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765FB1-706D-4DFC-9C4D-6B9C6925D837}"/>
              </a:ext>
            </a:extLst>
          </p:cNvPr>
          <p:cNvSpPr>
            <a:spLocks noGrp="1"/>
          </p:cNvSpPr>
          <p:nvPr>
            <p:ph type="title"/>
          </p:nvPr>
        </p:nvSpPr>
        <p:spPr/>
        <p:txBody>
          <a:bodyPr>
            <a:normAutofit fontScale="90000"/>
          </a:bodyPr>
          <a:lstStyle/>
          <a:p>
            <a:r>
              <a:rPr lang="en-IN" sz="4000" b="1" u="sng" dirty="0"/>
              <a:t>Biofeedback </a:t>
            </a:r>
            <a:r>
              <a:rPr lang="en-IN" sz="4000" b="1" u="sng" dirty="0" err="1"/>
              <a:t>equipments</a:t>
            </a:r>
            <a:endParaRPr lang="en-IN" sz="4000" u="sng" dirty="0"/>
          </a:p>
        </p:txBody>
      </p:sp>
      <p:pic>
        <p:nvPicPr>
          <p:cNvPr id="6" name="Content Placeholder 5">
            <a:extLst>
              <a:ext uri="{FF2B5EF4-FFF2-40B4-BE49-F238E27FC236}">
                <a16:creationId xmlns:a16="http://schemas.microsoft.com/office/drawing/2014/main" xmlns="" id="{A9EA1498-AEB5-4175-89DB-F2406258B66D}"/>
              </a:ext>
            </a:extLst>
          </p:cNvPr>
          <p:cNvPicPr>
            <a:picLocks noGrp="1" noChangeAspect="1"/>
          </p:cNvPicPr>
          <p:nvPr>
            <p:ph idx="1"/>
          </p:nvPr>
        </p:nvPicPr>
        <p:blipFill>
          <a:blip r:embed="rId2"/>
          <a:stretch>
            <a:fillRect/>
          </a:stretch>
        </p:blipFill>
        <p:spPr>
          <a:xfrm>
            <a:off x="6302744" y="1172793"/>
            <a:ext cx="5721831" cy="5434069"/>
          </a:xfrm>
          <a:prstGeom prst="rect">
            <a:avLst/>
          </a:prstGeom>
        </p:spPr>
      </p:pic>
      <p:sp>
        <p:nvSpPr>
          <p:cNvPr id="5" name="Text Placeholder 4">
            <a:extLst>
              <a:ext uri="{FF2B5EF4-FFF2-40B4-BE49-F238E27FC236}">
                <a16:creationId xmlns:a16="http://schemas.microsoft.com/office/drawing/2014/main" xmlns="" id="{FBFB2F9D-F661-41E0-88F4-4EA175D843CB}"/>
              </a:ext>
            </a:extLst>
          </p:cNvPr>
          <p:cNvSpPr>
            <a:spLocks noGrp="1"/>
          </p:cNvSpPr>
          <p:nvPr>
            <p:ph type="body" sz="half" idx="2"/>
          </p:nvPr>
        </p:nvSpPr>
        <p:spPr/>
        <p:txBody>
          <a:bodyPr>
            <a:normAutofit/>
          </a:bodyPr>
          <a:lstStyle/>
          <a:p>
            <a:r>
              <a:rPr lang="en-IN" sz="2800" dirty="0"/>
              <a:t>Electromyograph- provides data on muscle tension</a:t>
            </a:r>
          </a:p>
        </p:txBody>
      </p:sp>
    </p:spTree>
    <p:extLst>
      <p:ext uri="{BB962C8B-B14F-4D97-AF65-F5344CB8AC3E}">
        <p14:creationId xmlns:p14="http://schemas.microsoft.com/office/powerpoint/2010/main" val="3139514149"/>
      </p:ext>
    </p:extLst>
  </p:cSld>
  <p:clrMapOvr>
    <a:masterClrMapping/>
  </p:clrMapOvr>
  <p:transition spd="slow">
    <p:fade/>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1091</TotalTime>
  <Words>1214</Words>
  <Application>Microsoft Office PowerPoint</Application>
  <PresentationFormat>Custom</PresentationFormat>
  <Paragraphs>98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Wisp</vt:lpstr>
      <vt:lpstr>BIOFEEDBACK</vt:lpstr>
      <vt:lpstr>History &amp; philosophy</vt:lpstr>
      <vt:lpstr>Definitions</vt:lpstr>
      <vt:lpstr>PowerPoint Presentation</vt:lpstr>
      <vt:lpstr>Principle</vt:lpstr>
      <vt:lpstr>Purpose</vt:lpstr>
      <vt:lpstr>PowerPoint Presentation</vt:lpstr>
      <vt:lpstr>Stages</vt:lpstr>
      <vt:lpstr>Biofeedback equipments</vt:lpstr>
      <vt:lpstr>Galvanic skin response (skin conductance)- </vt:lpstr>
      <vt:lpstr>PowerPoint Presentation</vt:lpstr>
      <vt:lpstr>Temperature or thermal biofeedback</vt:lpstr>
      <vt:lpstr>Heart rate biofeedback </vt:lpstr>
      <vt:lpstr>Capnometry</vt:lpstr>
      <vt:lpstr>EEG</vt:lpstr>
      <vt:lpstr>Electrodermographs (EDG)</vt:lpstr>
      <vt:lpstr>Pneumographs</vt:lpstr>
      <vt:lpstr>Photoplethysmographs (PPG)</vt:lpstr>
      <vt:lpstr>Hemoencephalographs (HEG)</vt:lpstr>
      <vt:lpstr>Rheoencephalographs (REG)</vt:lpstr>
      <vt:lpstr>Air pressure devices</vt:lpstr>
      <vt:lpstr>Mechanism</vt:lpstr>
      <vt:lpstr>PowerPoint Presentation</vt:lpstr>
      <vt:lpstr>PowerPoint Presentation</vt:lpstr>
      <vt:lpstr>PowerPoint Presentation</vt:lpstr>
      <vt:lpstr>Uses</vt:lpstr>
      <vt:lpstr>PowerPoint Presentation</vt:lpstr>
      <vt:lpstr>Dosage</vt:lpstr>
      <vt:lpstr>Recent advances</vt:lpstr>
      <vt:lpstr>PowerPoint Presentation</vt:lpstr>
      <vt:lpstr>Ongoing Research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Bikramaditya Sahoo</dc:creator>
  <cp:lastModifiedBy>Aakanksha Bajpai</cp:lastModifiedBy>
  <cp:revision>72</cp:revision>
  <dcterms:created xsi:type="dcterms:W3CDTF">2018-04-02T15:21:22Z</dcterms:created>
  <dcterms:modified xsi:type="dcterms:W3CDTF">2022-01-11T04:32:34Z</dcterms:modified>
</cp:coreProperties>
</file>