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5"/>
  </p:notesMasterIdLst>
  <p:sldIdLst>
    <p:sldId id="402" r:id="rId2"/>
    <p:sldId id="344" r:id="rId3"/>
    <p:sldId id="371" r:id="rId4"/>
    <p:sldId id="372" r:id="rId5"/>
    <p:sldId id="345" r:id="rId6"/>
    <p:sldId id="346" r:id="rId7"/>
    <p:sldId id="347" r:id="rId8"/>
    <p:sldId id="373" r:id="rId9"/>
    <p:sldId id="400" r:id="rId10"/>
    <p:sldId id="349" r:id="rId11"/>
    <p:sldId id="374" r:id="rId12"/>
    <p:sldId id="375" r:id="rId13"/>
    <p:sldId id="401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E80B-F07F-498E-8064-F8594F817AC9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F89C-015E-4DA2-9CEF-BF7268A91C7C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7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1EFE-C964-4A21-974E-E16580D9DED8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9412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7119-8F90-41F3-82BE-AA2492DF5AAA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83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F38E-9B29-4D6B-8040-E5318A5B87D5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88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07FD-AE1F-4E1F-92B5-0B6F8816A7FE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88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4B0-3C2D-4449-B8BF-C0112648E591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0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ECCC-1356-4E48-BF71-D1E8EF432AA2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17433B35-4721-4614-A7BC-82C66FF7B4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A752-E6CF-41AE-9287-6D6268559F07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E0F2-9970-42E3-B851-477F1DD88CC8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3236-8A74-4C7B-B8DB-A7E671901064}" type="datetime1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9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6071-B6B7-4E51-B471-461A02B5437E}" type="datetime1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8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B11A-39A4-4FFB-BA18-E811C6F02433}" type="datetime1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8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4C39-C069-4700-B8B8-E42B29DB4B78}" type="datetime1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1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F037-02D2-4533-BD23-E1DD4618AC0C}" type="datetime1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0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0A1-388E-4D3E-A140-9535E81B512C}" type="datetime1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5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7089-18DC-4910-A022-2AC7CDEE4625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59F39A-DAE7-420B-A3EC-43649866B67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5AE1BE8-49B2-4C8E-B7C4-46DD2D89F2B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13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DB823-922F-4F62-9608-7D8E35760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586585"/>
            <a:ext cx="6447501" cy="990600"/>
          </a:xfrm>
        </p:spPr>
        <p:txBody>
          <a:bodyPr>
            <a:noAutofit/>
          </a:bodyPr>
          <a:lstStyle/>
          <a:p>
            <a:r>
              <a:rPr lang="en-US" sz="8000" dirty="0"/>
              <a:t>Bacterial Spore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1624636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Sporicidal agents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Spores are resistant to most of the routinely used disinfectants. </a:t>
            </a:r>
          </a:p>
          <a:p>
            <a:r>
              <a:rPr lang="en-US" dirty="0"/>
              <a:t>Sporicidal agents are: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95098"/>
              </p:ext>
            </p:extLst>
          </p:nvPr>
        </p:nvGraphicFramePr>
        <p:xfrm>
          <a:off x="907080" y="2772339"/>
          <a:ext cx="5497380" cy="199492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748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492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900" dirty="0">
                          <a:effectLst/>
                        </a:rPr>
                        <a:t>Ethylene oxide</a:t>
                      </a:r>
                      <a:endParaRPr lang="en-US" sz="19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900" dirty="0">
                          <a:effectLst/>
                        </a:rPr>
                        <a:t>Formaldehyde</a:t>
                      </a:r>
                      <a:endParaRPr lang="en-US" sz="19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900" dirty="0">
                          <a:effectLst/>
                        </a:rPr>
                        <a:t>Glutaraldehyde</a:t>
                      </a:r>
                      <a:endParaRPr lang="en-US" sz="19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900" dirty="0">
                          <a:effectLst/>
                        </a:rPr>
                        <a:t>Hydrogen peroxide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900" dirty="0">
                          <a:effectLst/>
                        </a:rPr>
                        <a:t>5. O-Phthalic acid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900" dirty="0">
                          <a:effectLst/>
                        </a:rPr>
                        <a:t>6. </a:t>
                      </a:r>
                      <a:r>
                        <a:rPr lang="en-IN" sz="1900" dirty="0" err="1">
                          <a:effectLst/>
                        </a:rPr>
                        <a:t>Peracetic</a:t>
                      </a:r>
                      <a:r>
                        <a:rPr lang="en-IN" sz="1900" dirty="0">
                          <a:effectLst/>
                        </a:rPr>
                        <a:t> acid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900" dirty="0">
                          <a:effectLst/>
                        </a:rPr>
                        <a:t>7.</a:t>
                      </a:r>
                      <a:r>
                        <a:rPr lang="en-US" sz="1900" baseline="0" dirty="0">
                          <a:effectLst/>
                        </a:rPr>
                        <a:t> </a:t>
                      </a:r>
                      <a:r>
                        <a:rPr lang="en-IN" sz="1900" dirty="0">
                          <a:effectLst/>
                        </a:rPr>
                        <a:t>Autoclave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900" dirty="0">
                          <a:effectLst/>
                        </a:rPr>
                        <a:t>8. Hot air oven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900" dirty="0">
                          <a:effectLst/>
                        </a:rPr>
                        <a:t>10.</a:t>
                      </a:r>
                      <a:r>
                        <a:rPr lang="en-US" sz="1900" baseline="0" dirty="0">
                          <a:effectLst/>
                        </a:rPr>
                        <a:t> </a:t>
                      </a:r>
                      <a:r>
                        <a:rPr lang="en-IN" sz="1900" dirty="0">
                          <a:effectLst/>
                        </a:rPr>
                        <a:t>Plasma sterilization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16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b="1" i="1" dirty="0"/>
            </a:br>
            <a:r>
              <a:rPr lang="en-IN" b="1" i="1" dirty="0"/>
              <a:t>Demonstration of spores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206805"/>
          </a:xfrm>
        </p:spPr>
        <p:txBody>
          <a:bodyPr>
            <a:normAutofit/>
          </a:bodyPr>
          <a:lstStyle/>
          <a:p>
            <a:pPr lvl="0"/>
            <a:r>
              <a:rPr lang="en-IN" i="1" dirty="0"/>
              <a:t>Gram staining</a:t>
            </a:r>
            <a:r>
              <a:rPr lang="en-IN" dirty="0"/>
              <a:t>-Spores appear as unstained </a:t>
            </a:r>
            <a:r>
              <a:rPr lang="en-IN" dirty="0" err="1"/>
              <a:t>refractile</a:t>
            </a:r>
            <a:r>
              <a:rPr lang="en-IN" dirty="0"/>
              <a:t> bodies within the cells. </a:t>
            </a:r>
            <a:endParaRPr lang="en-US" dirty="0"/>
          </a:p>
          <a:p>
            <a:pPr lvl="0"/>
            <a:r>
              <a:rPr lang="en-IN" i="1" dirty="0"/>
              <a:t>Modified </a:t>
            </a:r>
            <a:r>
              <a:rPr lang="en-IN" i="1" dirty="0" err="1"/>
              <a:t>Ziehl-Neelsen</a:t>
            </a:r>
            <a:r>
              <a:rPr lang="en-IN" dirty="0"/>
              <a:t> </a:t>
            </a:r>
            <a:r>
              <a:rPr lang="en-IN" i="1" dirty="0"/>
              <a:t>staining</a:t>
            </a:r>
            <a:endParaRPr lang="en-IN" dirty="0"/>
          </a:p>
          <a:p>
            <a:pPr lvl="0"/>
            <a:r>
              <a:rPr lang="en-IN" i="1" dirty="0"/>
              <a:t>Special techniques</a:t>
            </a:r>
            <a:r>
              <a:rPr lang="en-IN" dirty="0"/>
              <a:t> for endospore staining include the Schaeffer–Fulton stain and the Moeller stain.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0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281175"/>
            <a:ext cx="6447501" cy="990600"/>
          </a:xfrm>
        </p:spPr>
        <p:txBody>
          <a:bodyPr>
            <a:normAutofit fontScale="90000"/>
          </a:bodyPr>
          <a:lstStyle/>
          <a:p>
            <a:br>
              <a:rPr lang="en-IN" b="1" i="1" dirty="0"/>
            </a:br>
            <a:r>
              <a:rPr lang="en-IN" b="1" i="1" dirty="0"/>
              <a:t>Applications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073524"/>
            <a:ext cx="8847740" cy="3693739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Indicators for proper sterilization.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Spores of </a:t>
            </a:r>
            <a:r>
              <a:rPr lang="en-IN" i="1" dirty="0" err="1"/>
              <a:t>Geobacillus</a:t>
            </a:r>
            <a:r>
              <a:rPr lang="en-IN" i="1" dirty="0"/>
              <a:t> </a:t>
            </a:r>
            <a:r>
              <a:rPr lang="en-IN" i="1" dirty="0" err="1"/>
              <a:t>stearothermophilus</a:t>
            </a:r>
            <a:r>
              <a:rPr lang="en-IN" dirty="0"/>
              <a:t> are used as sterilization control for autoclave.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Spores of non-toxigenic strains of </a:t>
            </a:r>
            <a:r>
              <a:rPr lang="en-IN" i="1" dirty="0"/>
              <a:t>Clostridium </a:t>
            </a:r>
            <a:r>
              <a:rPr lang="en-IN" i="1" dirty="0" err="1"/>
              <a:t>tetani</a:t>
            </a:r>
            <a:r>
              <a:rPr lang="en-IN" dirty="0"/>
              <a:t> are used as sterilization control for hot air oven.</a:t>
            </a:r>
            <a:endParaRPr lang="en-US" dirty="0"/>
          </a:p>
          <a:p>
            <a:pPr lvl="0"/>
            <a:r>
              <a:rPr lang="en-IN" dirty="0"/>
              <a:t>Spores have also been used as agents of bioterrorism;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3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3FF0-DBA3-429E-A93B-7AF89280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E0D75-0DF1-4276-82A5-4AC04BC3F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of Medical Microbiology by </a:t>
            </a:r>
            <a:r>
              <a:rPr lang="en-US" dirty="0" err="1"/>
              <a:t>Ananthnarayan</a:t>
            </a:r>
            <a:r>
              <a:rPr lang="en-US" dirty="0"/>
              <a:t>, </a:t>
            </a:r>
            <a:r>
              <a:rPr lang="en-US" dirty="0" err="1"/>
              <a:t>Paniker</a:t>
            </a:r>
            <a:endParaRPr lang="en-US" dirty="0"/>
          </a:p>
          <a:p>
            <a:r>
              <a:rPr lang="en-US" dirty="0"/>
              <a:t>Textbook of Medical Microbiology by C.P Baweja  </a:t>
            </a:r>
            <a:endParaRPr lang="en-IN" dirty="0"/>
          </a:p>
          <a:p>
            <a:r>
              <a:rPr lang="en-IN" dirty="0"/>
              <a:t>Textbook of Medical Microbiology by S. Bhat, </a:t>
            </a:r>
            <a:r>
              <a:rPr lang="en-IN" dirty="0" err="1"/>
              <a:t>A.S.Sastry</a:t>
            </a:r>
            <a:endParaRPr lang="en-IN" dirty="0"/>
          </a:p>
          <a:p>
            <a:r>
              <a:rPr lang="en-US" dirty="0"/>
              <a:t>Textbook of Medical Microbiology</a:t>
            </a:r>
            <a:r>
              <a:rPr lang="en-IN" dirty="0"/>
              <a:t> by </a:t>
            </a:r>
            <a:r>
              <a:rPr lang="en-IN" dirty="0" err="1"/>
              <a:t>D.R.Arora</a:t>
            </a:r>
            <a:r>
              <a:rPr lang="en-IN" dirty="0"/>
              <a:t>, Brij </a:t>
            </a:r>
            <a:r>
              <a:rPr lang="en-IN" dirty="0" err="1"/>
              <a:t>bala</a:t>
            </a:r>
            <a:r>
              <a:rPr lang="en-IN" dirty="0"/>
              <a:t> Arora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361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Bacterial Spores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512209"/>
          </a:xfrm>
        </p:spPr>
        <p:txBody>
          <a:bodyPr>
            <a:normAutofit/>
          </a:bodyPr>
          <a:lstStyle/>
          <a:p>
            <a:r>
              <a:rPr lang="en-IN" dirty="0"/>
              <a:t>Highly resistant resting (or dormant) stage of the bacteria formed in unfavourable environmental conditions </a:t>
            </a:r>
          </a:p>
          <a:p>
            <a:r>
              <a:rPr lang="en-IN" dirty="0"/>
              <a:t>Bacterial spores formed within the parent cell, are called as </a:t>
            </a:r>
            <a:r>
              <a:rPr lang="en-IN" b="1" dirty="0"/>
              <a:t>endospores</a:t>
            </a:r>
            <a:r>
              <a:rPr lang="en-IN" dirty="0"/>
              <a:t> and the remaining part of the bacteria is called as the </a:t>
            </a:r>
            <a:r>
              <a:rPr lang="en-IN" b="1" dirty="0"/>
              <a:t>sporangium</a:t>
            </a:r>
            <a:r>
              <a:rPr lang="en-IN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3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513" y="82924"/>
            <a:ext cx="6447501" cy="990600"/>
          </a:xfrm>
        </p:spPr>
        <p:txBody>
          <a:bodyPr>
            <a:normAutofit fontScale="90000"/>
          </a:bodyPr>
          <a:lstStyle/>
          <a:p>
            <a:br>
              <a:rPr lang="en-IN" b="1" i="1" dirty="0"/>
            </a:br>
            <a:r>
              <a:rPr lang="en-IN" b="1" i="1" dirty="0"/>
              <a:t>Structure of a spore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524"/>
            <a:ext cx="6709870" cy="3788801"/>
          </a:xfrm>
        </p:spPr>
        <p:txBody>
          <a:bodyPr>
            <a:normAutofit/>
          </a:bodyPr>
          <a:lstStyle/>
          <a:p>
            <a:r>
              <a:rPr lang="en-IN" dirty="0"/>
              <a:t>Bacterial spore comprises of several layers.</a:t>
            </a:r>
          </a:p>
          <a:p>
            <a:r>
              <a:rPr lang="en-IN" dirty="0"/>
              <a:t>From innermost towards the outermost, the layers are- core→ cortex→ coat→ </a:t>
            </a:r>
            <a:r>
              <a:rPr lang="en-IN" dirty="0" err="1"/>
              <a:t>exosporium</a:t>
            </a:r>
            <a:r>
              <a:rPr lang="en-IN" dirty="0"/>
              <a:t>. </a:t>
            </a:r>
            <a:endParaRPr lang="en-US" dirty="0"/>
          </a:p>
          <a:p>
            <a:endParaRPr lang="en-US" dirty="0"/>
          </a:p>
        </p:txBody>
      </p:sp>
      <p:pic>
        <p:nvPicPr>
          <p:cNvPr id="1030" name="Picture 6" descr="Bacterial Spores and its Relatives as Agents of Mass Destruction | OMICS  International">
            <a:extLst>
              <a:ext uri="{FF2B5EF4-FFF2-40B4-BE49-F238E27FC236}">
                <a16:creationId xmlns:a16="http://schemas.microsoft.com/office/drawing/2014/main" id="{EFFB6C2C-566E-41FD-A0D5-207F9F775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5" y="2180618"/>
            <a:ext cx="6108200" cy="268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1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Sporulation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600" dirty="0"/>
              <a:t>Sporulation (or </a:t>
            </a:r>
            <a:r>
              <a:rPr lang="en-IN" sz="2600" dirty="0" err="1"/>
              <a:t>sporogenesis</a:t>
            </a:r>
            <a:r>
              <a:rPr lang="en-IN" sz="2600" dirty="0"/>
              <a:t>) refers to the process of formation of spores from vegetative stage of bacteria. </a:t>
            </a:r>
          </a:p>
          <a:p>
            <a:r>
              <a:rPr lang="en-IN" sz="2600" dirty="0"/>
              <a:t>It is not a method of reproduction because the bacteria do not divide during sporulation.  </a:t>
            </a:r>
          </a:p>
          <a:p>
            <a:r>
              <a:rPr lang="en-IN" sz="2600" dirty="0"/>
              <a:t>Sporulation commences when growth ceases due to lack of nutrients. It is a complex process, takes about 10 hours which may be divided into seven stages.</a:t>
            </a:r>
          </a:p>
        </p:txBody>
      </p:sp>
    </p:spTree>
    <p:extLst>
      <p:ext uri="{BB962C8B-B14F-4D97-AF65-F5344CB8AC3E}">
        <p14:creationId xmlns:p14="http://schemas.microsoft.com/office/powerpoint/2010/main" val="112367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Sporulation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569858"/>
          </a:xfrm>
        </p:spPr>
        <p:txBody>
          <a:bodyPr>
            <a:normAutofit/>
          </a:bodyPr>
          <a:lstStyle/>
          <a:p>
            <a:r>
              <a:rPr lang="en-IN" i="1" dirty="0"/>
              <a:t>Stage I (axial filament formation)</a:t>
            </a:r>
          </a:p>
          <a:p>
            <a:pPr lvl="0"/>
            <a:r>
              <a:rPr lang="en-IN" i="1" dirty="0"/>
              <a:t>Stage II (septum formation</a:t>
            </a:r>
            <a:r>
              <a:rPr lang="en-IN" dirty="0"/>
              <a:t>)</a:t>
            </a:r>
          </a:p>
          <a:p>
            <a:pPr lvl="0"/>
            <a:r>
              <a:rPr lang="en-IN" i="1" dirty="0"/>
              <a:t>Stage III(engulfment of </a:t>
            </a:r>
            <a:r>
              <a:rPr lang="en-IN" i="1" dirty="0" err="1"/>
              <a:t>forespore</a:t>
            </a:r>
            <a:r>
              <a:rPr lang="en-IN" i="1" dirty="0"/>
              <a:t>)</a:t>
            </a:r>
          </a:p>
          <a:p>
            <a:pPr lvl="0"/>
            <a:r>
              <a:rPr lang="en-IN" i="1" dirty="0"/>
              <a:t>Stage IV</a:t>
            </a:r>
            <a:r>
              <a:rPr lang="en-IN" dirty="0"/>
              <a:t> </a:t>
            </a:r>
          </a:p>
          <a:p>
            <a:pPr lvl="0"/>
            <a:r>
              <a:rPr lang="en-IN" i="1" dirty="0"/>
              <a:t>Stage V</a:t>
            </a:r>
            <a:endParaRPr lang="en-IN" dirty="0"/>
          </a:p>
          <a:p>
            <a:pPr lvl="0"/>
            <a:r>
              <a:rPr lang="en-IN" i="1" dirty="0"/>
              <a:t>Stage VI</a:t>
            </a:r>
            <a:endParaRPr lang="en-IN" dirty="0"/>
          </a:p>
          <a:p>
            <a:pPr lvl="0"/>
            <a:r>
              <a:rPr lang="en-IN" i="1" dirty="0"/>
              <a:t>Stage VII (release)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Sporulation </a:t>
            </a:r>
            <a:endParaRPr lang="en-US" dirty="0"/>
          </a:p>
        </p:txBody>
      </p:sp>
      <p:pic>
        <p:nvPicPr>
          <p:cNvPr id="2050" name="Picture 2" descr="Bacterial Spore: structure, types, sporulation and germination - Online  Biology Notes">
            <a:extLst>
              <a:ext uri="{FF2B5EF4-FFF2-40B4-BE49-F238E27FC236}">
                <a16:creationId xmlns:a16="http://schemas.microsoft.com/office/drawing/2014/main" id="{7C4BBDF0-8965-4944-AC23-33C6A27B4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0" y="1752599"/>
            <a:ext cx="8093365" cy="31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11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>
                <a:effectLst/>
              </a:rPr>
              <a:t>Germination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44701"/>
            <a:ext cx="8856890" cy="3722562"/>
          </a:xfrm>
        </p:spPr>
        <p:txBody>
          <a:bodyPr>
            <a:normAutofit/>
          </a:bodyPr>
          <a:lstStyle/>
          <a:p>
            <a:r>
              <a:rPr lang="en-IN" dirty="0"/>
              <a:t>Transformation of dormant spores into active vegetative cells when grown in a nutrient-rich medium. It comprises of three stages-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i="1" dirty="0"/>
              <a:t>Activation</a:t>
            </a:r>
            <a:endParaRPr lang="en-IN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i="1" dirty="0"/>
              <a:t>Germination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i="1" dirty="0"/>
              <a:t>Outgrowth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6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Shape and Position of Spores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85" y="1073524"/>
            <a:ext cx="8972860" cy="2567161"/>
          </a:xfrm>
        </p:spPr>
        <p:txBody>
          <a:bodyPr>
            <a:normAutofit/>
          </a:bodyPr>
          <a:lstStyle/>
          <a:p>
            <a:r>
              <a:rPr lang="en-IN" dirty="0"/>
              <a:t>For a given species, the precise position, shape and relative size of the spore are constant. </a:t>
            </a:r>
            <a:endParaRPr lang="en-US" dirty="0"/>
          </a:p>
          <a:p>
            <a:pPr lvl="0"/>
            <a:r>
              <a:rPr lang="en-IN" dirty="0"/>
              <a:t>Position-Spores may be central, </a:t>
            </a:r>
            <a:r>
              <a:rPr lang="en-IN" dirty="0" err="1"/>
              <a:t>subterminal</a:t>
            </a:r>
            <a:r>
              <a:rPr lang="en-IN" dirty="0"/>
              <a:t> or terminal. </a:t>
            </a:r>
            <a:endParaRPr lang="en-US" dirty="0"/>
          </a:p>
          <a:p>
            <a:pPr lvl="0"/>
            <a:r>
              <a:rPr lang="en-IN" dirty="0"/>
              <a:t>Shape-They may be oval or spherical in shape.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50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57" y="281175"/>
            <a:ext cx="8529043" cy="9266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566" y="971430"/>
            <a:ext cx="4905155" cy="22528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212490" y="3369410"/>
            <a:ext cx="8858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b="1" dirty="0">
                <a:solidFill>
                  <a:srgbClr val="231F20"/>
                </a:solidFill>
              </a:rPr>
              <a:t>A. Non-bulging, </a:t>
            </a:r>
            <a:r>
              <a:rPr lang="en-US" dirty="0">
                <a:solidFill>
                  <a:srgbClr val="231F20"/>
                </a:solidFill>
              </a:rPr>
              <a:t>oval and terminal; </a:t>
            </a:r>
            <a:r>
              <a:rPr lang="en-US" b="1" dirty="0">
                <a:solidFill>
                  <a:srgbClr val="231F20"/>
                </a:solidFill>
              </a:rPr>
              <a:t>B. Non-bulging, round, and </a:t>
            </a:r>
            <a:r>
              <a:rPr lang="en-US" b="1" dirty="0" err="1">
                <a:solidFill>
                  <a:srgbClr val="231F20"/>
                </a:solidFill>
              </a:rPr>
              <a:t>subterminal</a:t>
            </a:r>
            <a:r>
              <a:rPr lang="en-US" b="1" dirty="0">
                <a:solidFill>
                  <a:srgbClr val="231F20"/>
                </a:solidFill>
              </a:rPr>
              <a:t>;  </a:t>
            </a:r>
          </a:p>
          <a:p>
            <a:r>
              <a:rPr lang="en-US" b="1" dirty="0">
                <a:solidFill>
                  <a:srgbClr val="231F20"/>
                </a:solidFill>
              </a:rPr>
              <a:t>C. Non-bulging, oval and central; D. Bulging, round and terminal;</a:t>
            </a:r>
          </a:p>
          <a:p>
            <a:r>
              <a:rPr lang="en-US" b="1" dirty="0">
                <a:solidFill>
                  <a:srgbClr val="231F20"/>
                </a:solidFill>
              </a:rPr>
              <a:t>E. Bulging, oval and terminal; F.  Bulging, oval, and central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89566" y="287527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31F20"/>
                </a:solidFill>
              </a:rPr>
              <a:t>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97655" y="2875279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b="1" dirty="0">
                <a:solidFill>
                  <a:srgbClr val="231F20"/>
                </a:solidFill>
              </a:rPr>
              <a:t>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60784" y="2878307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31F20"/>
                </a:solidFill>
              </a:rPr>
              <a:t>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63497" y="2920882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31F20"/>
                </a:solidFill>
              </a:rPr>
              <a:t>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21800" y="2900703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31F20"/>
                </a:solidFill>
              </a:rPr>
              <a:t>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2851" y="2887935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31F20"/>
                </a:solidFill>
              </a:rPr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071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3236</TotalTime>
  <Words>469</Words>
  <Application>Microsoft Office PowerPoint</Application>
  <PresentationFormat>On-screen Show (16:9)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Trebuchet MS</vt:lpstr>
      <vt:lpstr>Wingdings 3</vt:lpstr>
      <vt:lpstr>Facet</vt:lpstr>
      <vt:lpstr>Bacterial Spore</vt:lpstr>
      <vt:lpstr>Bacterial Spores </vt:lpstr>
      <vt:lpstr> Structure of a spore </vt:lpstr>
      <vt:lpstr>Sporulation </vt:lpstr>
      <vt:lpstr>Sporulation </vt:lpstr>
      <vt:lpstr>Sporulation </vt:lpstr>
      <vt:lpstr>Germination</vt:lpstr>
      <vt:lpstr>Shape and Position of Spores  </vt:lpstr>
      <vt:lpstr>PowerPoint Presentation</vt:lpstr>
      <vt:lpstr>Sporicidal agents  </vt:lpstr>
      <vt:lpstr> Demonstration of spores </vt:lpstr>
      <vt:lpstr> Applications </vt:lpstr>
      <vt:lpstr>References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dolly rastogi</cp:lastModifiedBy>
  <cp:revision>460</cp:revision>
  <dcterms:created xsi:type="dcterms:W3CDTF">2013-08-21T19:17:07Z</dcterms:created>
  <dcterms:modified xsi:type="dcterms:W3CDTF">2021-12-22T14:41:36Z</dcterms:modified>
</cp:coreProperties>
</file>