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A0F94-DD40-4456-8E9F-5DA04556655A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5435C-5703-46F6-A70F-E9C6751CF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24071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A0F94-DD40-4456-8E9F-5DA04556655A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5435C-5703-46F6-A70F-E9C6751CF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77356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A0F94-DD40-4456-8E9F-5DA04556655A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5435C-5703-46F6-A70F-E9C6751CF05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9380286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A0F94-DD40-4456-8E9F-5DA04556655A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5435C-5703-46F6-A70F-E9C6751CF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262725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A0F94-DD40-4456-8E9F-5DA04556655A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5435C-5703-46F6-A70F-E9C6751CF05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5495570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A0F94-DD40-4456-8E9F-5DA04556655A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5435C-5703-46F6-A70F-E9C6751CF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365518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A0F94-DD40-4456-8E9F-5DA04556655A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5435C-5703-46F6-A70F-E9C6751CF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846426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A0F94-DD40-4456-8E9F-5DA04556655A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5435C-5703-46F6-A70F-E9C6751CF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25676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A0F94-DD40-4456-8E9F-5DA04556655A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5435C-5703-46F6-A70F-E9C6751CF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57059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A0F94-DD40-4456-8E9F-5DA04556655A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5435C-5703-46F6-A70F-E9C6751CF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86539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A0F94-DD40-4456-8E9F-5DA04556655A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5435C-5703-46F6-A70F-E9C6751CF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58717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A0F94-DD40-4456-8E9F-5DA04556655A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5435C-5703-46F6-A70F-E9C6751CF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25279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A0F94-DD40-4456-8E9F-5DA04556655A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5435C-5703-46F6-A70F-E9C6751CF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50672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A0F94-DD40-4456-8E9F-5DA04556655A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5435C-5703-46F6-A70F-E9C6751CF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67274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A0F94-DD40-4456-8E9F-5DA04556655A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5435C-5703-46F6-A70F-E9C6751CF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59353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A0F94-DD40-4456-8E9F-5DA04556655A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5435C-5703-46F6-A70F-E9C6751CF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46886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A0F94-DD40-4456-8E9F-5DA04556655A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735435C-5703-46F6-A70F-E9C6751CF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00105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09599" y="609600"/>
            <a:ext cx="7748615" cy="3390904"/>
          </a:xfrm>
        </p:spPr>
        <p:txBody>
          <a:bodyPr>
            <a:normAutofit/>
          </a:bodyPr>
          <a:lstStyle/>
          <a:p>
            <a:pPr fontAlgn="base"/>
            <a:r>
              <a:rPr lang="en-US" sz="2200" b="1" dirty="0" smtClean="0">
                <a:solidFill>
                  <a:srgbClr val="000000"/>
                </a:solidFill>
                <a:latin typeface="inherit"/>
                <a:ea typeface="Times New Roman"/>
                <a:cs typeface="Helvetica"/>
              </a:rPr>
              <a:t>Chromatin:</a:t>
            </a:r>
            <a:endParaRPr lang="en-US" sz="2200" dirty="0" smtClean="0">
              <a:latin typeface="Calibri"/>
              <a:ea typeface="Calibri"/>
              <a:cs typeface="Times New Roman"/>
            </a:endParaRPr>
          </a:p>
          <a:p>
            <a:pPr lvl="0" fontAlgn="base"/>
            <a:r>
              <a:rPr lang="en-US" sz="1800" dirty="0" smtClean="0">
                <a:solidFill>
                  <a:srgbClr val="000000"/>
                </a:solidFill>
                <a:latin typeface="Helvetica"/>
                <a:ea typeface="Times New Roman"/>
                <a:cs typeface="Helvetica"/>
              </a:rPr>
              <a:t>The compacting of DNA is accomplished by the binding of the DNA to many different cellular proteins.</a:t>
            </a:r>
            <a:br>
              <a:rPr lang="en-US" sz="1800" dirty="0" smtClean="0">
                <a:solidFill>
                  <a:srgbClr val="000000"/>
                </a:solidFill>
                <a:latin typeface="Helvetica"/>
                <a:ea typeface="Times New Roman"/>
                <a:cs typeface="Helvetica"/>
              </a:rPr>
            </a:br>
            <a:endParaRPr lang="en-US" sz="1800" dirty="0" smtClean="0">
              <a:latin typeface="Calibri"/>
              <a:ea typeface="Calibri"/>
              <a:cs typeface="Times New Roman"/>
            </a:endParaRPr>
          </a:p>
          <a:p>
            <a:pPr lvl="0" fontAlgn="base"/>
            <a:r>
              <a:rPr lang="en-US" sz="1800" dirty="0" smtClean="0">
                <a:solidFill>
                  <a:srgbClr val="000000"/>
                </a:solidFill>
                <a:latin typeface="Helvetica"/>
                <a:ea typeface="Times New Roman"/>
                <a:cs typeface="Helvetica"/>
              </a:rPr>
              <a:t>The formation of a highly organized DNA-protein complex, termed as chromatin, which is a nucleoprotein complex completes the packing.</a:t>
            </a:r>
            <a:br>
              <a:rPr lang="en-US" sz="1800" dirty="0" smtClean="0">
                <a:solidFill>
                  <a:srgbClr val="000000"/>
                </a:solidFill>
                <a:latin typeface="Helvetica"/>
                <a:ea typeface="Times New Roman"/>
                <a:cs typeface="Helvetica"/>
              </a:rPr>
            </a:br>
            <a:endParaRPr lang="en-US" sz="1800" dirty="0" smtClean="0">
              <a:latin typeface="Calibri"/>
              <a:ea typeface="Calibri"/>
              <a:cs typeface="Times New Roman"/>
            </a:endParaRPr>
          </a:p>
          <a:p>
            <a:pPr lvl="0" fontAlgn="base"/>
            <a:r>
              <a:rPr lang="en-US" sz="1800" dirty="0" smtClean="0">
                <a:solidFill>
                  <a:srgbClr val="000000"/>
                </a:solidFill>
                <a:latin typeface="Helvetica"/>
                <a:ea typeface="Times New Roman"/>
                <a:cs typeface="Helvetica"/>
              </a:rPr>
              <a:t>Chromatin can be defined as highly condensed chromosomes at metaphase stage, and very diffuse structures in course of </a:t>
            </a:r>
            <a:r>
              <a:rPr lang="en-US" sz="1800" dirty="0" err="1" smtClean="0">
                <a:solidFill>
                  <a:srgbClr val="000000"/>
                </a:solidFill>
                <a:latin typeface="Helvetica"/>
                <a:ea typeface="Times New Roman"/>
                <a:cs typeface="Helvetica"/>
              </a:rPr>
              <a:t>interphase</a:t>
            </a:r>
            <a:r>
              <a:rPr lang="en-US" sz="1800" dirty="0" smtClean="0">
                <a:solidFill>
                  <a:srgbClr val="000000"/>
                </a:solidFill>
                <a:latin typeface="Helvetica"/>
                <a:ea typeface="Times New Roman"/>
                <a:cs typeface="Helvetica"/>
              </a:rPr>
              <a:t>.</a:t>
            </a:r>
            <a:endParaRPr lang="en-US" sz="1800" dirty="0" smtClean="0">
              <a:latin typeface="Calibri"/>
              <a:ea typeface="Calibri"/>
              <a:cs typeface="Times New Roman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52" y="279092"/>
            <a:ext cx="52863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Helvetica"/>
              </a:rPr>
              <a:t>Chromatin composition and packaging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https://www.onlinebiologynotes.com/wp-content/uploads/2020/06/chromatin-composition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004891"/>
            <a:ext cx="5969000" cy="5495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571472" y="571481"/>
            <a:ext cx="7929618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inherit" charset="0"/>
                <a:ea typeface="Times New Roman" pitchFamily="18" charset="0"/>
                <a:cs typeface="Helvetica" charset="0"/>
              </a:rPr>
              <a:t>Histones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inherit" charset="0"/>
                <a:ea typeface="Times New Roman" pitchFamily="18" charset="0"/>
                <a:cs typeface="Helvetica" charset="0"/>
              </a:rPr>
              <a:t>: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Helvetica" charset="0"/>
              </a:rPr>
              <a:t>Histones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Helvetica" charset="0"/>
              </a:rPr>
              <a:t> are most abundant proteins in chromatin.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Helvetica" charset="0"/>
              </a:rPr>
              <a:t>Histones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Helvetica" charset="0"/>
              </a:rPr>
              <a:t> are small and positively charged proteins and are of 5 major   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Helvetica" charset="0"/>
              </a:rPr>
              <a:t>    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Helvetica" charset="0"/>
              </a:rPr>
              <a:t>types: H1, H2A, H2B, H3 and H4.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Helvetica" charset="0"/>
              </a:rPr>
              <a:t>Histones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Helvetica" charset="0"/>
              </a:rPr>
              <a:t> are characterized by the presence of high percentage of basic amino acids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Helvetica" charset="0"/>
              </a:rPr>
              <a:t>arginine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Helvetica" charset="0"/>
              </a:rPr>
              <a:t> and lysine.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Helvetica" charset="0"/>
              </a:rPr>
              <a:t>These amino acids are positively charged that give the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Helvetica" charset="0"/>
              </a:rPr>
              <a:t>histones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Helvetica" charset="0"/>
              </a:rPr>
              <a:t> a net positive charge facilitating the binding of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Helvetica" charset="0"/>
              </a:rPr>
              <a:t>histones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Helvetica" charset="0"/>
              </a:rPr>
              <a:t> to the negatively charged DNA.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Helvetica" charset="0"/>
              </a:rPr>
              <a:t>Histone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Helvetica" charset="0"/>
              </a:rPr>
              <a:t> and DNA are present in equal amounts in chromatin.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Helvetica" charset="0"/>
              </a:rPr>
              <a:t>A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Helvetica" charset="0"/>
              </a:rPr>
              <a:t>heterogenous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Helvetica" charset="0"/>
              </a:rPr>
              <a:t> variety of non-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Helvetica" charset="0"/>
              </a:rPr>
              <a:t>histone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Helvetica" charset="0"/>
              </a:rPr>
              <a:t> chromosomal proteins also are found in eukaryotic chromosomes.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Helvetica" charset="0"/>
              </a:rPr>
              <a:t>The amino acid sequences of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Helvetica" charset="0"/>
              </a:rPr>
              <a:t>histones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Helvetica" charset="0"/>
              </a:rPr>
              <a:t> H2A, H2B, H3 AND H4 are highly conserved, even between distantly related species.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Helvetica" charset="0"/>
              </a:rPr>
              <a:t>Evolutionary conservation of these amino acid sequences highly indicates that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Helvetica" charset="0"/>
              </a:rPr>
              <a:t>histones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Helvetica" charset="0"/>
              </a:rPr>
              <a:t> perform the same basic role in organizing the DNA in the chromosomes of all eukaryotes.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428596" y="571480"/>
            <a:ext cx="8358246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inherit" charset="0"/>
                <a:ea typeface="Times New Roman" pitchFamily="18" charset="0"/>
                <a:cs typeface="Helvetica" charset="0"/>
              </a:rPr>
              <a:t>Role of H1: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Helvetica" charset="0"/>
              </a:rPr>
              <a:t>The next level of condensation of chromatin is brought about by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Helvetica" charset="0"/>
              </a:rPr>
              <a:t>histone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Helvetica" charset="0"/>
              </a:rPr>
              <a:t> H1.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Helvetica" charset="0"/>
              </a:rPr>
              <a:t>H1, in contrast to the other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Helvetica" charset="0"/>
              </a:rPr>
              <a:t>histones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Helvetica" charset="0"/>
              </a:rPr>
              <a:t> is not the part of the core particle.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Helvetica" charset="0"/>
              </a:rPr>
              <a:t>H1 binds to 20-22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Helvetica" charset="0"/>
              </a:rPr>
              <a:t>bp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Helvetica" charset="0"/>
              </a:rPr>
              <a:t> of DNA, where the DNA joins and leaves the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Helvetica" charset="0"/>
              </a:rPr>
              <a:t>octamer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Helvetica" charset="0"/>
              </a:rPr>
              <a:t>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Helvetica" charset="0"/>
              </a:rPr>
              <a:t>H1 binds both to the linker DNA at one end of the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Helvetica" charset="0"/>
              </a:rPr>
              <a:t>nucleosome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Helvetica" charset="0"/>
              </a:rPr>
              <a:t> and to the middle of the DNA segment wrapped around core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Helvetica" charset="0"/>
              </a:rPr>
              <a:t>histones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Helvetica" charset="0"/>
              </a:rPr>
              <a:t>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Helvetica" charset="0"/>
              </a:rPr>
              <a:t>H1 serves to restrict the DNA into place and functions as a clamp around the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Helvetica" charset="0"/>
              </a:rPr>
              <a:t>nucleosome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Helvetica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Helvetica" charset="0"/>
              </a:rPr>
              <a:t>octamer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Helvetica" charset="0"/>
              </a:rPr>
              <a:t>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Helvetica" charset="0"/>
              </a:rPr>
              <a:t>The core particle and it’s associated H1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Helvetica" charset="0"/>
              </a:rPr>
              <a:t>histone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Helvetica" charset="0"/>
              </a:rPr>
              <a:t> are altogether called as the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Helvetica" charset="0"/>
              </a:rPr>
              <a:t>chromatosome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Helvetica" charset="0"/>
              </a:rPr>
              <a:t>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428596" y="857232"/>
            <a:ext cx="8501122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inherit" charset="0"/>
                <a:ea typeface="Times New Roman" pitchFamily="18" charset="0"/>
                <a:cs typeface="Helvetica" charset="0"/>
              </a:rPr>
              <a:t>Nucleosomes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inherit" charset="0"/>
                <a:ea typeface="Times New Roman" pitchFamily="18" charset="0"/>
                <a:cs typeface="Helvetica" charset="0"/>
              </a:rPr>
              <a:t>: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Helvetica" charset="0"/>
              </a:rPr>
              <a:t>When the chromatin is isolated from the nucleus of a cell and observed under an electron microscope, it resembles beads on a string.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Helvetica" charset="0"/>
              </a:rPr>
              <a:t>The repeating core of protein and DNA produced by digestion with nuclease enzymes is the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Helvetica" charset="0"/>
              </a:rPr>
              <a:t>nucleosome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Helvetica" charset="0"/>
              </a:rPr>
              <a:t>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Helvetica" charset="0"/>
              </a:rPr>
              <a:t>Nucleosome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Helvetica" charset="0"/>
              </a:rPr>
              <a:t> is the basic structural and fundamental unit of chromatin and is the simplest level of chromatin.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Helvetica" charset="0"/>
              </a:rPr>
              <a:t>Nucleosome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Helvetica" charset="0"/>
              </a:rPr>
              <a:t> is a core particle formed when the DNA is wrapped about 2 times around an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Helvetica" charset="0"/>
              </a:rPr>
              <a:t>octamer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Helvetica" charset="0"/>
              </a:rPr>
              <a:t> of eight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Helvetica" charset="0"/>
              </a:rPr>
              <a:t>histone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Helvetica" charset="0"/>
              </a:rPr>
              <a:t> proteins (2 copies each of H2A, H2B, H3, H4).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Helvetica" charset="0"/>
              </a:rPr>
              <a:t>The DNA in direct contact with the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Helvetica" charset="0"/>
              </a:rPr>
              <a:t>histone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Helvetica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Helvetica" charset="0"/>
              </a:rPr>
              <a:t>octamer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Helvetica" charset="0"/>
              </a:rPr>
              <a:t> is between 145 and 147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Helvetica" charset="0"/>
              </a:rPr>
              <a:t>bp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Helvetica" charset="0"/>
              </a:rPr>
              <a:t> in length.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Helvetica" charset="0"/>
              </a:rPr>
              <a:t>This configuration compacts the DNA by six times.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285720" y="358154"/>
            <a:ext cx="8501122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inherit" charset="0"/>
                <a:ea typeface="Times New Roman" pitchFamily="18" charset="0"/>
                <a:cs typeface="Helvetica" charset="0"/>
              </a:rPr>
              <a:t>Linker DNA: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Helvetica" charset="0"/>
              </a:rPr>
              <a:t>Each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Helvetica" charset="0"/>
              </a:rPr>
              <a:t>chromatosome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Helvetica" charset="0"/>
              </a:rPr>
              <a:t> encloses about 167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Helvetica" charset="0"/>
              </a:rPr>
              <a:t>bp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Helvetica" charset="0"/>
              </a:rPr>
              <a:t> of DNA (147bp around nucleosome+20bp bound by H1).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Helvetica" charset="0"/>
              </a:rPr>
              <a:t>Chromatosomes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Helvetica" charset="0"/>
              </a:rPr>
              <a:t> are present at regular intervals along the DNA molecule and are apart from each other by linker DNA.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Helvetica" charset="0"/>
              </a:rPr>
              <a:t>The size of linker DNA varies among cell types, in most cells, linker DNA comprises of about 30-40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Helvetica" charset="0"/>
              </a:rPr>
              <a:t>bp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Helvetica" charset="0"/>
              </a:rPr>
              <a:t>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14282" y="3000372"/>
            <a:ext cx="8286808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inherit" charset="0"/>
                <a:ea typeface="Times New Roman" pitchFamily="18" charset="0"/>
                <a:cs typeface="Helvetica" charset="0"/>
              </a:rPr>
              <a:t>The 30nm chromatin fiber: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1440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Helvetica" charset="0"/>
              </a:rPr>
              <a:t>The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Helvetica" charset="0"/>
              </a:rPr>
              <a:t>nucleosomes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Helvetica" charset="0"/>
              </a:rPr>
              <a:t> compact themselves into a structure about 30nm in diameter, now termed as the 30nm chromatin fiber.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1440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Helvetica" charset="0"/>
              </a:rPr>
              <a:t>There are two possible models for the 30nm fiber.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1440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Helvetica" charset="0"/>
              </a:rPr>
              <a:t>They are: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"/>
              <a:tabLst>
                <a:tab pos="914400" algn="l"/>
              </a:tabLs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inherit" charset="0"/>
                <a:ea typeface="Times New Roman" pitchFamily="18" charset="0"/>
                <a:cs typeface="Helvetica" charset="0"/>
              </a:rPr>
              <a:t>Solenoid model: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Helvetica" charset="0"/>
              </a:rPr>
              <a:t> 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Helvetica" charset="0"/>
              </a:rPr>
              <a:t>In this model, a linear array of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Helvetica" charset="0"/>
              </a:rPr>
              <a:t>nucleosomes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Helvetica" charset="0"/>
              </a:rPr>
              <a:t> are coiled into a higher order left handed helix, entitled as solenoid, with around six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Helvetica" charset="0"/>
              </a:rPr>
              <a:t>nucleosomes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Helvetica" charset="0"/>
              </a:rPr>
              <a:t> per turn.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"/>
              <a:tabLst>
                <a:tab pos="914400" algn="l"/>
              </a:tabLs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inherit" charset="0"/>
                <a:ea typeface="Times New Roman" pitchFamily="18" charset="0"/>
                <a:cs typeface="Helvetica" charset="0"/>
              </a:rPr>
              <a:t>Helix model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Helvetica" charset="0"/>
              </a:rPr>
              <a:t>: In this model,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Helvetica" charset="0"/>
              </a:rPr>
              <a:t>nucleosomes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Helvetica" charset="0"/>
              </a:rPr>
              <a:t> are arranged in a zigzag ribbon that twists or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Helvetica" charset="0"/>
              </a:rPr>
              <a:t>supercoils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Helvetica" charset="0"/>
              </a:rPr>
              <a:t>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357158" y="642918"/>
            <a:ext cx="857256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inherit" charset="0"/>
                <a:ea typeface="Times New Roman" pitchFamily="18" charset="0"/>
                <a:cs typeface="Helvetica" charset="0"/>
              </a:rPr>
              <a:t>Higher order structure of chromatin: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Helvetica" charset="0"/>
              </a:rPr>
              <a:t>The next higher level of chromatin structure is represented by a series of </a:t>
            </a: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Helvetica" charset="0"/>
              </a:rPr>
              <a:t>loops of</a:t>
            </a:r>
            <a:r>
              <a:rPr kumimoji="0" lang="en-US" sz="2000" b="0" i="0" u="none" strike="noStrike" cap="none" normalizeH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Helvetica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Helvetica" charset="0"/>
              </a:rPr>
              <a:t>30nm fibers, each anchored at its base by proteins in the nuclear scaffold.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Helvetica" charset="0"/>
              </a:rPr>
              <a:t>On average, each loop encloses some 20-100kb of DNA and measures about 300nm in length.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Helvetica" charset="0"/>
              </a:rPr>
              <a:t>The 300nm loops are packed and folded to result a 250nm wide fiber.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Helvetica" charset="0"/>
              </a:rPr>
              <a:t>Tight helical coiling of the 250 nm, in turn, yields the structure that is visible in metaphase- individual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Helvetica" charset="0"/>
              </a:rPr>
              <a:t>chromatids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Helvetica" charset="0"/>
              </a:rPr>
              <a:t> approximately 700nm in width.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29</TotalTime>
  <Words>604</Words>
  <Application>Microsoft Office PowerPoint</Application>
  <PresentationFormat>On-screen Show 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Theme1</vt:lpstr>
      <vt:lpstr>Chromatin: The compacting of DNA is accomplished by the binding of the DNA to many different cellular proteins.  The formation of a highly organized DNA-protein complex, termed as chromatin, which is a nucleoprotein complex completes the packing.  Chromatin can be defined as highly condensed chromosomes at metaphase stage, and very diffuse structures in course of interphase. </vt:lpstr>
      <vt:lpstr>Slide 2</vt:lpstr>
      <vt:lpstr>Slide 3</vt:lpstr>
      <vt:lpstr>Slide 4</vt:lpstr>
      <vt:lpstr>Slide 5</vt:lpstr>
      <vt:lpstr>Slide 6</vt:lpstr>
      <vt:lpstr>Slide 7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2</cp:revision>
  <dcterms:created xsi:type="dcterms:W3CDTF">2021-12-20T08:45:12Z</dcterms:created>
  <dcterms:modified xsi:type="dcterms:W3CDTF">2021-12-20T09:14:48Z</dcterms:modified>
</cp:coreProperties>
</file>