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676" autoAdjust="0"/>
    <p:restoredTop sz="94660"/>
  </p:normalViewPr>
  <p:slideViewPr>
    <p:cSldViewPr>
      <p:cViewPr varScale="1">
        <p:scale>
          <a:sx n="68" d="100"/>
          <a:sy n="68" d="100"/>
        </p:scale>
        <p:origin x="-132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6A60514F-AF45-4FEF-9CED-210BD5F57928}" type="datetimeFigureOut">
              <a:rPr lang="en-US" smtClean="0"/>
              <a:pPr/>
              <a:t>12/6/2021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45C52C07-66EE-4C38-A772-D492E08B5C5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60514F-AF45-4FEF-9CED-210BD5F57928}" type="datetimeFigureOut">
              <a:rPr lang="en-US" smtClean="0"/>
              <a:pPr/>
              <a:t>12/6/2021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C52C07-66EE-4C38-A772-D492E08B5C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60514F-AF45-4FEF-9CED-210BD5F57928}" type="datetimeFigureOut">
              <a:rPr lang="en-US" smtClean="0"/>
              <a:pPr/>
              <a:t>12/6/2021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C52C07-66EE-4C38-A772-D492E08B5C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60514F-AF45-4FEF-9CED-210BD5F57928}" type="datetimeFigureOut">
              <a:rPr lang="en-US" smtClean="0"/>
              <a:pPr/>
              <a:t>12/6/2021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C52C07-66EE-4C38-A772-D492E08B5C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A60514F-AF45-4FEF-9CED-210BD5F57928}" type="datetimeFigureOut">
              <a:rPr lang="en-US" smtClean="0"/>
              <a:pPr/>
              <a:t>12/6/2021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C52C07-66EE-4C38-A772-D492E08B5C5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A60514F-AF45-4FEF-9CED-210BD5F57928}" type="datetimeFigureOut">
              <a:rPr lang="en-US" smtClean="0"/>
              <a:pPr/>
              <a:t>12/6/2021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5C52C07-66EE-4C38-A772-D492E08B5C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A60514F-AF45-4FEF-9CED-210BD5F57928}" type="datetimeFigureOut">
              <a:rPr lang="en-US" smtClean="0"/>
              <a:pPr/>
              <a:t>12/6/2021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5C52C07-66EE-4C38-A772-D492E08B5C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A60514F-AF45-4FEF-9CED-210BD5F57928}" type="datetimeFigureOut">
              <a:rPr lang="en-US" smtClean="0"/>
              <a:pPr/>
              <a:t>12/6/2021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5C52C07-66EE-4C38-A772-D492E08B5C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A60514F-AF45-4FEF-9CED-210BD5F57928}" type="datetimeFigureOut">
              <a:rPr lang="en-US" smtClean="0"/>
              <a:pPr/>
              <a:t>12/6/2021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5C52C07-66EE-4C38-A772-D492E08B5C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A60514F-AF45-4FEF-9CED-210BD5F57928}" type="datetimeFigureOut">
              <a:rPr lang="en-US" smtClean="0"/>
              <a:pPr/>
              <a:t>12/6/2021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5C52C07-66EE-4C38-A772-D492E08B5C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A60514F-AF45-4FEF-9CED-210BD5F57928}" type="datetimeFigureOut">
              <a:rPr lang="en-US" smtClean="0"/>
              <a:pPr/>
              <a:t>12/6/2021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5C52C07-66EE-4C38-A772-D492E08B5C5D}"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A60514F-AF45-4FEF-9CED-210BD5F57928}" type="datetimeFigureOut">
              <a:rPr lang="en-US" smtClean="0"/>
              <a:pPr/>
              <a:t>12/6/2021</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5C52C07-66EE-4C38-A772-D492E08B5C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i="1" dirty="0" smtClean="0">
                <a:solidFill>
                  <a:schemeClr val="accent1"/>
                </a:solidFill>
              </a:rPr>
              <a:t>DIARRHOEA AND DYSENTERY</a:t>
            </a:r>
            <a:endParaRPr lang="en-US" i="1" dirty="0">
              <a:solidFill>
                <a:schemeClr val="accent1"/>
              </a:solidFill>
            </a:endParaRPr>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357166"/>
            <a:ext cx="8429684" cy="1071570"/>
          </a:xfrm>
        </p:spPr>
        <p:txBody>
          <a:bodyPr>
            <a:normAutofit/>
          </a:bodyPr>
          <a:lstStyle/>
          <a:p>
            <a:pPr algn="l"/>
            <a:r>
              <a:rPr lang="en-US" sz="4000" i="1" dirty="0" smtClean="0">
                <a:solidFill>
                  <a:srgbClr val="002060"/>
                </a:solidFill>
              </a:rPr>
              <a:t>1. TOXIN PRODUCTION</a:t>
            </a:r>
            <a:endParaRPr lang="en-US" sz="4000" i="1" dirty="0">
              <a:solidFill>
                <a:srgbClr val="002060"/>
              </a:solidFill>
            </a:endParaRPr>
          </a:p>
        </p:txBody>
      </p:sp>
      <p:sp>
        <p:nvSpPr>
          <p:cNvPr id="3" name="Subtitle 2"/>
          <p:cNvSpPr>
            <a:spLocks noGrp="1"/>
          </p:cNvSpPr>
          <p:nvPr>
            <p:ph type="subTitle" idx="1"/>
          </p:nvPr>
        </p:nvSpPr>
        <p:spPr>
          <a:xfrm>
            <a:off x="357158" y="1500174"/>
            <a:ext cx="8429684" cy="5000660"/>
          </a:xfrm>
        </p:spPr>
        <p:txBody>
          <a:bodyPr>
            <a:normAutofit fontScale="92500"/>
          </a:bodyPr>
          <a:lstStyle/>
          <a:p>
            <a:pPr algn="l"/>
            <a:r>
              <a:rPr lang="en-US" sz="2400" b="1" i="1" dirty="0" smtClean="0">
                <a:solidFill>
                  <a:schemeClr val="tx1"/>
                </a:solidFill>
              </a:rPr>
              <a:t>Enteric pathogens can produce a number of toxins which are involved in pathogenesis of </a:t>
            </a:r>
            <a:r>
              <a:rPr lang="en-US" sz="2400" b="1" i="1" dirty="0" err="1" smtClean="0">
                <a:solidFill>
                  <a:schemeClr val="tx1"/>
                </a:solidFill>
              </a:rPr>
              <a:t>diarrhoea</a:t>
            </a:r>
            <a:r>
              <a:rPr lang="en-US" sz="2400" b="1" i="1" dirty="0" smtClean="0">
                <a:solidFill>
                  <a:schemeClr val="tx1"/>
                </a:solidFill>
              </a:rPr>
              <a:t>.</a:t>
            </a:r>
          </a:p>
          <a:p>
            <a:pPr algn="l"/>
            <a:r>
              <a:rPr lang="en-US" sz="2400" b="1" i="1" dirty="0" smtClean="0">
                <a:solidFill>
                  <a:schemeClr val="tx1"/>
                </a:solidFill>
              </a:rPr>
              <a:t>These toxins include:</a:t>
            </a:r>
          </a:p>
          <a:p>
            <a:pPr algn="l"/>
            <a:r>
              <a:rPr lang="en-US" sz="2400" b="1" i="1" dirty="0" smtClean="0">
                <a:solidFill>
                  <a:schemeClr val="accent2">
                    <a:lumMod val="75000"/>
                  </a:schemeClr>
                </a:solidFill>
              </a:rPr>
              <a:t>(1). </a:t>
            </a:r>
            <a:r>
              <a:rPr lang="en-US" sz="2400" b="1" i="1" dirty="0" err="1" smtClean="0">
                <a:solidFill>
                  <a:schemeClr val="accent2">
                    <a:lumMod val="75000"/>
                  </a:schemeClr>
                </a:solidFill>
              </a:rPr>
              <a:t>Enterotoxins</a:t>
            </a:r>
            <a:endParaRPr lang="en-US" sz="2400" b="1" i="1" dirty="0" smtClean="0">
              <a:solidFill>
                <a:schemeClr val="accent2">
                  <a:lumMod val="75000"/>
                </a:schemeClr>
              </a:solidFill>
            </a:endParaRPr>
          </a:p>
          <a:p>
            <a:pPr algn="l">
              <a:buFont typeface="Wingdings" pitchFamily="2" charset="2"/>
              <a:buChar char="Ø"/>
            </a:pPr>
            <a:r>
              <a:rPr lang="en-US" sz="2400" b="1" i="1" dirty="0" smtClean="0">
                <a:solidFill>
                  <a:schemeClr val="tx1"/>
                </a:solidFill>
              </a:rPr>
              <a:t>They act directly on </a:t>
            </a:r>
            <a:r>
              <a:rPr lang="en-US" sz="2400" b="1" i="1" dirty="0" err="1" smtClean="0">
                <a:solidFill>
                  <a:schemeClr val="tx1"/>
                </a:solidFill>
              </a:rPr>
              <a:t>secretory</a:t>
            </a:r>
            <a:r>
              <a:rPr lang="en-US" sz="2400" b="1" i="1" dirty="0" smtClean="0">
                <a:solidFill>
                  <a:schemeClr val="tx1"/>
                </a:solidFill>
              </a:rPr>
              <a:t> mechanisms in the intestinal mucosa and results in outpouring of electrolytes and fluids into the intestinal lumen.</a:t>
            </a:r>
          </a:p>
          <a:p>
            <a:pPr algn="l">
              <a:buFont typeface="Wingdings" pitchFamily="2" charset="2"/>
              <a:buChar char="Ø"/>
            </a:pPr>
            <a:r>
              <a:rPr lang="en-US" sz="2400" b="1" i="1" dirty="0" smtClean="0">
                <a:solidFill>
                  <a:schemeClr val="tx1"/>
                </a:solidFill>
              </a:rPr>
              <a:t>This occurs mainly due to activation of </a:t>
            </a:r>
            <a:r>
              <a:rPr lang="en-US" sz="2400" b="1" i="1" dirty="0" err="1" smtClean="0">
                <a:solidFill>
                  <a:schemeClr val="tx1"/>
                </a:solidFill>
              </a:rPr>
              <a:t>adenyl</a:t>
            </a:r>
            <a:r>
              <a:rPr lang="en-US" sz="2400" b="1" i="1" dirty="0" smtClean="0">
                <a:solidFill>
                  <a:schemeClr val="tx1"/>
                </a:solidFill>
              </a:rPr>
              <a:t> </a:t>
            </a:r>
            <a:r>
              <a:rPr lang="en-US" sz="2400" b="1" i="1" dirty="0" err="1" smtClean="0">
                <a:solidFill>
                  <a:schemeClr val="tx1"/>
                </a:solidFill>
              </a:rPr>
              <a:t>cyclase</a:t>
            </a:r>
            <a:r>
              <a:rPr lang="en-US" sz="2400" b="1" i="1" dirty="0" smtClean="0">
                <a:solidFill>
                  <a:schemeClr val="tx1"/>
                </a:solidFill>
              </a:rPr>
              <a:t> which converts adenosine </a:t>
            </a:r>
            <a:r>
              <a:rPr lang="en-US" sz="2400" b="1" i="1" dirty="0" err="1" smtClean="0">
                <a:solidFill>
                  <a:schemeClr val="tx1"/>
                </a:solidFill>
              </a:rPr>
              <a:t>triphosphate</a:t>
            </a:r>
            <a:r>
              <a:rPr lang="en-US" sz="2400" b="1" i="1" dirty="0" smtClean="0">
                <a:solidFill>
                  <a:schemeClr val="tx1"/>
                </a:solidFill>
              </a:rPr>
              <a:t> (ATP) to adenosine 5-monophosphate (</a:t>
            </a:r>
            <a:r>
              <a:rPr lang="en-US" sz="2400" b="1" i="1" dirty="0" err="1" smtClean="0">
                <a:solidFill>
                  <a:schemeClr val="tx1"/>
                </a:solidFill>
              </a:rPr>
              <a:t>cAMP</a:t>
            </a:r>
            <a:r>
              <a:rPr lang="en-US" sz="2400" b="1" i="1" dirty="0" smtClean="0">
                <a:solidFill>
                  <a:schemeClr val="tx1"/>
                </a:solidFill>
              </a:rPr>
              <a:t>).</a:t>
            </a:r>
          </a:p>
          <a:p>
            <a:pPr algn="l">
              <a:buFont typeface="Wingdings" pitchFamily="2" charset="2"/>
              <a:buChar char="Ø"/>
            </a:pPr>
            <a:r>
              <a:rPr lang="en-US" sz="2400" b="1" i="1" dirty="0" smtClean="0">
                <a:solidFill>
                  <a:schemeClr val="tx1"/>
                </a:solidFill>
              </a:rPr>
              <a:t>The marked increase of </a:t>
            </a:r>
            <a:r>
              <a:rPr lang="en-US" sz="2400" b="1" i="1" dirty="0" err="1" smtClean="0">
                <a:solidFill>
                  <a:schemeClr val="tx1"/>
                </a:solidFill>
              </a:rPr>
              <a:t>cAMP</a:t>
            </a:r>
            <a:r>
              <a:rPr lang="en-US" sz="2400" b="1" i="1" dirty="0" smtClean="0">
                <a:solidFill>
                  <a:schemeClr val="tx1"/>
                </a:solidFill>
              </a:rPr>
              <a:t> results in intense and prolonged </a:t>
            </a:r>
            <a:r>
              <a:rPr lang="en-US" sz="2400" b="1" i="1" dirty="0" err="1" smtClean="0">
                <a:solidFill>
                  <a:schemeClr val="tx1"/>
                </a:solidFill>
              </a:rPr>
              <a:t>hypersecretion</a:t>
            </a:r>
            <a:r>
              <a:rPr lang="en-US" sz="2400" b="1" i="1" dirty="0" smtClean="0">
                <a:solidFill>
                  <a:schemeClr val="tx1"/>
                </a:solidFill>
              </a:rPr>
              <a:t> of water and chlorides and inhibits the </a:t>
            </a:r>
            <a:r>
              <a:rPr lang="en-US" sz="2400" b="1" i="1" dirty="0" err="1" smtClean="0">
                <a:solidFill>
                  <a:schemeClr val="tx1"/>
                </a:solidFill>
              </a:rPr>
              <a:t>reabsorption</a:t>
            </a:r>
            <a:r>
              <a:rPr lang="en-US" sz="2400" b="1" i="1" dirty="0" smtClean="0">
                <a:solidFill>
                  <a:schemeClr val="tx1"/>
                </a:solidFill>
              </a:rPr>
              <a:t> of sodium.</a:t>
            </a:r>
          </a:p>
          <a:p>
            <a:pPr algn="l"/>
            <a:endParaRPr lang="en-US" sz="2400" b="1" i="1"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7158" y="357166"/>
            <a:ext cx="8429684" cy="6143668"/>
          </a:xfrm>
        </p:spPr>
        <p:txBody>
          <a:bodyPr>
            <a:normAutofit fontScale="92500"/>
          </a:bodyPr>
          <a:lstStyle/>
          <a:p>
            <a:pPr algn="l">
              <a:buFont typeface="Wingdings" pitchFamily="2" charset="2"/>
              <a:buChar char="Ø"/>
            </a:pPr>
            <a:r>
              <a:rPr lang="en-US" sz="2400" b="1" i="1" dirty="0" smtClean="0">
                <a:solidFill>
                  <a:schemeClr val="tx1"/>
                </a:solidFill>
              </a:rPr>
              <a:t>The intestinal lumen is distended with fluid and </a:t>
            </a:r>
            <a:r>
              <a:rPr lang="en-US" sz="2400" b="1" i="1" dirty="0" err="1" smtClean="0">
                <a:solidFill>
                  <a:schemeClr val="tx1"/>
                </a:solidFill>
              </a:rPr>
              <a:t>hypermotility</a:t>
            </a:r>
            <a:r>
              <a:rPr lang="en-US" sz="2400" b="1" i="1" dirty="0" smtClean="0">
                <a:solidFill>
                  <a:schemeClr val="tx1"/>
                </a:solidFill>
              </a:rPr>
              <a:t> leads to profuse watery </a:t>
            </a:r>
            <a:r>
              <a:rPr lang="en-US" sz="2400" b="1" i="1" dirty="0" err="1" smtClean="0">
                <a:solidFill>
                  <a:schemeClr val="tx1"/>
                </a:solidFill>
              </a:rPr>
              <a:t>diarrhoea</a:t>
            </a:r>
            <a:r>
              <a:rPr lang="en-US" sz="2400" b="1" i="1" dirty="0" smtClean="0">
                <a:solidFill>
                  <a:schemeClr val="tx1"/>
                </a:solidFill>
              </a:rPr>
              <a:t>.</a:t>
            </a:r>
          </a:p>
          <a:p>
            <a:pPr algn="l">
              <a:buFont typeface="Wingdings" pitchFamily="2" charset="2"/>
              <a:buChar char="Ø"/>
            </a:pPr>
            <a:r>
              <a:rPr lang="en-US" sz="2400" b="1" i="1" dirty="0" smtClean="0">
                <a:solidFill>
                  <a:schemeClr val="tx1"/>
                </a:solidFill>
              </a:rPr>
              <a:t>Examples: Vibrio cholerae and  </a:t>
            </a:r>
            <a:r>
              <a:rPr lang="en-US" sz="2400" b="1" i="1" dirty="0" err="1" smtClean="0">
                <a:solidFill>
                  <a:schemeClr val="tx1"/>
                </a:solidFill>
              </a:rPr>
              <a:t>Enterotoxigenic</a:t>
            </a:r>
            <a:r>
              <a:rPr lang="en-US" sz="2400" b="1" i="1" dirty="0" smtClean="0">
                <a:solidFill>
                  <a:schemeClr val="tx1"/>
                </a:solidFill>
              </a:rPr>
              <a:t> </a:t>
            </a:r>
            <a:r>
              <a:rPr lang="en-US" sz="2400" b="1" i="1" dirty="0" err="1" smtClean="0">
                <a:solidFill>
                  <a:schemeClr val="tx1"/>
                </a:solidFill>
              </a:rPr>
              <a:t>Esch</a:t>
            </a:r>
            <a:r>
              <a:rPr lang="en-US" sz="2400" b="1" i="1" dirty="0" smtClean="0">
                <a:solidFill>
                  <a:schemeClr val="tx1"/>
                </a:solidFill>
              </a:rPr>
              <a:t>. Coli.</a:t>
            </a:r>
          </a:p>
          <a:p>
            <a:pPr algn="l"/>
            <a:r>
              <a:rPr lang="en-US" sz="2400" b="1" i="1" dirty="0" smtClean="0">
                <a:solidFill>
                  <a:schemeClr val="accent2">
                    <a:lumMod val="75000"/>
                  </a:schemeClr>
                </a:solidFill>
              </a:rPr>
              <a:t>(2). CYTOTOXINS</a:t>
            </a:r>
          </a:p>
          <a:p>
            <a:pPr algn="l">
              <a:buFont typeface="Wingdings" pitchFamily="2" charset="2"/>
              <a:buChar char="Ø"/>
            </a:pPr>
            <a:r>
              <a:rPr lang="en-IN" sz="2400" b="1" i="1" dirty="0" smtClean="0">
                <a:solidFill>
                  <a:schemeClr val="tx1"/>
                </a:solidFill>
              </a:rPr>
              <a:t>They destroy intestinal mucosal cells and initiate inflammatory response. The secretary or absorptive functions of cells are affected, leading to diarrhoea.</a:t>
            </a:r>
          </a:p>
          <a:p>
            <a:pPr algn="l">
              <a:buFont typeface="Wingdings" pitchFamily="2" charset="2"/>
              <a:buChar char="Ø"/>
            </a:pPr>
            <a:r>
              <a:rPr lang="en-IN" sz="2400" b="1" i="1" dirty="0" smtClean="0">
                <a:solidFill>
                  <a:schemeClr val="tx1"/>
                </a:solidFill>
              </a:rPr>
              <a:t>The important example of </a:t>
            </a:r>
            <a:r>
              <a:rPr lang="en-IN" sz="2400" b="1" i="1" dirty="0" err="1" smtClean="0">
                <a:solidFill>
                  <a:schemeClr val="tx1"/>
                </a:solidFill>
              </a:rPr>
              <a:t>cytotoxin</a:t>
            </a:r>
            <a:r>
              <a:rPr lang="en-IN" sz="2400" b="1" i="1" dirty="0" smtClean="0">
                <a:solidFill>
                  <a:schemeClr val="tx1"/>
                </a:solidFill>
              </a:rPr>
              <a:t> producing bacteria include </a:t>
            </a:r>
            <a:r>
              <a:rPr lang="en-IN" sz="2400" b="1" i="1" dirty="0" err="1" smtClean="0">
                <a:solidFill>
                  <a:schemeClr val="tx1"/>
                </a:solidFill>
              </a:rPr>
              <a:t>Shigella</a:t>
            </a:r>
            <a:r>
              <a:rPr lang="en-IN" sz="2400" b="1" i="1" dirty="0" smtClean="0">
                <a:solidFill>
                  <a:schemeClr val="tx1"/>
                </a:solidFill>
              </a:rPr>
              <a:t> </a:t>
            </a:r>
            <a:r>
              <a:rPr lang="en-IN" sz="2400" b="1" i="1" dirty="0" err="1" smtClean="0">
                <a:solidFill>
                  <a:schemeClr val="tx1"/>
                </a:solidFill>
              </a:rPr>
              <a:t>dysentriae</a:t>
            </a:r>
            <a:r>
              <a:rPr lang="en-IN" sz="2400" b="1" i="1" dirty="0" smtClean="0">
                <a:solidFill>
                  <a:schemeClr val="tx1"/>
                </a:solidFill>
              </a:rPr>
              <a:t>, </a:t>
            </a:r>
            <a:r>
              <a:rPr lang="en-IN" sz="2400" b="1" i="1" dirty="0" err="1" smtClean="0">
                <a:solidFill>
                  <a:schemeClr val="tx1"/>
                </a:solidFill>
              </a:rPr>
              <a:t>enterohaemorrhagic</a:t>
            </a:r>
            <a:r>
              <a:rPr lang="en-IN" sz="2400" b="1" i="1" dirty="0" smtClean="0">
                <a:solidFill>
                  <a:schemeClr val="tx1"/>
                </a:solidFill>
              </a:rPr>
              <a:t> </a:t>
            </a:r>
            <a:r>
              <a:rPr lang="en-IN" sz="2400" b="1" i="1" dirty="0" err="1" smtClean="0">
                <a:solidFill>
                  <a:schemeClr val="tx1"/>
                </a:solidFill>
              </a:rPr>
              <a:t>Esch</a:t>
            </a:r>
            <a:r>
              <a:rPr lang="en-IN" sz="2400" b="1" i="1" dirty="0" smtClean="0">
                <a:solidFill>
                  <a:schemeClr val="tx1"/>
                </a:solidFill>
              </a:rPr>
              <a:t>. Coli and </a:t>
            </a:r>
            <a:r>
              <a:rPr lang="en-IN" sz="2400" b="1" i="1" dirty="0" err="1" smtClean="0">
                <a:solidFill>
                  <a:schemeClr val="tx1"/>
                </a:solidFill>
              </a:rPr>
              <a:t>Clostridioides</a:t>
            </a:r>
            <a:r>
              <a:rPr lang="en-IN" sz="2400" b="1" i="1" dirty="0" smtClean="0">
                <a:solidFill>
                  <a:schemeClr val="tx1"/>
                </a:solidFill>
              </a:rPr>
              <a:t> </a:t>
            </a:r>
            <a:r>
              <a:rPr lang="en-IN" sz="2400" b="1" i="1" dirty="0" err="1" smtClean="0">
                <a:solidFill>
                  <a:schemeClr val="tx1"/>
                </a:solidFill>
              </a:rPr>
              <a:t>difficile</a:t>
            </a:r>
            <a:r>
              <a:rPr lang="en-IN" sz="2400" b="1" i="1" dirty="0" smtClean="0">
                <a:solidFill>
                  <a:schemeClr val="tx1"/>
                </a:solidFill>
              </a:rPr>
              <a:t> (toxin B).</a:t>
            </a:r>
          </a:p>
          <a:p>
            <a:pPr algn="l"/>
            <a:r>
              <a:rPr lang="en-IN" sz="2400" b="1" i="1" dirty="0" smtClean="0">
                <a:solidFill>
                  <a:schemeClr val="accent2">
                    <a:lumMod val="75000"/>
                  </a:schemeClr>
                </a:solidFill>
              </a:rPr>
              <a:t>(3). NEUROTOXINS</a:t>
            </a:r>
          </a:p>
          <a:p>
            <a:pPr algn="l">
              <a:buFont typeface="Wingdings" pitchFamily="2" charset="2"/>
              <a:buChar char="Ø"/>
            </a:pPr>
            <a:r>
              <a:rPr lang="en-IN" sz="2400" b="1" i="1" dirty="0" smtClean="0">
                <a:solidFill>
                  <a:schemeClr val="tx1"/>
                </a:solidFill>
              </a:rPr>
              <a:t>They act on the central nervous system (CNS) and produce vomiting. The important example of neurotoxin producing bacteria is Clostridium </a:t>
            </a:r>
            <a:r>
              <a:rPr lang="en-IN" sz="2400" b="1" i="1" dirty="0" err="1" smtClean="0">
                <a:solidFill>
                  <a:schemeClr val="tx1"/>
                </a:solidFill>
              </a:rPr>
              <a:t>botulinum</a:t>
            </a:r>
            <a:r>
              <a:rPr lang="en-IN" sz="2400" b="1" i="1" dirty="0" smtClean="0">
                <a:solidFill>
                  <a:schemeClr val="tx1"/>
                </a:solidFill>
              </a:rPr>
              <a:t>.</a:t>
            </a:r>
            <a:endParaRPr lang="en-US" sz="2400" b="1" i="1" dirty="0" smtClean="0">
              <a:solidFill>
                <a:schemeClr val="tx1"/>
              </a:solidFill>
            </a:endParaRPr>
          </a:p>
          <a:p>
            <a:pPr algn="l"/>
            <a:endParaRPr lang="en-US" sz="2400" b="1" i="1" dirty="0" smtClean="0">
              <a:solidFill>
                <a:schemeClr val="tx1"/>
              </a:solidFill>
            </a:endParaRPr>
          </a:p>
          <a:p>
            <a:pPr algn="l"/>
            <a:endParaRPr lang="en-US" sz="2400" b="1" i="1"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357166"/>
            <a:ext cx="8429684" cy="714380"/>
          </a:xfrm>
        </p:spPr>
        <p:txBody>
          <a:bodyPr>
            <a:normAutofit/>
          </a:bodyPr>
          <a:lstStyle/>
          <a:p>
            <a:pPr algn="l"/>
            <a:r>
              <a:rPr lang="en-IN" sz="4000" i="1" dirty="0" smtClean="0">
                <a:solidFill>
                  <a:srgbClr val="002060"/>
                </a:solidFill>
              </a:rPr>
              <a:t>2. INVASION</a:t>
            </a:r>
            <a:endParaRPr lang="en-US" sz="4000" i="1" dirty="0">
              <a:solidFill>
                <a:srgbClr val="002060"/>
              </a:solidFill>
            </a:endParaRPr>
          </a:p>
        </p:txBody>
      </p:sp>
      <p:sp>
        <p:nvSpPr>
          <p:cNvPr id="3" name="Subtitle 2"/>
          <p:cNvSpPr>
            <a:spLocks noGrp="1"/>
          </p:cNvSpPr>
          <p:nvPr>
            <p:ph type="subTitle" idx="1"/>
          </p:nvPr>
        </p:nvSpPr>
        <p:spPr>
          <a:xfrm>
            <a:off x="357158" y="1214422"/>
            <a:ext cx="8429684" cy="5286412"/>
          </a:xfrm>
        </p:spPr>
        <p:txBody>
          <a:bodyPr>
            <a:normAutofit/>
          </a:bodyPr>
          <a:lstStyle/>
          <a:p>
            <a:pPr algn="l">
              <a:buFont typeface="Wingdings" pitchFamily="2" charset="2"/>
              <a:buChar char="Ø"/>
            </a:pPr>
            <a:r>
              <a:rPr lang="en-IN" sz="2400" b="1" i="1" dirty="0" smtClean="0">
                <a:solidFill>
                  <a:schemeClr val="tx1"/>
                </a:solidFill>
              </a:rPr>
              <a:t>These microorganisms invade the intestinal mucosal cells and destroy them, leading to </a:t>
            </a:r>
            <a:r>
              <a:rPr lang="en-IN" sz="2400" b="1" i="1" dirty="0" err="1" smtClean="0">
                <a:solidFill>
                  <a:schemeClr val="tx1"/>
                </a:solidFill>
              </a:rPr>
              <a:t>dysentry</a:t>
            </a:r>
            <a:r>
              <a:rPr lang="en-IN" sz="2400" b="1" i="1" dirty="0" smtClean="0">
                <a:solidFill>
                  <a:schemeClr val="tx1"/>
                </a:solidFill>
              </a:rPr>
              <a:t>.</a:t>
            </a:r>
          </a:p>
          <a:p>
            <a:pPr algn="l">
              <a:buFont typeface="Wingdings" pitchFamily="2" charset="2"/>
              <a:buChar char="Ø"/>
            </a:pPr>
            <a:r>
              <a:rPr lang="en-IN" sz="2400" b="1" i="1" dirty="0" smtClean="0">
                <a:solidFill>
                  <a:schemeClr val="tx1"/>
                </a:solidFill>
              </a:rPr>
              <a:t>The important invasive microorganisms include </a:t>
            </a:r>
            <a:r>
              <a:rPr lang="en-IN" sz="2400" b="1" i="1" dirty="0" err="1" smtClean="0">
                <a:solidFill>
                  <a:schemeClr val="tx1"/>
                </a:solidFill>
              </a:rPr>
              <a:t>Shigella</a:t>
            </a:r>
            <a:r>
              <a:rPr lang="en-IN" sz="2400" b="1" i="1" dirty="0" smtClean="0">
                <a:solidFill>
                  <a:schemeClr val="tx1"/>
                </a:solidFill>
              </a:rPr>
              <a:t> species, </a:t>
            </a:r>
            <a:r>
              <a:rPr lang="en-IN" sz="2400" b="1" i="1" dirty="0" err="1" smtClean="0">
                <a:solidFill>
                  <a:schemeClr val="tx1"/>
                </a:solidFill>
              </a:rPr>
              <a:t>Enteroinvasive</a:t>
            </a:r>
            <a:r>
              <a:rPr lang="en-IN" sz="2400" b="1" i="1" dirty="0" smtClean="0">
                <a:solidFill>
                  <a:schemeClr val="tx1"/>
                </a:solidFill>
              </a:rPr>
              <a:t> </a:t>
            </a:r>
            <a:r>
              <a:rPr lang="en-IN" sz="2400" b="1" i="1" dirty="0" err="1" smtClean="0">
                <a:solidFill>
                  <a:schemeClr val="tx1"/>
                </a:solidFill>
              </a:rPr>
              <a:t>Esch</a:t>
            </a:r>
            <a:r>
              <a:rPr lang="en-IN" sz="2400" b="1" i="1" dirty="0" smtClean="0">
                <a:solidFill>
                  <a:schemeClr val="tx1"/>
                </a:solidFill>
              </a:rPr>
              <a:t>. Coli, </a:t>
            </a:r>
            <a:r>
              <a:rPr lang="en-IN" sz="2400" b="1" i="1" dirty="0" err="1" smtClean="0">
                <a:solidFill>
                  <a:schemeClr val="tx1"/>
                </a:solidFill>
              </a:rPr>
              <a:t>Campylobactor</a:t>
            </a:r>
            <a:r>
              <a:rPr lang="en-IN" sz="2400" b="1" i="1" dirty="0" smtClean="0">
                <a:solidFill>
                  <a:schemeClr val="tx1"/>
                </a:solidFill>
              </a:rPr>
              <a:t> </a:t>
            </a:r>
            <a:r>
              <a:rPr lang="en-IN" sz="2400" b="1" i="1" dirty="0" err="1" smtClean="0">
                <a:solidFill>
                  <a:schemeClr val="tx1"/>
                </a:solidFill>
              </a:rPr>
              <a:t>jejuni</a:t>
            </a:r>
            <a:r>
              <a:rPr lang="en-IN" sz="2400" b="1" i="1" dirty="0" smtClean="0">
                <a:solidFill>
                  <a:schemeClr val="tx1"/>
                </a:solidFill>
              </a:rPr>
              <a:t>, </a:t>
            </a:r>
            <a:r>
              <a:rPr lang="en-IN" sz="2400" b="1" i="1" dirty="0" err="1" smtClean="0">
                <a:solidFill>
                  <a:schemeClr val="tx1"/>
                </a:solidFill>
              </a:rPr>
              <a:t>Yersinia</a:t>
            </a:r>
            <a:r>
              <a:rPr lang="en-IN" sz="2400" b="1" i="1" dirty="0" smtClean="0">
                <a:solidFill>
                  <a:schemeClr val="tx1"/>
                </a:solidFill>
              </a:rPr>
              <a:t> </a:t>
            </a:r>
            <a:r>
              <a:rPr lang="en-IN" sz="2400" b="1" i="1" dirty="0" err="1" smtClean="0">
                <a:solidFill>
                  <a:schemeClr val="tx1"/>
                </a:solidFill>
              </a:rPr>
              <a:t>enterocolitica</a:t>
            </a:r>
            <a:r>
              <a:rPr lang="en-IN" sz="2400" b="1" i="1" dirty="0" smtClean="0">
                <a:solidFill>
                  <a:schemeClr val="tx1"/>
                </a:solidFill>
              </a:rPr>
              <a:t> and parasites such as </a:t>
            </a:r>
            <a:r>
              <a:rPr lang="en-IN" sz="2400" b="1" i="1" dirty="0" err="1" smtClean="0">
                <a:solidFill>
                  <a:schemeClr val="tx1"/>
                </a:solidFill>
              </a:rPr>
              <a:t>Entamoeba</a:t>
            </a:r>
            <a:r>
              <a:rPr lang="en-IN" sz="2400" b="1" i="1" dirty="0" smtClean="0">
                <a:solidFill>
                  <a:schemeClr val="tx1"/>
                </a:solidFill>
              </a:rPr>
              <a:t> </a:t>
            </a:r>
            <a:r>
              <a:rPr lang="en-IN" sz="2400" b="1" i="1" dirty="0" err="1" smtClean="0">
                <a:solidFill>
                  <a:schemeClr val="tx1"/>
                </a:solidFill>
              </a:rPr>
              <a:t>histolytica</a:t>
            </a:r>
            <a:r>
              <a:rPr lang="en-IN" sz="2400" b="1" i="1" dirty="0" smtClean="0">
                <a:solidFill>
                  <a:schemeClr val="tx1"/>
                </a:solidFill>
              </a:rPr>
              <a:t>.</a:t>
            </a:r>
          </a:p>
          <a:p>
            <a:pPr algn="l"/>
            <a:r>
              <a:rPr lang="en-IN" sz="4000" b="1" i="1" dirty="0" smtClean="0">
                <a:solidFill>
                  <a:srgbClr val="002060"/>
                </a:solidFill>
              </a:rPr>
              <a:t>3.ADHESION</a:t>
            </a:r>
          </a:p>
          <a:p>
            <a:pPr algn="l">
              <a:buFont typeface="Wingdings" pitchFamily="2" charset="2"/>
              <a:buChar char="Ø"/>
            </a:pPr>
            <a:r>
              <a:rPr lang="en-IN" sz="2400" b="1" i="1" dirty="0" smtClean="0">
                <a:solidFill>
                  <a:schemeClr val="tx1"/>
                </a:solidFill>
              </a:rPr>
              <a:t>Adherence to intestinal mucosa helps these organisms to compete with normal flora and thus to colonise the intestinal mucosa.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7158" y="357166"/>
            <a:ext cx="8429684" cy="6143668"/>
          </a:xfrm>
        </p:spPr>
        <p:txBody>
          <a:bodyPr>
            <a:normAutofit/>
          </a:bodyPr>
          <a:lstStyle/>
          <a:p>
            <a:pPr algn="l">
              <a:buFont typeface="Wingdings" pitchFamily="2" charset="2"/>
              <a:buChar char="Ø"/>
            </a:pPr>
            <a:r>
              <a:rPr lang="en-IN" sz="2400" b="1" i="1" dirty="0" smtClean="0">
                <a:solidFill>
                  <a:schemeClr val="tx1"/>
                </a:solidFill>
              </a:rPr>
              <a:t>They destroy the ability of intestinal mucosal cells to participate in normal function of secretion and absorption, leading to diarrhoea. </a:t>
            </a:r>
            <a:endParaRPr lang="en-US" sz="2400" b="1" i="1" dirty="0" smtClean="0">
              <a:solidFill>
                <a:schemeClr val="tx1"/>
              </a:solidFill>
            </a:endParaRPr>
          </a:p>
          <a:p>
            <a:pPr algn="l">
              <a:buFont typeface="Wingdings" pitchFamily="2" charset="2"/>
              <a:buChar char="Ø"/>
            </a:pPr>
            <a:r>
              <a:rPr lang="en-IN" sz="2400" b="1" i="1" dirty="0" smtClean="0">
                <a:solidFill>
                  <a:schemeClr val="tx1"/>
                </a:solidFill>
              </a:rPr>
              <a:t>The important  examples include </a:t>
            </a:r>
            <a:r>
              <a:rPr lang="en-IN" sz="2400" b="1" i="1" dirty="0" err="1" smtClean="0">
                <a:solidFill>
                  <a:schemeClr val="tx1"/>
                </a:solidFill>
              </a:rPr>
              <a:t>Enteropathogenic</a:t>
            </a:r>
            <a:r>
              <a:rPr lang="en-IN" sz="2400" b="1" i="1" dirty="0" smtClean="0">
                <a:solidFill>
                  <a:schemeClr val="tx1"/>
                </a:solidFill>
              </a:rPr>
              <a:t> </a:t>
            </a:r>
            <a:r>
              <a:rPr lang="en-IN" sz="2400" b="1" i="1" dirty="0" err="1" smtClean="0">
                <a:solidFill>
                  <a:schemeClr val="tx1"/>
                </a:solidFill>
              </a:rPr>
              <a:t>Esch</a:t>
            </a:r>
            <a:r>
              <a:rPr lang="en-IN" sz="2400" b="1" i="1" dirty="0" smtClean="0">
                <a:solidFill>
                  <a:schemeClr val="tx1"/>
                </a:solidFill>
              </a:rPr>
              <a:t>. Coli, </a:t>
            </a:r>
            <a:r>
              <a:rPr lang="en-IN" sz="2400" b="1" i="1" dirty="0" err="1" smtClean="0">
                <a:solidFill>
                  <a:schemeClr val="tx1"/>
                </a:solidFill>
              </a:rPr>
              <a:t>Enterohaemorrhagic</a:t>
            </a:r>
            <a:r>
              <a:rPr lang="en-IN" sz="2400" b="1" i="1" dirty="0" smtClean="0">
                <a:solidFill>
                  <a:schemeClr val="tx1"/>
                </a:solidFill>
              </a:rPr>
              <a:t> </a:t>
            </a:r>
            <a:r>
              <a:rPr lang="en-IN" sz="2400" b="1" i="1" dirty="0" err="1" smtClean="0">
                <a:solidFill>
                  <a:schemeClr val="tx1"/>
                </a:solidFill>
              </a:rPr>
              <a:t>Esch</a:t>
            </a:r>
            <a:r>
              <a:rPr lang="en-IN" sz="2400" b="1" i="1" dirty="0" smtClean="0">
                <a:solidFill>
                  <a:schemeClr val="tx1"/>
                </a:solidFill>
              </a:rPr>
              <a:t>. Coli and Cryptosporidium </a:t>
            </a:r>
            <a:r>
              <a:rPr lang="en-IN" sz="2400" b="1" i="1" dirty="0" err="1" smtClean="0">
                <a:solidFill>
                  <a:schemeClr val="tx1"/>
                </a:solidFill>
              </a:rPr>
              <a:t>parvum</a:t>
            </a:r>
            <a:r>
              <a:rPr lang="en-IN" sz="2400" b="1" i="1" dirty="0" smtClean="0">
                <a:solidFill>
                  <a:schemeClr val="tx1"/>
                </a:solidFill>
              </a:rPr>
              <a:t>.</a:t>
            </a:r>
          </a:p>
          <a:p>
            <a:pPr algn="l"/>
            <a:r>
              <a:rPr lang="en-IN" sz="4000" b="1" i="1" dirty="0" smtClean="0">
                <a:solidFill>
                  <a:srgbClr val="002060"/>
                </a:solidFill>
              </a:rPr>
              <a:t>4. MULTIPLICATION WITHIN INTESTINAL CELLS</a:t>
            </a:r>
          </a:p>
          <a:p>
            <a:pPr algn="l">
              <a:buFont typeface="Wingdings" pitchFamily="2" charset="2"/>
              <a:buChar char="Ø"/>
            </a:pPr>
            <a:r>
              <a:rPr lang="en-IN" sz="2400" b="1" i="1" dirty="0" smtClean="0">
                <a:solidFill>
                  <a:schemeClr val="tx1"/>
                </a:solidFill>
              </a:rPr>
              <a:t>Multiplication within cells of mucosa cause destruction of cell function leading to diarrhoea. The important examples are Rotavirus, Hepatitis A virus and adenoviruses.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7158" y="357166"/>
            <a:ext cx="8429684" cy="6143668"/>
          </a:xfrm>
        </p:spPr>
        <p:txBody>
          <a:bodyPr/>
          <a:lstStyle/>
          <a:p>
            <a:pPr algn="l"/>
            <a:r>
              <a:rPr lang="en-IN" sz="3200" b="1" i="1" dirty="0" smtClean="0">
                <a:solidFill>
                  <a:srgbClr val="002060"/>
                </a:solidFill>
              </a:rPr>
              <a:t>CLINICAL FEATURES</a:t>
            </a:r>
          </a:p>
          <a:p>
            <a:pPr algn="l"/>
            <a:endParaRPr lang="en-IN" sz="2800" b="1" i="1" dirty="0" smtClean="0">
              <a:solidFill>
                <a:schemeClr val="accent2">
                  <a:lumMod val="75000"/>
                </a:schemeClr>
              </a:solidFill>
            </a:endParaRPr>
          </a:p>
          <a:p>
            <a:pPr algn="l"/>
            <a:r>
              <a:rPr lang="en-IN" sz="2800" b="1" i="1" dirty="0" smtClean="0">
                <a:solidFill>
                  <a:schemeClr val="accent2">
                    <a:lumMod val="75000"/>
                  </a:schemeClr>
                </a:solidFill>
              </a:rPr>
              <a:t>1. NON-INVASIVE DIARRHOEA (WATERY DIARRHOEA)</a:t>
            </a:r>
          </a:p>
          <a:p>
            <a:pPr algn="l">
              <a:buFont typeface="Wingdings" pitchFamily="2" charset="2"/>
              <a:buChar char="ü"/>
            </a:pPr>
            <a:r>
              <a:rPr lang="en-IN" sz="2400" b="1" i="1" dirty="0" smtClean="0">
                <a:solidFill>
                  <a:schemeClr val="tx1"/>
                </a:solidFill>
              </a:rPr>
              <a:t>Loose, watery stool without blood or mucus</a:t>
            </a:r>
          </a:p>
          <a:p>
            <a:pPr algn="l">
              <a:buFont typeface="Wingdings" pitchFamily="2" charset="2"/>
              <a:buChar char="ü"/>
            </a:pPr>
            <a:r>
              <a:rPr lang="en-IN" sz="2400" b="1" i="1" dirty="0" smtClean="0">
                <a:solidFill>
                  <a:schemeClr val="tx1"/>
                </a:solidFill>
              </a:rPr>
              <a:t>Nausea and vomiting</a:t>
            </a:r>
          </a:p>
          <a:p>
            <a:pPr algn="l">
              <a:buFont typeface="Wingdings" pitchFamily="2" charset="2"/>
              <a:buChar char="ü"/>
            </a:pPr>
            <a:r>
              <a:rPr lang="en-IN" sz="2400" b="1" i="1" dirty="0" smtClean="0">
                <a:solidFill>
                  <a:schemeClr val="tx1"/>
                </a:solidFill>
              </a:rPr>
              <a:t>Low grade fever or no fever</a:t>
            </a:r>
          </a:p>
          <a:p>
            <a:pPr algn="l"/>
            <a:r>
              <a:rPr lang="en-IN" sz="2800" b="1" i="1" dirty="0" smtClean="0">
                <a:solidFill>
                  <a:schemeClr val="accent2">
                    <a:lumMod val="75000"/>
                  </a:schemeClr>
                </a:solidFill>
              </a:rPr>
              <a:t>2. INVASIVE DIARRHOEA (DYSENTERY TYPE)</a:t>
            </a:r>
          </a:p>
          <a:p>
            <a:pPr algn="l">
              <a:buFont typeface="Wingdings" pitchFamily="2" charset="2"/>
              <a:buChar char="ü"/>
            </a:pPr>
            <a:r>
              <a:rPr lang="en-IN" sz="2400" b="1" i="1" dirty="0" smtClean="0">
                <a:solidFill>
                  <a:schemeClr val="tx1"/>
                </a:solidFill>
              </a:rPr>
              <a:t>Loose stool with blood or mucus</a:t>
            </a:r>
          </a:p>
          <a:p>
            <a:pPr algn="l">
              <a:buFont typeface="Wingdings" pitchFamily="2" charset="2"/>
              <a:buChar char="ü"/>
            </a:pPr>
            <a:r>
              <a:rPr lang="en-IN" sz="2400" b="1" i="1" dirty="0" smtClean="0">
                <a:solidFill>
                  <a:schemeClr val="tx1"/>
                </a:solidFill>
              </a:rPr>
              <a:t>Abdominal pain/cramps</a:t>
            </a:r>
          </a:p>
          <a:p>
            <a:pPr algn="l">
              <a:buFont typeface="Wingdings" pitchFamily="2" charset="2"/>
              <a:buChar char="ü"/>
            </a:pPr>
            <a:r>
              <a:rPr lang="en-IN" sz="2400" b="1" i="1" dirty="0" smtClean="0">
                <a:solidFill>
                  <a:schemeClr val="tx1"/>
                </a:solidFill>
              </a:rPr>
              <a:t>Mild fever</a:t>
            </a:r>
          </a:p>
          <a:p>
            <a:pPr algn="l">
              <a:buFont typeface="Wingdings" pitchFamily="2" charset="2"/>
              <a:buChar char="ü"/>
            </a:pPr>
            <a:r>
              <a:rPr lang="en-IN" sz="2400" b="1" i="1" dirty="0" smtClean="0">
                <a:solidFill>
                  <a:schemeClr val="tx1"/>
                </a:solidFill>
              </a:rPr>
              <a:t>Vomiting</a:t>
            </a:r>
          </a:p>
          <a:p>
            <a:pPr algn="l">
              <a:buFont typeface="Wingdings" pitchFamily="2" charset="2"/>
              <a:buChar char="ü"/>
            </a:pPr>
            <a:endParaRPr lang="en-US" sz="2400" b="1" i="1" dirty="0" smtClean="0">
              <a:solidFill>
                <a:schemeClr val="tx1"/>
              </a:solidFill>
            </a:endParaRPr>
          </a:p>
          <a:p>
            <a:pPr algn="l"/>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357166"/>
            <a:ext cx="8429684" cy="1000132"/>
          </a:xfrm>
        </p:spPr>
        <p:txBody>
          <a:bodyPr>
            <a:normAutofit/>
          </a:bodyPr>
          <a:lstStyle/>
          <a:p>
            <a:pPr algn="ctr"/>
            <a:r>
              <a:rPr lang="en-IN" sz="4000" i="1" dirty="0" smtClean="0">
                <a:solidFill>
                  <a:srgbClr val="002060"/>
                </a:solidFill>
              </a:rPr>
              <a:t>LABORATORY DIAGNOSIS</a:t>
            </a:r>
            <a:endParaRPr lang="en-US" sz="4000" i="1" dirty="0">
              <a:solidFill>
                <a:srgbClr val="002060"/>
              </a:solidFill>
            </a:endParaRPr>
          </a:p>
        </p:txBody>
      </p:sp>
      <p:sp>
        <p:nvSpPr>
          <p:cNvPr id="3" name="Subtitle 2"/>
          <p:cNvSpPr>
            <a:spLocks noGrp="1"/>
          </p:cNvSpPr>
          <p:nvPr>
            <p:ph type="subTitle" idx="1"/>
          </p:nvPr>
        </p:nvSpPr>
        <p:spPr>
          <a:xfrm>
            <a:off x="357158" y="1571612"/>
            <a:ext cx="8429684" cy="4929222"/>
          </a:xfrm>
        </p:spPr>
        <p:txBody>
          <a:bodyPr>
            <a:normAutofit fontScale="92500" lnSpcReduction="10000"/>
          </a:bodyPr>
          <a:lstStyle/>
          <a:p>
            <a:pPr algn="l"/>
            <a:r>
              <a:rPr lang="en-IN" sz="2800" b="1" i="1" dirty="0" smtClean="0">
                <a:solidFill>
                  <a:schemeClr val="accent2">
                    <a:lumMod val="75000"/>
                  </a:schemeClr>
                </a:solidFill>
              </a:rPr>
              <a:t>A.SPECIMENS</a:t>
            </a:r>
          </a:p>
          <a:p>
            <a:pPr algn="l">
              <a:buFont typeface="Wingdings" pitchFamily="2" charset="2"/>
              <a:buChar char="ü"/>
            </a:pPr>
            <a:r>
              <a:rPr lang="en-IN" sz="2400" b="1" i="1" dirty="0" smtClean="0">
                <a:solidFill>
                  <a:schemeClr val="tx1"/>
                </a:solidFill>
              </a:rPr>
              <a:t>Faeces</a:t>
            </a:r>
          </a:p>
          <a:p>
            <a:pPr algn="l">
              <a:buFont typeface="Wingdings" pitchFamily="2" charset="2"/>
              <a:buChar char="ü"/>
            </a:pPr>
            <a:r>
              <a:rPr lang="en-IN" sz="2400" b="1" i="1" dirty="0" smtClean="0">
                <a:solidFill>
                  <a:schemeClr val="tx1"/>
                </a:solidFill>
              </a:rPr>
              <a:t>Rectal swabs: If faeces are not readily available.</a:t>
            </a:r>
          </a:p>
          <a:p>
            <a:pPr algn="l">
              <a:buFont typeface="Wingdings" pitchFamily="2" charset="2"/>
              <a:buChar char="ü"/>
            </a:pPr>
            <a:r>
              <a:rPr lang="en-IN" sz="2400" b="1" i="1" dirty="0" smtClean="0">
                <a:solidFill>
                  <a:schemeClr val="tx1"/>
                </a:solidFill>
              </a:rPr>
              <a:t>Vomit: Less useful.</a:t>
            </a:r>
          </a:p>
          <a:p>
            <a:pPr algn="l">
              <a:buFont typeface="Wingdings" pitchFamily="2" charset="2"/>
              <a:buChar char="ü"/>
            </a:pPr>
            <a:r>
              <a:rPr lang="en-IN" sz="2400" b="1" i="1" dirty="0" smtClean="0">
                <a:solidFill>
                  <a:schemeClr val="tx1"/>
                </a:solidFill>
              </a:rPr>
              <a:t>Blood and serology: Useful in viral causative agents.</a:t>
            </a:r>
          </a:p>
          <a:p>
            <a:pPr algn="l"/>
            <a:r>
              <a:rPr lang="en-IN" sz="2800" b="1" i="1" dirty="0" smtClean="0">
                <a:solidFill>
                  <a:schemeClr val="accent2">
                    <a:lumMod val="75000"/>
                  </a:schemeClr>
                </a:solidFill>
              </a:rPr>
              <a:t>B. COLLECTION</a:t>
            </a:r>
          </a:p>
          <a:p>
            <a:pPr algn="l">
              <a:buFont typeface="Wingdings" pitchFamily="2" charset="2"/>
              <a:buChar char="ü"/>
            </a:pPr>
            <a:r>
              <a:rPr lang="en-IN" sz="2400" b="1" i="1" dirty="0" smtClean="0">
                <a:solidFill>
                  <a:schemeClr val="tx1"/>
                </a:solidFill>
              </a:rPr>
              <a:t>Faeces, specimen is collected in dry, clean, sterile, screw capped, wide mouthed, leak proof container. Make sure that no urine, water or other material gets in the container.</a:t>
            </a:r>
          </a:p>
          <a:p>
            <a:pPr algn="l">
              <a:buFont typeface="Wingdings" pitchFamily="2" charset="2"/>
              <a:buChar char="ü"/>
            </a:pPr>
            <a:r>
              <a:rPr lang="en-IN" sz="2400" b="1" i="1" dirty="0" smtClean="0">
                <a:solidFill>
                  <a:schemeClr val="tx1"/>
                </a:solidFill>
              </a:rPr>
              <a:t>Sterile swab should be used for rectal swab.</a:t>
            </a:r>
          </a:p>
          <a:p>
            <a:pPr algn="l">
              <a:buFont typeface="Wingdings" pitchFamily="2" charset="2"/>
              <a:buChar char="ü"/>
            </a:pPr>
            <a:r>
              <a:rPr lang="en-IN" sz="2400" b="1" i="1" dirty="0" smtClean="0">
                <a:solidFill>
                  <a:schemeClr val="tx1"/>
                </a:solidFill>
              </a:rPr>
              <a:t>Vomit or any other specimen should be collected in a sterile container.</a:t>
            </a:r>
          </a:p>
          <a:p>
            <a:pPr algn="l">
              <a:buFont typeface="Wingdings" pitchFamily="2" charset="2"/>
              <a:buChar char="ü"/>
            </a:pPr>
            <a:r>
              <a:rPr lang="en-IN" sz="2400" b="1" i="1" dirty="0" smtClean="0">
                <a:solidFill>
                  <a:schemeClr val="tx1"/>
                </a:solidFill>
              </a:rPr>
              <a:t>Blood is collected in a plain vial for serology.</a:t>
            </a:r>
            <a:endParaRPr lang="en-US" sz="2400" b="1" i="1"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7158" y="357166"/>
            <a:ext cx="8429684" cy="6143668"/>
          </a:xfrm>
        </p:spPr>
        <p:txBody>
          <a:bodyPr>
            <a:normAutofit lnSpcReduction="10000"/>
          </a:bodyPr>
          <a:lstStyle/>
          <a:p>
            <a:pPr algn="l"/>
            <a:r>
              <a:rPr lang="en-IN" sz="2800" b="1" i="1" dirty="0" smtClean="0">
                <a:solidFill>
                  <a:schemeClr val="accent2">
                    <a:lumMod val="75000"/>
                  </a:schemeClr>
                </a:solidFill>
              </a:rPr>
              <a:t>C. TRANSPORT</a:t>
            </a:r>
          </a:p>
          <a:p>
            <a:pPr algn="l">
              <a:buFont typeface="Wingdings" pitchFamily="2" charset="2"/>
              <a:buChar char="Ø"/>
            </a:pPr>
            <a:r>
              <a:rPr lang="en-IN" sz="2400" b="1" i="1" dirty="0" smtClean="0">
                <a:solidFill>
                  <a:schemeClr val="tx1"/>
                </a:solidFill>
              </a:rPr>
              <a:t>The specimen should be transported and processed immediately.</a:t>
            </a:r>
          </a:p>
          <a:p>
            <a:pPr algn="l">
              <a:buFont typeface="Wingdings" pitchFamily="2" charset="2"/>
              <a:buChar char="Ø"/>
            </a:pPr>
            <a:r>
              <a:rPr lang="en-IN" sz="2400" b="1" i="1" dirty="0" smtClean="0">
                <a:solidFill>
                  <a:schemeClr val="tx1"/>
                </a:solidFill>
              </a:rPr>
              <a:t>In case of faeces specimen for bacterial culture, if a delay of more than two hours is anticipated, the specimen should be collected in a suitable transport medium. The following transport media can be used:</a:t>
            </a:r>
          </a:p>
          <a:p>
            <a:pPr algn="l">
              <a:buFont typeface="Wingdings" pitchFamily="2" charset="2"/>
              <a:buChar char="ü"/>
            </a:pPr>
            <a:r>
              <a:rPr lang="en-IN" sz="2400" b="1" i="1" dirty="0" smtClean="0">
                <a:solidFill>
                  <a:schemeClr val="tx1"/>
                </a:solidFill>
              </a:rPr>
              <a:t>Cary-Blair transport medium</a:t>
            </a:r>
          </a:p>
          <a:p>
            <a:pPr algn="l">
              <a:buFont typeface="Wingdings" pitchFamily="2" charset="2"/>
              <a:buChar char="ü"/>
            </a:pPr>
            <a:r>
              <a:rPr lang="en-IN" sz="2400" b="1" i="1" dirty="0" smtClean="0">
                <a:solidFill>
                  <a:schemeClr val="tx1"/>
                </a:solidFill>
              </a:rPr>
              <a:t>Stuart’s transport medium</a:t>
            </a:r>
          </a:p>
          <a:p>
            <a:pPr algn="l">
              <a:buFont typeface="Wingdings" pitchFamily="2" charset="2"/>
              <a:buChar char="ü"/>
            </a:pPr>
            <a:r>
              <a:rPr lang="en-IN" sz="2400" b="1" i="1" dirty="0" err="1" smtClean="0">
                <a:solidFill>
                  <a:schemeClr val="tx1"/>
                </a:solidFill>
              </a:rPr>
              <a:t>Amies</a:t>
            </a:r>
            <a:r>
              <a:rPr lang="en-IN" sz="2400" b="1" i="1" dirty="0" smtClean="0">
                <a:solidFill>
                  <a:schemeClr val="tx1"/>
                </a:solidFill>
              </a:rPr>
              <a:t> transport medium</a:t>
            </a:r>
          </a:p>
          <a:p>
            <a:pPr algn="l">
              <a:buFont typeface="Wingdings" pitchFamily="2" charset="2"/>
              <a:buChar char="ü"/>
            </a:pPr>
            <a:r>
              <a:rPr lang="en-IN" sz="2400" b="1" i="1" dirty="0" smtClean="0">
                <a:solidFill>
                  <a:schemeClr val="tx1"/>
                </a:solidFill>
              </a:rPr>
              <a:t>Alkaline peptone water (if clinically cholera is suspected).</a:t>
            </a:r>
          </a:p>
          <a:p>
            <a:pPr algn="l"/>
            <a:r>
              <a:rPr lang="en-IN" sz="2400" b="1" i="1" dirty="0" smtClean="0">
                <a:solidFill>
                  <a:schemeClr val="accent2">
                    <a:lumMod val="75000"/>
                  </a:schemeClr>
                </a:solidFill>
              </a:rPr>
              <a:t>FOR VIRAL DIARRHOEA</a:t>
            </a:r>
          </a:p>
          <a:p>
            <a:pPr algn="l">
              <a:buFont typeface="Wingdings" pitchFamily="2" charset="2"/>
              <a:buChar char="ü"/>
            </a:pPr>
            <a:r>
              <a:rPr lang="en-IN" sz="2400" b="1" i="1" dirty="0" smtClean="0">
                <a:solidFill>
                  <a:schemeClr val="tx1"/>
                </a:solidFill>
              </a:rPr>
              <a:t>Faeces can be refrigerated at 2-8</a:t>
            </a:r>
            <a:r>
              <a:rPr lang="en-US" sz="2400" b="1" i="1" dirty="0" smtClean="0">
                <a:solidFill>
                  <a:schemeClr val="tx1"/>
                </a:solidFill>
              </a:rPr>
              <a:t>°C</a:t>
            </a:r>
            <a:r>
              <a:rPr lang="en-IN" sz="2400" b="1" i="1" dirty="0" smtClean="0">
                <a:solidFill>
                  <a:schemeClr val="tx1"/>
                </a:solidFill>
              </a:rPr>
              <a:t>, if viral antigen is to be detected. If delay more than 24 hours then store at -20</a:t>
            </a:r>
            <a:r>
              <a:rPr lang="en-US" sz="2400" b="1" i="1" dirty="0" smtClean="0">
                <a:solidFill>
                  <a:schemeClr val="tx1"/>
                </a:solidFill>
              </a:rPr>
              <a:t>°C.</a:t>
            </a:r>
            <a:endParaRPr lang="en-US" sz="2400" b="1" i="1"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7158" y="357166"/>
            <a:ext cx="8429684" cy="6143668"/>
          </a:xfrm>
        </p:spPr>
        <p:txBody>
          <a:bodyPr>
            <a:normAutofit/>
          </a:bodyPr>
          <a:lstStyle/>
          <a:p>
            <a:pPr algn="l"/>
            <a:r>
              <a:rPr lang="en-US" sz="3200" b="1" i="1" dirty="0" smtClean="0">
                <a:solidFill>
                  <a:schemeClr val="accent2">
                    <a:lumMod val="75000"/>
                  </a:schemeClr>
                </a:solidFill>
              </a:rPr>
              <a:t>D. MACROSCOPIC EXAMINATION</a:t>
            </a:r>
          </a:p>
          <a:p>
            <a:pPr algn="l"/>
            <a:endParaRPr lang="en-US" sz="2800" b="1" i="1" dirty="0" smtClean="0">
              <a:solidFill>
                <a:schemeClr val="tx1"/>
              </a:solidFill>
            </a:endParaRPr>
          </a:p>
          <a:p>
            <a:pPr algn="l"/>
            <a:r>
              <a:rPr lang="en-US" sz="2800" b="1" i="1" dirty="0" smtClean="0">
                <a:solidFill>
                  <a:schemeClr val="tx1"/>
                </a:solidFill>
              </a:rPr>
              <a:t>The </a:t>
            </a:r>
            <a:r>
              <a:rPr lang="en-US" sz="2800" b="1" i="1" dirty="0" err="1" smtClean="0">
                <a:solidFill>
                  <a:schemeClr val="tx1"/>
                </a:solidFill>
              </a:rPr>
              <a:t>faeces</a:t>
            </a:r>
            <a:r>
              <a:rPr lang="en-US" sz="2800" b="1" i="1" dirty="0" smtClean="0">
                <a:solidFill>
                  <a:schemeClr val="tx1"/>
                </a:solidFill>
              </a:rPr>
              <a:t> specimen is examined by naked eye for the following:</a:t>
            </a:r>
          </a:p>
          <a:p>
            <a:pPr algn="l">
              <a:buFont typeface="Wingdings" pitchFamily="2" charset="2"/>
              <a:buChar char="ü"/>
            </a:pPr>
            <a:r>
              <a:rPr lang="en-US" sz="2800" b="1" i="1" dirty="0" err="1" smtClean="0">
                <a:solidFill>
                  <a:schemeClr val="tx1"/>
                </a:solidFill>
              </a:rPr>
              <a:t>Colour</a:t>
            </a:r>
            <a:endParaRPr lang="en-US" sz="2800" b="1" i="1" dirty="0" smtClean="0">
              <a:solidFill>
                <a:schemeClr val="tx1"/>
              </a:solidFill>
            </a:endParaRPr>
          </a:p>
          <a:p>
            <a:pPr algn="l">
              <a:buFont typeface="Wingdings" pitchFamily="2" charset="2"/>
              <a:buChar char="ü"/>
            </a:pPr>
            <a:r>
              <a:rPr lang="en-US" sz="2800" b="1" i="1" dirty="0" smtClean="0">
                <a:solidFill>
                  <a:schemeClr val="tx1"/>
                </a:solidFill>
              </a:rPr>
              <a:t>Consistency : Formed, </a:t>
            </a:r>
            <a:r>
              <a:rPr lang="en-US" sz="2800" b="1" i="1" dirty="0" err="1" smtClean="0">
                <a:solidFill>
                  <a:schemeClr val="tx1"/>
                </a:solidFill>
              </a:rPr>
              <a:t>semiformed</a:t>
            </a:r>
            <a:r>
              <a:rPr lang="en-US" sz="2800" b="1" i="1" dirty="0" smtClean="0">
                <a:solidFill>
                  <a:schemeClr val="tx1"/>
                </a:solidFill>
              </a:rPr>
              <a:t> or liquid e.g. watery stool in cholera.</a:t>
            </a:r>
          </a:p>
          <a:p>
            <a:pPr algn="l">
              <a:buFont typeface="Wingdings" pitchFamily="2" charset="2"/>
              <a:buChar char="ü"/>
            </a:pPr>
            <a:r>
              <a:rPr lang="en-US" sz="2800" b="1" i="1" dirty="0" smtClean="0">
                <a:solidFill>
                  <a:schemeClr val="tx1"/>
                </a:solidFill>
              </a:rPr>
              <a:t>Blood : Suggestive of dysentery.</a:t>
            </a:r>
          </a:p>
          <a:p>
            <a:pPr algn="l">
              <a:buFont typeface="Wingdings" pitchFamily="2" charset="2"/>
              <a:buChar char="ü"/>
            </a:pPr>
            <a:r>
              <a:rPr lang="en-US" sz="2800" b="1" i="1" dirty="0" smtClean="0">
                <a:solidFill>
                  <a:schemeClr val="tx1"/>
                </a:solidFill>
              </a:rPr>
              <a:t>Mucus : Suggestive of inflammatory </a:t>
            </a:r>
            <a:r>
              <a:rPr lang="en-US" sz="2800" b="1" i="1" dirty="0" err="1" smtClean="0">
                <a:solidFill>
                  <a:schemeClr val="tx1"/>
                </a:solidFill>
              </a:rPr>
              <a:t>diarrhoea</a:t>
            </a:r>
            <a:r>
              <a:rPr lang="en-US" sz="2800" b="1" i="1" dirty="0" smtClean="0">
                <a:solidFill>
                  <a:schemeClr val="tx1"/>
                </a:solidFill>
              </a:rPr>
              <a:t>.</a:t>
            </a:r>
          </a:p>
          <a:p>
            <a:pPr algn="l">
              <a:buFont typeface="Wingdings" pitchFamily="2" charset="2"/>
              <a:buChar char="ü"/>
            </a:pPr>
            <a:r>
              <a:rPr lang="en-US" sz="2800" b="1" i="1" dirty="0" smtClean="0">
                <a:solidFill>
                  <a:schemeClr val="tx1"/>
                </a:solidFill>
              </a:rPr>
              <a:t>Presence of parasites e.g. </a:t>
            </a:r>
            <a:r>
              <a:rPr lang="en-US" sz="2800" b="1" i="1" dirty="0" err="1" smtClean="0">
                <a:solidFill>
                  <a:schemeClr val="tx1"/>
                </a:solidFill>
              </a:rPr>
              <a:t>Ascaris</a:t>
            </a:r>
            <a:r>
              <a:rPr lang="en-US" sz="2800" b="1" i="1" dirty="0" smtClean="0">
                <a:solidFill>
                  <a:schemeClr val="tx1"/>
                </a:solidFill>
              </a:rPr>
              <a:t> </a:t>
            </a:r>
            <a:r>
              <a:rPr lang="en-US" sz="2800" b="1" i="1" dirty="0" err="1" smtClean="0">
                <a:solidFill>
                  <a:schemeClr val="tx1"/>
                </a:solidFill>
              </a:rPr>
              <a:t>lumbricoides</a:t>
            </a:r>
            <a:r>
              <a:rPr lang="en-US" sz="2800" b="1" i="1" dirty="0" smtClean="0">
                <a:solidFill>
                  <a:schemeClr val="tx1"/>
                </a:solidFill>
              </a:rPr>
              <a:t> or </a:t>
            </a:r>
            <a:r>
              <a:rPr lang="en-US" sz="2800" b="1" i="1" dirty="0" err="1" smtClean="0">
                <a:solidFill>
                  <a:schemeClr val="tx1"/>
                </a:solidFill>
              </a:rPr>
              <a:t>Taenia</a:t>
            </a:r>
            <a:r>
              <a:rPr lang="en-US" sz="2800" b="1" i="1" dirty="0" smtClean="0">
                <a:solidFill>
                  <a:schemeClr val="tx1"/>
                </a:solidFill>
              </a:rPr>
              <a:t> segments.</a:t>
            </a:r>
          </a:p>
          <a:p>
            <a:pPr algn="l"/>
            <a:r>
              <a:rPr lang="en-US" sz="2800" b="1" i="1" dirty="0" smtClean="0">
                <a:solidFill>
                  <a:schemeClr val="tx1"/>
                </a:solidFill>
              </a:rPr>
              <a:t> </a:t>
            </a:r>
            <a:endParaRPr lang="en-US" sz="2800" b="1" i="1"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357166"/>
            <a:ext cx="8429684" cy="1000132"/>
          </a:xfrm>
        </p:spPr>
        <p:txBody>
          <a:bodyPr>
            <a:normAutofit/>
          </a:bodyPr>
          <a:lstStyle/>
          <a:p>
            <a:pPr algn="l"/>
            <a:r>
              <a:rPr lang="en-US" sz="4000" i="1" dirty="0" smtClean="0">
                <a:solidFill>
                  <a:schemeClr val="accent2">
                    <a:lumMod val="75000"/>
                  </a:schemeClr>
                </a:solidFill>
              </a:rPr>
              <a:t>E. DIRECT MICROSCOPY</a:t>
            </a:r>
            <a:endParaRPr lang="en-US" sz="4000" i="1" dirty="0">
              <a:solidFill>
                <a:schemeClr val="accent2">
                  <a:lumMod val="75000"/>
                </a:schemeClr>
              </a:solidFill>
            </a:endParaRPr>
          </a:p>
        </p:txBody>
      </p:sp>
      <p:sp>
        <p:nvSpPr>
          <p:cNvPr id="3" name="Subtitle 2"/>
          <p:cNvSpPr>
            <a:spLocks noGrp="1"/>
          </p:cNvSpPr>
          <p:nvPr>
            <p:ph type="subTitle" idx="1"/>
          </p:nvPr>
        </p:nvSpPr>
        <p:spPr>
          <a:xfrm>
            <a:off x="357158" y="1428736"/>
            <a:ext cx="8429684" cy="5072098"/>
          </a:xfrm>
        </p:spPr>
        <p:txBody>
          <a:bodyPr>
            <a:normAutofit fontScale="92500" lnSpcReduction="10000"/>
          </a:bodyPr>
          <a:lstStyle/>
          <a:p>
            <a:pPr marL="550926" indent="-514350" algn="l"/>
            <a:r>
              <a:rPr lang="en-US" sz="2800" b="1" i="1" dirty="0" smtClean="0">
                <a:solidFill>
                  <a:schemeClr val="accent4">
                    <a:lumMod val="50000"/>
                  </a:schemeClr>
                </a:solidFill>
              </a:rPr>
              <a:t>1.WET MOUNT PREPARATION</a:t>
            </a:r>
          </a:p>
          <a:p>
            <a:pPr marL="550926" indent="-514350" algn="l">
              <a:buFont typeface="Wingdings" pitchFamily="2" charset="2"/>
              <a:buChar char="Ø"/>
            </a:pPr>
            <a:r>
              <a:rPr lang="en-US" sz="2400" b="1" i="1" dirty="0" smtClean="0">
                <a:solidFill>
                  <a:schemeClr val="tx1"/>
                </a:solidFill>
              </a:rPr>
              <a:t>Saline and iodine preparation is done for detection of pus cells and erythrocytes which indicate invasive disease.</a:t>
            </a:r>
          </a:p>
          <a:p>
            <a:pPr marL="550926" indent="-514350" algn="l">
              <a:buFont typeface="Wingdings" pitchFamily="2" charset="2"/>
              <a:buChar char="Ø"/>
            </a:pPr>
            <a:r>
              <a:rPr lang="en-US" sz="2400" b="1" i="1" dirty="0" smtClean="0">
                <a:solidFill>
                  <a:schemeClr val="tx1"/>
                </a:solidFill>
              </a:rPr>
              <a:t>It is also used for detection of </a:t>
            </a:r>
            <a:r>
              <a:rPr lang="en-US" sz="2400" b="1" i="1" dirty="0" err="1" smtClean="0">
                <a:solidFill>
                  <a:schemeClr val="tx1"/>
                </a:solidFill>
              </a:rPr>
              <a:t>trophozoites</a:t>
            </a:r>
            <a:r>
              <a:rPr lang="en-US" sz="2400" b="1" i="1" dirty="0" smtClean="0">
                <a:solidFill>
                  <a:schemeClr val="tx1"/>
                </a:solidFill>
              </a:rPr>
              <a:t>, cysts, ova, and larvae of parasites.</a:t>
            </a:r>
          </a:p>
          <a:p>
            <a:pPr marL="550926" indent="-514350" algn="l"/>
            <a:r>
              <a:rPr lang="en-US" sz="2800" b="1" i="1" dirty="0" smtClean="0">
                <a:solidFill>
                  <a:schemeClr val="accent4">
                    <a:lumMod val="75000"/>
                  </a:schemeClr>
                </a:solidFill>
              </a:rPr>
              <a:t>2. HANGING DROP PREPARATION</a:t>
            </a:r>
          </a:p>
          <a:p>
            <a:pPr marL="550926" indent="-514350" algn="l">
              <a:buFont typeface="Wingdings" pitchFamily="2" charset="2"/>
              <a:buChar char="Ø"/>
            </a:pPr>
            <a:r>
              <a:rPr lang="en-US" sz="2400" b="1" i="1" dirty="0" smtClean="0">
                <a:solidFill>
                  <a:schemeClr val="tx1"/>
                </a:solidFill>
              </a:rPr>
              <a:t>It is done to demonstrate the darting motility of </a:t>
            </a:r>
            <a:r>
              <a:rPr lang="en-US" sz="2400" b="1" i="1" dirty="0" err="1" smtClean="0">
                <a:solidFill>
                  <a:schemeClr val="tx1"/>
                </a:solidFill>
              </a:rPr>
              <a:t>Vibrio</a:t>
            </a:r>
            <a:r>
              <a:rPr lang="en-US" sz="2400" b="1" i="1" dirty="0" smtClean="0">
                <a:solidFill>
                  <a:schemeClr val="tx1"/>
                </a:solidFill>
              </a:rPr>
              <a:t> </a:t>
            </a:r>
            <a:r>
              <a:rPr lang="en-US" sz="2400" b="1" i="1" dirty="0" err="1" smtClean="0">
                <a:solidFill>
                  <a:schemeClr val="tx1"/>
                </a:solidFill>
              </a:rPr>
              <a:t>cholerae</a:t>
            </a:r>
            <a:r>
              <a:rPr lang="en-US" sz="2400" b="1" i="1" dirty="0" smtClean="0">
                <a:solidFill>
                  <a:schemeClr val="tx1"/>
                </a:solidFill>
              </a:rPr>
              <a:t>, which can be confirmed by inhibition of motility by adding </a:t>
            </a:r>
            <a:r>
              <a:rPr lang="en-US" sz="2400" b="1" i="1" dirty="0" err="1" smtClean="0">
                <a:solidFill>
                  <a:schemeClr val="tx1"/>
                </a:solidFill>
              </a:rPr>
              <a:t>vibrio</a:t>
            </a:r>
            <a:r>
              <a:rPr lang="en-US" sz="2400" b="1" i="1" dirty="0" smtClean="0">
                <a:solidFill>
                  <a:schemeClr val="tx1"/>
                </a:solidFill>
              </a:rPr>
              <a:t> </a:t>
            </a:r>
            <a:r>
              <a:rPr lang="en-US" sz="2400" b="1" i="1" dirty="0" err="1" smtClean="0">
                <a:solidFill>
                  <a:schemeClr val="tx1"/>
                </a:solidFill>
              </a:rPr>
              <a:t>antisera</a:t>
            </a:r>
            <a:r>
              <a:rPr lang="en-US" sz="2400" b="1" i="1" dirty="0" smtClean="0">
                <a:solidFill>
                  <a:schemeClr val="tx1"/>
                </a:solidFill>
              </a:rPr>
              <a:t>. </a:t>
            </a:r>
          </a:p>
          <a:p>
            <a:pPr marL="550926" indent="-514350" algn="l"/>
            <a:r>
              <a:rPr lang="en-US" sz="2800" b="1" i="1" dirty="0" smtClean="0">
                <a:solidFill>
                  <a:schemeClr val="accent4">
                    <a:lumMod val="75000"/>
                  </a:schemeClr>
                </a:solidFill>
              </a:rPr>
              <a:t>3. MODIFIED ACID-FAST STAINING (USING 0.5-1% SULPHURIC ACID)</a:t>
            </a:r>
          </a:p>
          <a:p>
            <a:pPr marL="550926" indent="-514350" algn="l">
              <a:buFont typeface="Wingdings" pitchFamily="2" charset="2"/>
              <a:buChar char="Ø"/>
            </a:pPr>
            <a:r>
              <a:rPr lang="en-US" sz="2400" b="1" i="1" dirty="0" smtClean="0">
                <a:solidFill>
                  <a:schemeClr val="tx1"/>
                </a:solidFill>
              </a:rPr>
              <a:t>It is done for detection of acid-fast </a:t>
            </a:r>
            <a:r>
              <a:rPr lang="en-US" sz="2400" b="1" i="1" dirty="0" err="1" smtClean="0">
                <a:solidFill>
                  <a:schemeClr val="tx1"/>
                </a:solidFill>
              </a:rPr>
              <a:t>oocysts</a:t>
            </a:r>
            <a:r>
              <a:rPr lang="en-US" sz="2400" b="1" i="1" dirty="0" smtClean="0">
                <a:solidFill>
                  <a:schemeClr val="tx1"/>
                </a:solidFill>
              </a:rPr>
              <a:t> of Cryptosporidium </a:t>
            </a:r>
            <a:r>
              <a:rPr lang="en-US" sz="2400" b="1" i="1" dirty="0" err="1" smtClean="0">
                <a:solidFill>
                  <a:schemeClr val="tx1"/>
                </a:solidFill>
              </a:rPr>
              <a:t>parvum</a:t>
            </a:r>
            <a:r>
              <a:rPr lang="en-US" sz="2400" b="1" i="1" dirty="0" smtClean="0">
                <a:solidFill>
                  <a:schemeClr val="tx1"/>
                </a:solidFill>
              </a:rPr>
              <a:t>, </a:t>
            </a:r>
            <a:r>
              <a:rPr lang="en-US" sz="2400" b="1" i="1" dirty="0" err="1" smtClean="0">
                <a:solidFill>
                  <a:schemeClr val="tx1"/>
                </a:solidFill>
              </a:rPr>
              <a:t>Cyclospora</a:t>
            </a:r>
            <a:r>
              <a:rPr lang="en-US" sz="2400" b="1" i="1" dirty="0" smtClean="0">
                <a:solidFill>
                  <a:schemeClr val="tx1"/>
                </a:solidFill>
              </a:rPr>
              <a:t> species, </a:t>
            </a:r>
            <a:r>
              <a:rPr lang="en-US" sz="2400" b="1" i="1" dirty="0" err="1" smtClean="0">
                <a:solidFill>
                  <a:schemeClr val="tx1"/>
                </a:solidFill>
              </a:rPr>
              <a:t>Cystoisospora</a:t>
            </a:r>
            <a:r>
              <a:rPr lang="en-US" sz="2400" b="1" i="1" dirty="0" smtClean="0">
                <a:solidFill>
                  <a:schemeClr val="tx1"/>
                </a:solidFill>
              </a:rPr>
              <a:t> belli.</a:t>
            </a:r>
          </a:p>
          <a:p>
            <a:pPr marL="550926" indent="-514350" algn="l"/>
            <a:endParaRPr lang="en-US" sz="2800" b="1" i="1"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7158" y="357166"/>
            <a:ext cx="8429684" cy="6143668"/>
          </a:xfrm>
        </p:spPr>
        <p:txBody>
          <a:bodyPr>
            <a:normAutofit/>
          </a:bodyPr>
          <a:lstStyle/>
          <a:p>
            <a:pPr algn="l"/>
            <a:r>
              <a:rPr lang="en-US" sz="2800" b="1" i="1" dirty="0" smtClean="0">
                <a:solidFill>
                  <a:schemeClr val="accent4">
                    <a:lumMod val="75000"/>
                  </a:schemeClr>
                </a:solidFill>
              </a:rPr>
              <a:t>3. GRAM STAINING</a:t>
            </a:r>
          </a:p>
          <a:p>
            <a:pPr algn="l">
              <a:buFont typeface="Wingdings" pitchFamily="2" charset="2"/>
              <a:buChar char="Ø"/>
            </a:pPr>
            <a:r>
              <a:rPr lang="en-US" sz="2400" b="1" i="1" dirty="0" smtClean="0">
                <a:solidFill>
                  <a:schemeClr val="tx1"/>
                </a:solidFill>
              </a:rPr>
              <a:t>It is routinely not done due to presence of normal flora in </a:t>
            </a:r>
            <a:r>
              <a:rPr lang="en-US" sz="2400" b="1" i="1" dirty="0" err="1" smtClean="0">
                <a:solidFill>
                  <a:schemeClr val="tx1"/>
                </a:solidFill>
              </a:rPr>
              <a:t>faeces</a:t>
            </a:r>
            <a:r>
              <a:rPr lang="en-US" sz="2400" b="1" i="1" dirty="0" smtClean="0">
                <a:solidFill>
                  <a:schemeClr val="tx1"/>
                </a:solidFill>
              </a:rPr>
              <a:t>. However, it can be done in the following conditions:</a:t>
            </a:r>
          </a:p>
          <a:p>
            <a:pPr algn="l">
              <a:buFont typeface="Wingdings" pitchFamily="2" charset="2"/>
              <a:buChar char="ü"/>
            </a:pPr>
            <a:r>
              <a:rPr lang="en-US" sz="2400" b="1" i="1" dirty="0" smtClean="0">
                <a:solidFill>
                  <a:schemeClr val="tx1"/>
                </a:solidFill>
              </a:rPr>
              <a:t>Suspected cholera case: Presence of comma shaped </a:t>
            </a:r>
            <a:r>
              <a:rPr lang="en-US" sz="2400" b="1" i="1" dirty="0" err="1" smtClean="0">
                <a:solidFill>
                  <a:schemeClr val="tx1"/>
                </a:solidFill>
              </a:rPr>
              <a:t>Vibrio</a:t>
            </a:r>
            <a:r>
              <a:rPr lang="en-US" sz="2400" b="1" i="1" dirty="0" smtClean="0">
                <a:solidFill>
                  <a:schemeClr val="tx1"/>
                </a:solidFill>
              </a:rPr>
              <a:t> </a:t>
            </a:r>
            <a:r>
              <a:rPr lang="en-US" sz="2400" b="1" i="1" dirty="0" err="1" smtClean="0">
                <a:solidFill>
                  <a:schemeClr val="tx1"/>
                </a:solidFill>
              </a:rPr>
              <a:t>cholerae</a:t>
            </a:r>
            <a:r>
              <a:rPr lang="en-US" sz="2400" b="1" i="1" dirty="0" smtClean="0">
                <a:solidFill>
                  <a:schemeClr val="tx1"/>
                </a:solidFill>
              </a:rPr>
              <a:t>.</a:t>
            </a:r>
          </a:p>
          <a:p>
            <a:pPr algn="l">
              <a:buFont typeface="Wingdings" pitchFamily="2" charset="2"/>
              <a:buChar char="ü"/>
            </a:pPr>
            <a:r>
              <a:rPr lang="en-US" sz="2400" b="1" i="1" dirty="0" smtClean="0">
                <a:solidFill>
                  <a:schemeClr val="tx1"/>
                </a:solidFill>
              </a:rPr>
              <a:t>Suspected fungal cause: Presence of Gram positive budding yeasts cells-Candida </a:t>
            </a:r>
            <a:r>
              <a:rPr lang="en-US" sz="2400" b="1" i="1" dirty="0" err="1" smtClean="0">
                <a:solidFill>
                  <a:schemeClr val="tx1"/>
                </a:solidFill>
              </a:rPr>
              <a:t>albicans</a:t>
            </a:r>
            <a:r>
              <a:rPr lang="en-US" sz="2400" b="1" i="1" dirty="0" smtClean="0">
                <a:solidFill>
                  <a:schemeClr val="tx1"/>
                </a:solidFill>
              </a:rPr>
              <a:t>.</a:t>
            </a:r>
          </a:p>
          <a:p>
            <a:pPr algn="l"/>
            <a:endParaRPr lang="en-US" sz="2800" b="1" i="1" dirty="0" smtClean="0">
              <a:solidFill>
                <a:schemeClr val="accent4">
                  <a:lumMod val="75000"/>
                </a:schemeClr>
              </a:solidFill>
            </a:endParaRPr>
          </a:p>
          <a:p>
            <a:pPr algn="l"/>
            <a:r>
              <a:rPr lang="en-US" sz="2800" b="1" i="1" smtClean="0">
                <a:solidFill>
                  <a:schemeClr val="accent4">
                    <a:lumMod val="75000"/>
                  </a:schemeClr>
                </a:solidFill>
              </a:rPr>
              <a:t>5.ELECTRON </a:t>
            </a:r>
            <a:r>
              <a:rPr lang="en-US" sz="2800" b="1" i="1" dirty="0" smtClean="0">
                <a:solidFill>
                  <a:schemeClr val="accent4">
                    <a:lumMod val="75000"/>
                  </a:schemeClr>
                </a:solidFill>
              </a:rPr>
              <a:t>MICROSCOPY</a:t>
            </a:r>
          </a:p>
          <a:p>
            <a:pPr algn="l">
              <a:buFont typeface="Wingdings" pitchFamily="2" charset="2"/>
              <a:buChar char="Ø"/>
            </a:pPr>
            <a:r>
              <a:rPr lang="en-US" sz="2400" b="1" i="1" dirty="0" smtClean="0">
                <a:solidFill>
                  <a:schemeClr val="tx1"/>
                </a:solidFill>
              </a:rPr>
              <a:t>Electron microscopy is done to detect typical morphology of certain viruses causing </a:t>
            </a:r>
            <a:r>
              <a:rPr lang="en-US" sz="2400" b="1" i="1" dirty="0" err="1" smtClean="0">
                <a:solidFill>
                  <a:schemeClr val="tx1"/>
                </a:solidFill>
              </a:rPr>
              <a:t>diarrhoea</a:t>
            </a:r>
            <a:r>
              <a:rPr lang="en-US" sz="2400" b="1" i="1" dirty="0" smtClean="0">
                <a:solidFill>
                  <a:schemeClr val="tx1"/>
                </a:solidFill>
              </a:rPr>
              <a:t>.</a:t>
            </a:r>
          </a:p>
          <a:p>
            <a:pPr algn="l">
              <a:buFont typeface="Wingdings" pitchFamily="2" charset="2"/>
              <a:buChar char="ü"/>
            </a:pPr>
            <a:r>
              <a:rPr lang="en-US" sz="2400" b="1" i="1" dirty="0" smtClean="0">
                <a:solidFill>
                  <a:schemeClr val="tx1"/>
                </a:solidFill>
              </a:rPr>
              <a:t>Rotaviruses: Wheel shaped with short spokes radiating from a wide hub.</a:t>
            </a:r>
          </a:p>
          <a:p>
            <a:pPr algn="l">
              <a:buFont typeface="Wingdings" pitchFamily="2" charset="2"/>
              <a:buChar char="ü"/>
            </a:pPr>
            <a:r>
              <a:rPr lang="en-US" sz="2400" b="1" i="1" dirty="0" err="1" smtClean="0">
                <a:solidFill>
                  <a:schemeClr val="tx1"/>
                </a:solidFill>
              </a:rPr>
              <a:t>Astroviruses</a:t>
            </a:r>
            <a:r>
              <a:rPr lang="en-US" sz="2400" b="1" i="1" dirty="0" smtClean="0">
                <a:solidFill>
                  <a:schemeClr val="tx1"/>
                </a:solidFill>
              </a:rPr>
              <a:t>: Star-like.</a:t>
            </a:r>
            <a:endParaRPr lang="en-US" sz="2400" b="1" i="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357166"/>
            <a:ext cx="8429684" cy="1571636"/>
          </a:xfrm>
        </p:spPr>
        <p:txBody>
          <a:bodyPr>
            <a:normAutofit/>
          </a:bodyPr>
          <a:lstStyle/>
          <a:p>
            <a:pPr algn="ctr"/>
            <a:r>
              <a:rPr lang="en-US" sz="4000" i="1" dirty="0" smtClean="0">
                <a:solidFill>
                  <a:srgbClr val="002060"/>
                </a:solidFill>
              </a:rPr>
              <a:t>DIARRHOEA</a:t>
            </a:r>
            <a:endParaRPr lang="en-US" sz="4000" i="1" dirty="0">
              <a:solidFill>
                <a:srgbClr val="002060"/>
              </a:solidFill>
            </a:endParaRPr>
          </a:p>
        </p:txBody>
      </p:sp>
      <p:sp>
        <p:nvSpPr>
          <p:cNvPr id="3" name="Subtitle 2"/>
          <p:cNvSpPr>
            <a:spLocks noGrp="1"/>
          </p:cNvSpPr>
          <p:nvPr>
            <p:ph type="subTitle" idx="1"/>
          </p:nvPr>
        </p:nvSpPr>
        <p:spPr>
          <a:xfrm>
            <a:off x="357158" y="2000240"/>
            <a:ext cx="8429684" cy="4500594"/>
          </a:xfrm>
        </p:spPr>
        <p:txBody>
          <a:bodyPr>
            <a:normAutofit/>
          </a:bodyPr>
          <a:lstStyle/>
          <a:p>
            <a:pPr algn="l">
              <a:buFont typeface="Wingdings" pitchFamily="2" charset="2"/>
              <a:buChar char="Ø"/>
            </a:pPr>
            <a:r>
              <a:rPr lang="en-US" sz="2400" b="1" i="1" dirty="0" err="1" smtClean="0">
                <a:solidFill>
                  <a:schemeClr val="tx1"/>
                </a:solidFill>
              </a:rPr>
              <a:t>Diarrhoea</a:t>
            </a:r>
            <a:r>
              <a:rPr lang="en-US" sz="2400" b="1" i="1" dirty="0" smtClean="0">
                <a:solidFill>
                  <a:schemeClr val="tx1"/>
                </a:solidFill>
              </a:rPr>
              <a:t> is defined as an increase in the frequency, fluidity or volume of bowel movements, relative to the usual habits of an individual.</a:t>
            </a:r>
          </a:p>
          <a:p>
            <a:pPr algn="l">
              <a:buFont typeface="Wingdings" pitchFamily="2" charset="2"/>
              <a:buChar char="Ø"/>
            </a:pPr>
            <a:r>
              <a:rPr lang="en-US" sz="2400" b="1" i="1" dirty="0" smtClean="0">
                <a:solidFill>
                  <a:schemeClr val="tx1"/>
                </a:solidFill>
              </a:rPr>
              <a:t>Passage of three or more loose or liquid stools a day can be taken as </a:t>
            </a:r>
            <a:r>
              <a:rPr lang="en-US" sz="2400" b="1" i="1" dirty="0" err="1" smtClean="0">
                <a:solidFill>
                  <a:schemeClr val="tx1"/>
                </a:solidFill>
              </a:rPr>
              <a:t>diarrhoea</a:t>
            </a:r>
            <a:r>
              <a:rPr lang="en-US" sz="2400" b="1" i="1" dirty="0" smtClean="0">
                <a:solidFill>
                  <a:schemeClr val="tx1"/>
                </a:solidFill>
              </a:rPr>
              <a:t>.</a:t>
            </a:r>
          </a:p>
          <a:p>
            <a:pPr algn="l">
              <a:buFont typeface="Wingdings" pitchFamily="2" charset="2"/>
              <a:buChar char="Ø"/>
            </a:pPr>
            <a:r>
              <a:rPr lang="en-US" sz="2400" b="1" i="1" dirty="0" smtClean="0">
                <a:solidFill>
                  <a:schemeClr val="tx1"/>
                </a:solidFill>
              </a:rPr>
              <a:t>It is usually caused by bacterial, viral and parasitic infections through contaminated food, water.</a:t>
            </a:r>
          </a:p>
          <a:p>
            <a:pPr algn="l">
              <a:buFont typeface="Wingdings" pitchFamily="2" charset="2"/>
              <a:buChar char="Ø"/>
            </a:pPr>
            <a:r>
              <a:rPr lang="en-US" sz="2400" b="1" i="1" dirty="0" smtClean="0">
                <a:solidFill>
                  <a:schemeClr val="tx1"/>
                </a:solidFill>
              </a:rPr>
              <a:t>However some gastrointestinal inflammatory disorders may result in </a:t>
            </a:r>
            <a:r>
              <a:rPr lang="en-US" sz="2400" b="1" i="1" dirty="0" err="1" smtClean="0">
                <a:solidFill>
                  <a:schemeClr val="tx1"/>
                </a:solidFill>
              </a:rPr>
              <a:t>diarrhoea</a:t>
            </a:r>
            <a:r>
              <a:rPr lang="en-US" sz="2400" b="1" i="1" dirty="0" smtClean="0">
                <a:solidFill>
                  <a:schemeClr val="tx1"/>
                </a:solidFill>
              </a:rPr>
              <a:t>.</a:t>
            </a:r>
          </a:p>
          <a:p>
            <a:pPr algn="l"/>
            <a:r>
              <a:rPr lang="en-US" sz="2400" b="1" i="1" dirty="0" smtClean="0">
                <a:solidFill>
                  <a:schemeClr val="tx1"/>
                </a:solidFill>
              </a:rPr>
              <a:t> </a:t>
            </a:r>
            <a:endParaRPr lang="en-US" sz="2400" b="1" i="1"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7158" y="357166"/>
            <a:ext cx="8429684" cy="6143668"/>
          </a:xfrm>
        </p:spPr>
        <p:txBody>
          <a:bodyPr>
            <a:normAutofit fontScale="92500"/>
          </a:bodyPr>
          <a:lstStyle/>
          <a:p>
            <a:pPr algn="l"/>
            <a:r>
              <a:rPr lang="en-US" sz="4000" b="1" i="1" dirty="0" smtClean="0">
                <a:solidFill>
                  <a:schemeClr val="accent2">
                    <a:lumMod val="75000"/>
                  </a:schemeClr>
                </a:solidFill>
              </a:rPr>
              <a:t>F. CULTURE</a:t>
            </a:r>
          </a:p>
          <a:p>
            <a:pPr algn="l"/>
            <a:r>
              <a:rPr lang="en-US" sz="2800" b="1" i="1" dirty="0" smtClean="0">
                <a:solidFill>
                  <a:schemeClr val="accent4">
                    <a:lumMod val="75000"/>
                  </a:schemeClr>
                </a:solidFill>
              </a:rPr>
              <a:t>1. BACTERIAL CULTURE</a:t>
            </a:r>
          </a:p>
          <a:p>
            <a:pPr algn="l">
              <a:buFont typeface="Wingdings" pitchFamily="2" charset="2"/>
              <a:buChar char="Ø"/>
            </a:pPr>
            <a:r>
              <a:rPr lang="en-US" sz="2400" b="1" i="1" dirty="0" smtClean="0">
                <a:solidFill>
                  <a:schemeClr val="tx1"/>
                </a:solidFill>
              </a:rPr>
              <a:t>For identification of bacterial pathogens (except </a:t>
            </a:r>
            <a:r>
              <a:rPr lang="en-US" sz="2400" b="1" i="1" dirty="0" err="1" smtClean="0">
                <a:solidFill>
                  <a:schemeClr val="tx1"/>
                </a:solidFill>
              </a:rPr>
              <a:t>anerobic</a:t>
            </a:r>
            <a:r>
              <a:rPr lang="en-US" sz="2400" b="1" i="1" dirty="0" smtClean="0">
                <a:solidFill>
                  <a:schemeClr val="tx1"/>
                </a:solidFill>
              </a:rPr>
              <a:t> bacteria), the </a:t>
            </a:r>
            <a:r>
              <a:rPr lang="en-US" sz="2400" b="1" i="1" dirty="0" err="1" smtClean="0">
                <a:solidFill>
                  <a:schemeClr val="tx1"/>
                </a:solidFill>
              </a:rPr>
              <a:t>faeces</a:t>
            </a:r>
            <a:r>
              <a:rPr lang="en-US" sz="2400" b="1" i="1" dirty="0" smtClean="0">
                <a:solidFill>
                  <a:schemeClr val="tx1"/>
                </a:solidFill>
              </a:rPr>
              <a:t> specimen is inoculated on the following culture media.</a:t>
            </a:r>
          </a:p>
          <a:p>
            <a:pPr algn="l"/>
            <a:r>
              <a:rPr lang="en-US" sz="2800" b="1" i="1" dirty="0" smtClean="0">
                <a:solidFill>
                  <a:schemeClr val="accent4">
                    <a:lumMod val="75000"/>
                  </a:schemeClr>
                </a:solidFill>
              </a:rPr>
              <a:t>SOLID MEDIA</a:t>
            </a:r>
          </a:p>
          <a:p>
            <a:pPr algn="l">
              <a:buFont typeface="Wingdings" pitchFamily="2" charset="2"/>
              <a:buChar char="ü"/>
            </a:pPr>
            <a:r>
              <a:rPr lang="en-US" sz="2400" b="1" i="1" dirty="0" err="1" smtClean="0">
                <a:solidFill>
                  <a:schemeClr val="tx1"/>
                </a:solidFill>
              </a:rPr>
              <a:t>MacConkey</a:t>
            </a:r>
            <a:r>
              <a:rPr lang="en-US" sz="2400" b="1" i="1" dirty="0" smtClean="0">
                <a:solidFill>
                  <a:schemeClr val="tx1"/>
                </a:solidFill>
              </a:rPr>
              <a:t> agar</a:t>
            </a:r>
          </a:p>
          <a:p>
            <a:pPr algn="l">
              <a:buFont typeface="Wingdings" pitchFamily="2" charset="2"/>
              <a:buChar char="ü"/>
            </a:pPr>
            <a:r>
              <a:rPr lang="en-US" sz="2400" b="1" i="1" dirty="0" err="1" smtClean="0">
                <a:solidFill>
                  <a:schemeClr val="tx1"/>
                </a:solidFill>
              </a:rPr>
              <a:t>Deoxycholate</a:t>
            </a:r>
            <a:r>
              <a:rPr lang="en-US" sz="2400" b="1" i="1" dirty="0" smtClean="0">
                <a:solidFill>
                  <a:schemeClr val="tx1"/>
                </a:solidFill>
              </a:rPr>
              <a:t> citrate agar (DCA)</a:t>
            </a:r>
          </a:p>
          <a:p>
            <a:pPr algn="l">
              <a:buFont typeface="Wingdings" pitchFamily="2" charset="2"/>
              <a:buChar char="ü"/>
            </a:pPr>
            <a:r>
              <a:rPr lang="en-US" sz="2400" b="1" i="1" dirty="0" err="1" smtClean="0">
                <a:solidFill>
                  <a:schemeClr val="tx1"/>
                </a:solidFill>
              </a:rPr>
              <a:t>Xylose</a:t>
            </a:r>
            <a:r>
              <a:rPr lang="en-US" sz="2400" b="1" i="1" dirty="0" smtClean="0">
                <a:solidFill>
                  <a:schemeClr val="tx1"/>
                </a:solidFill>
              </a:rPr>
              <a:t> lysine </a:t>
            </a:r>
            <a:r>
              <a:rPr lang="en-US" sz="2400" b="1" i="1" dirty="0" err="1" smtClean="0">
                <a:solidFill>
                  <a:schemeClr val="tx1"/>
                </a:solidFill>
              </a:rPr>
              <a:t>deoxycholate</a:t>
            </a:r>
            <a:r>
              <a:rPr lang="en-US" sz="2400" b="1" i="1" dirty="0" smtClean="0">
                <a:solidFill>
                  <a:schemeClr val="tx1"/>
                </a:solidFill>
              </a:rPr>
              <a:t> (XLD)</a:t>
            </a:r>
          </a:p>
          <a:p>
            <a:pPr algn="l">
              <a:buFont typeface="Wingdings" pitchFamily="2" charset="2"/>
              <a:buChar char="ü"/>
            </a:pPr>
            <a:r>
              <a:rPr lang="en-US" sz="2400" b="1" i="1" dirty="0" err="1" smtClean="0">
                <a:solidFill>
                  <a:schemeClr val="tx1"/>
                </a:solidFill>
              </a:rPr>
              <a:t>Thiosulfate</a:t>
            </a:r>
            <a:r>
              <a:rPr lang="en-US" sz="2400" b="1" i="1" dirty="0" smtClean="0">
                <a:solidFill>
                  <a:schemeClr val="tx1"/>
                </a:solidFill>
              </a:rPr>
              <a:t> citrate bile salt sucrose (TCBS) agar</a:t>
            </a:r>
          </a:p>
          <a:p>
            <a:pPr algn="l">
              <a:buFont typeface="Wingdings" pitchFamily="2" charset="2"/>
              <a:buChar char="ü"/>
            </a:pPr>
            <a:r>
              <a:rPr lang="en-US" sz="2400" b="1" i="1" dirty="0" smtClean="0">
                <a:solidFill>
                  <a:schemeClr val="tx1"/>
                </a:solidFill>
              </a:rPr>
              <a:t>These are highly selective media.</a:t>
            </a:r>
          </a:p>
          <a:p>
            <a:pPr algn="l">
              <a:buFont typeface="Wingdings" pitchFamily="2" charset="2"/>
              <a:buChar char="ü"/>
            </a:pPr>
            <a:r>
              <a:rPr lang="en-US" sz="2400" b="1" i="1" dirty="0" smtClean="0">
                <a:solidFill>
                  <a:schemeClr val="tx1"/>
                </a:solidFill>
              </a:rPr>
              <a:t>TCBS agar is a selective medium for </a:t>
            </a:r>
            <a:r>
              <a:rPr lang="en-US" sz="2400" b="1" i="1" dirty="0" err="1" smtClean="0">
                <a:solidFill>
                  <a:schemeClr val="tx1"/>
                </a:solidFill>
              </a:rPr>
              <a:t>vibrio</a:t>
            </a:r>
            <a:r>
              <a:rPr lang="en-US" sz="2400" b="1" i="1" dirty="0" smtClean="0">
                <a:solidFill>
                  <a:schemeClr val="tx1"/>
                </a:solidFill>
              </a:rPr>
              <a:t> </a:t>
            </a:r>
            <a:r>
              <a:rPr lang="en-US" sz="2400" b="1" i="1" dirty="0" err="1" smtClean="0">
                <a:solidFill>
                  <a:schemeClr val="tx1"/>
                </a:solidFill>
              </a:rPr>
              <a:t>cholerae</a:t>
            </a:r>
            <a:r>
              <a:rPr lang="en-US" sz="2400" b="1" i="1" dirty="0" smtClean="0">
                <a:solidFill>
                  <a:schemeClr val="tx1"/>
                </a:solidFill>
              </a:rPr>
              <a:t>.</a:t>
            </a:r>
          </a:p>
          <a:p>
            <a:pPr algn="l">
              <a:buFont typeface="Wingdings" pitchFamily="2" charset="2"/>
              <a:buChar char="ü"/>
            </a:pPr>
            <a:r>
              <a:rPr lang="en-US" sz="2400" b="1" i="1" dirty="0" smtClean="0">
                <a:solidFill>
                  <a:schemeClr val="tx1"/>
                </a:solidFill>
              </a:rPr>
              <a:t>Another selective medium Bile salt agar (BSA) may also be used as an alternative to TCBS agar.</a:t>
            </a:r>
          </a:p>
          <a:p>
            <a:pPr algn="l">
              <a:buFont typeface="Wingdings" pitchFamily="2" charset="2"/>
              <a:buChar char="ü"/>
            </a:pPr>
            <a:r>
              <a:rPr lang="en-US" sz="2400" b="1" i="1" dirty="0" smtClean="0">
                <a:solidFill>
                  <a:schemeClr val="tx1"/>
                </a:solidFill>
              </a:rPr>
              <a:t>All solid culture media are incubated at 37°C for 18-20 hours.</a:t>
            </a:r>
          </a:p>
          <a:p>
            <a:pPr algn="l"/>
            <a:endParaRPr lang="en-US" sz="2400" b="1" i="1"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7158" y="428604"/>
            <a:ext cx="8429684" cy="6143668"/>
          </a:xfrm>
        </p:spPr>
        <p:txBody>
          <a:bodyPr>
            <a:normAutofit fontScale="92500" lnSpcReduction="20000"/>
          </a:bodyPr>
          <a:lstStyle/>
          <a:p>
            <a:pPr algn="l"/>
            <a:r>
              <a:rPr lang="en-US" sz="2800" b="1" i="1" dirty="0" smtClean="0">
                <a:solidFill>
                  <a:schemeClr val="accent4">
                    <a:lumMod val="75000"/>
                  </a:schemeClr>
                </a:solidFill>
              </a:rPr>
              <a:t>LIQUID MEDIA</a:t>
            </a:r>
          </a:p>
          <a:p>
            <a:pPr algn="l">
              <a:buFont typeface="Wingdings" pitchFamily="2" charset="2"/>
              <a:buChar char="Ø"/>
            </a:pPr>
            <a:endParaRPr lang="en-US" sz="2400" b="1" i="1" dirty="0" smtClean="0">
              <a:solidFill>
                <a:schemeClr val="tx1"/>
              </a:solidFill>
            </a:endParaRPr>
          </a:p>
          <a:p>
            <a:pPr algn="l">
              <a:buFont typeface="Wingdings" pitchFamily="2" charset="2"/>
              <a:buChar char="Ø"/>
            </a:pPr>
            <a:r>
              <a:rPr lang="en-US" sz="2400" b="1" i="1" dirty="0" smtClean="0">
                <a:solidFill>
                  <a:schemeClr val="tx1"/>
                </a:solidFill>
              </a:rPr>
              <a:t>Enrichment broth </a:t>
            </a:r>
          </a:p>
          <a:p>
            <a:pPr algn="l">
              <a:buFont typeface="Wingdings" pitchFamily="2" charset="2"/>
              <a:buChar char="§"/>
            </a:pPr>
            <a:r>
              <a:rPr lang="en-US" sz="2400" b="1" i="1" dirty="0" err="1" smtClean="0">
                <a:solidFill>
                  <a:schemeClr val="tx1"/>
                </a:solidFill>
              </a:rPr>
              <a:t>Selenite</a:t>
            </a:r>
            <a:r>
              <a:rPr lang="en-US" sz="2400" b="1" i="1" dirty="0" smtClean="0">
                <a:solidFill>
                  <a:schemeClr val="tx1"/>
                </a:solidFill>
              </a:rPr>
              <a:t> F broth (for gram negative bacteria)</a:t>
            </a:r>
          </a:p>
          <a:p>
            <a:pPr algn="l">
              <a:buFont typeface="Wingdings" pitchFamily="2" charset="2"/>
              <a:buChar char="§"/>
            </a:pPr>
            <a:r>
              <a:rPr lang="en-US" sz="2400" b="1" i="1" dirty="0" smtClean="0">
                <a:solidFill>
                  <a:schemeClr val="tx1"/>
                </a:solidFill>
              </a:rPr>
              <a:t>Alkaline peptone water (APW) (for </a:t>
            </a:r>
            <a:r>
              <a:rPr lang="en-US" sz="2400" b="1" i="1" dirty="0" err="1" smtClean="0">
                <a:solidFill>
                  <a:schemeClr val="tx1"/>
                </a:solidFill>
              </a:rPr>
              <a:t>vibrio</a:t>
            </a:r>
            <a:r>
              <a:rPr lang="en-US" sz="2400" b="1" i="1" dirty="0" smtClean="0">
                <a:solidFill>
                  <a:schemeClr val="tx1"/>
                </a:solidFill>
              </a:rPr>
              <a:t> </a:t>
            </a:r>
            <a:r>
              <a:rPr lang="en-US" sz="2400" b="1" i="1" dirty="0" err="1" smtClean="0">
                <a:solidFill>
                  <a:schemeClr val="tx1"/>
                </a:solidFill>
              </a:rPr>
              <a:t>cholerae</a:t>
            </a:r>
            <a:r>
              <a:rPr lang="en-US" sz="2400" b="1" i="1" dirty="0" smtClean="0">
                <a:solidFill>
                  <a:schemeClr val="tx1"/>
                </a:solidFill>
              </a:rPr>
              <a:t>)</a:t>
            </a:r>
          </a:p>
          <a:p>
            <a:pPr algn="l">
              <a:buFont typeface="Wingdings" pitchFamily="2" charset="2"/>
              <a:buChar char="§"/>
            </a:pPr>
            <a:r>
              <a:rPr lang="en-US" sz="2400" b="1" i="1" dirty="0" smtClean="0">
                <a:solidFill>
                  <a:schemeClr val="tx1"/>
                </a:solidFill>
              </a:rPr>
              <a:t>Liquid culture media are incubated at 37°C for 6 hours and then </a:t>
            </a:r>
            <a:r>
              <a:rPr lang="en-US" sz="2400" b="1" i="1" dirty="0" err="1" smtClean="0">
                <a:solidFill>
                  <a:schemeClr val="tx1"/>
                </a:solidFill>
              </a:rPr>
              <a:t>subcultured</a:t>
            </a:r>
            <a:r>
              <a:rPr lang="en-US" sz="2400" b="1" i="1" dirty="0" smtClean="0">
                <a:solidFill>
                  <a:schemeClr val="tx1"/>
                </a:solidFill>
              </a:rPr>
              <a:t> onto solid culture media.</a:t>
            </a:r>
          </a:p>
          <a:p>
            <a:pPr algn="l"/>
            <a:r>
              <a:rPr lang="en-US" sz="2400" b="1" i="1" dirty="0" smtClean="0">
                <a:solidFill>
                  <a:schemeClr val="accent4">
                    <a:lumMod val="75000"/>
                  </a:schemeClr>
                </a:solidFill>
              </a:rPr>
              <a:t>IDENTIFICATION:</a:t>
            </a:r>
            <a:endParaRPr lang="en-US" sz="2400" b="1" i="1" dirty="0" smtClean="0">
              <a:solidFill>
                <a:schemeClr val="tx1"/>
              </a:solidFill>
            </a:endParaRPr>
          </a:p>
          <a:p>
            <a:pPr algn="l"/>
            <a:r>
              <a:rPr lang="en-US" sz="2400" b="1" i="1" dirty="0" smtClean="0">
                <a:solidFill>
                  <a:schemeClr val="tx1"/>
                </a:solidFill>
              </a:rPr>
              <a:t>The bacteria grown on culture media and identified by study of:</a:t>
            </a:r>
          </a:p>
          <a:p>
            <a:pPr algn="l">
              <a:buFont typeface="Wingdings" pitchFamily="2" charset="2"/>
              <a:buChar char="§"/>
            </a:pPr>
            <a:r>
              <a:rPr lang="en-US" sz="2400" b="1" i="1" dirty="0" smtClean="0">
                <a:solidFill>
                  <a:schemeClr val="tx1"/>
                </a:solidFill>
              </a:rPr>
              <a:t>Colony morphology </a:t>
            </a:r>
          </a:p>
          <a:p>
            <a:pPr algn="l">
              <a:buFont typeface="Wingdings" pitchFamily="2" charset="2"/>
              <a:buChar char="§"/>
            </a:pPr>
            <a:r>
              <a:rPr lang="en-US" sz="2400" b="1" i="1" dirty="0" smtClean="0">
                <a:solidFill>
                  <a:schemeClr val="tx1"/>
                </a:solidFill>
              </a:rPr>
              <a:t>Gram staining of colony</a:t>
            </a:r>
          </a:p>
          <a:p>
            <a:pPr algn="l">
              <a:buFont typeface="Wingdings" pitchFamily="2" charset="2"/>
              <a:buChar char="§"/>
            </a:pPr>
            <a:r>
              <a:rPr lang="en-US" sz="2400" b="1" i="1" dirty="0" smtClean="0">
                <a:solidFill>
                  <a:schemeClr val="tx1"/>
                </a:solidFill>
              </a:rPr>
              <a:t>Hanging drop for motility</a:t>
            </a:r>
          </a:p>
          <a:p>
            <a:pPr algn="l">
              <a:buFont typeface="Wingdings" pitchFamily="2" charset="2"/>
              <a:buChar char="§"/>
            </a:pPr>
            <a:r>
              <a:rPr lang="en-US" sz="2400" b="1" i="1" dirty="0" smtClean="0">
                <a:solidFill>
                  <a:schemeClr val="tx1"/>
                </a:solidFill>
              </a:rPr>
              <a:t>Biochemical tests</a:t>
            </a:r>
          </a:p>
          <a:p>
            <a:pPr algn="l">
              <a:buFont typeface="Wingdings" pitchFamily="2" charset="2"/>
              <a:buChar char="Ø"/>
            </a:pPr>
            <a:r>
              <a:rPr lang="en-US" sz="2400" b="1" i="1" dirty="0" smtClean="0">
                <a:solidFill>
                  <a:schemeClr val="tx1"/>
                </a:solidFill>
              </a:rPr>
              <a:t>The presumptive diagnosis of bacterium can be made by above tests. However, confirmatory diagnosis is done by slide agglutination using specific group or type specific </a:t>
            </a:r>
            <a:r>
              <a:rPr lang="en-US" sz="2400" b="1" i="1" dirty="0" err="1" smtClean="0">
                <a:solidFill>
                  <a:schemeClr val="tx1"/>
                </a:solidFill>
              </a:rPr>
              <a:t>antisera</a:t>
            </a:r>
            <a:r>
              <a:rPr lang="en-US" sz="2400" b="1" i="1" dirty="0" smtClean="0">
                <a:solidFill>
                  <a:schemeClr val="tx1"/>
                </a:solidFill>
              </a:rPr>
              <a:t>.</a:t>
            </a:r>
          </a:p>
          <a:p>
            <a:pPr algn="l">
              <a:buFont typeface="Wingdings" pitchFamily="2" charset="2"/>
              <a:buChar char="Ø"/>
            </a:pPr>
            <a:r>
              <a:rPr lang="en-US" sz="2400" b="1" i="1" dirty="0" smtClean="0">
                <a:solidFill>
                  <a:schemeClr val="tx1"/>
                </a:solidFill>
              </a:rPr>
              <a:t>Automated methods such as VITEK may also be used for identification.</a:t>
            </a:r>
          </a:p>
          <a:p>
            <a:pPr algn="l"/>
            <a:endParaRPr lang="en-US" sz="2400" b="1" i="1"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7158" y="357166"/>
            <a:ext cx="8429684" cy="6143668"/>
          </a:xfrm>
        </p:spPr>
        <p:txBody>
          <a:bodyPr>
            <a:normAutofit/>
          </a:bodyPr>
          <a:lstStyle/>
          <a:p>
            <a:pPr algn="l"/>
            <a:r>
              <a:rPr lang="en-US" sz="2400" b="1" i="1" dirty="0" smtClean="0">
                <a:solidFill>
                  <a:schemeClr val="accent4">
                    <a:lumMod val="75000"/>
                  </a:schemeClr>
                </a:solidFill>
              </a:rPr>
              <a:t>ANTIBIOTIC SENSITIVITY TESTING</a:t>
            </a:r>
          </a:p>
          <a:p>
            <a:pPr algn="l">
              <a:buFont typeface="Wingdings" pitchFamily="2" charset="2"/>
              <a:buChar char="Ø"/>
            </a:pPr>
            <a:r>
              <a:rPr lang="en-US" sz="2400" b="1" i="1" dirty="0" smtClean="0">
                <a:solidFill>
                  <a:schemeClr val="tx1"/>
                </a:solidFill>
              </a:rPr>
              <a:t>It is done by disc diffusion method for choosing the appropriate antibiotics for treatment.</a:t>
            </a:r>
          </a:p>
          <a:p>
            <a:pPr algn="l">
              <a:buFont typeface="Wingdings" pitchFamily="2" charset="2"/>
              <a:buChar char="Ø"/>
            </a:pPr>
            <a:r>
              <a:rPr lang="en-US" sz="2400" b="1" i="1" dirty="0" smtClean="0">
                <a:solidFill>
                  <a:schemeClr val="tx1"/>
                </a:solidFill>
              </a:rPr>
              <a:t>Automated method VITEK can also be used for antibiotic sensitivity testing.</a:t>
            </a:r>
          </a:p>
          <a:p>
            <a:pPr algn="l"/>
            <a:r>
              <a:rPr lang="en-US" sz="2800" b="1" i="1" dirty="0" smtClean="0">
                <a:solidFill>
                  <a:schemeClr val="accent4">
                    <a:lumMod val="75000"/>
                  </a:schemeClr>
                </a:solidFill>
              </a:rPr>
              <a:t>2. Anaerobic Bacterial Culture</a:t>
            </a:r>
          </a:p>
          <a:p>
            <a:pPr algn="l">
              <a:buFont typeface="Wingdings" pitchFamily="2" charset="2"/>
              <a:buChar char="Ø"/>
            </a:pPr>
            <a:r>
              <a:rPr lang="en-US" sz="2400" b="1" i="1" dirty="0" smtClean="0">
                <a:solidFill>
                  <a:schemeClr val="tx1"/>
                </a:solidFill>
              </a:rPr>
              <a:t>Cooked meat broth (CMB) is inoculated for growing Clostridia.</a:t>
            </a:r>
          </a:p>
          <a:p>
            <a:pPr algn="l">
              <a:buFont typeface="Wingdings" pitchFamily="2" charset="2"/>
              <a:buChar char="Ø"/>
            </a:pPr>
            <a:r>
              <a:rPr lang="en-US" sz="2400" b="1" i="1" dirty="0" smtClean="0">
                <a:solidFill>
                  <a:schemeClr val="tx1"/>
                </a:solidFill>
              </a:rPr>
              <a:t>Subculture from CMB is made on solid media such as freshly prepared blood agar and incubated at 37°C for 48 hours in anaerobic environment using anaerobic jar.</a:t>
            </a:r>
          </a:p>
          <a:p>
            <a:pPr algn="l">
              <a:buFont typeface="Wingdings" pitchFamily="2" charset="2"/>
              <a:buChar char="Ø"/>
            </a:pPr>
            <a:r>
              <a:rPr lang="en-US" sz="2400" b="1" i="1" dirty="0" smtClean="0">
                <a:solidFill>
                  <a:schemeClr val="tx1"/>
                </a:solidFill>
              </a:rPr>
              <a:t>Growth is identified by colony morphology, gram staining, hanging drop and biochemical tests.</a:t>
            </a:r>
            <a:endParaRPr lang="en-US" sz="2400" b="1" i="1"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7158" y="428604"/>
            <a:ext cx="8429684" cy="6072230"/>
          </a:xfrm>
        </p:spPr>
        <p:txBody>
          <a:bodyPr>
            <a:normAutofit lnSpcReduction="10000"/>
          </a:bodyPr>
          <a:lstStyle/>
          <a:p>
            <a:pPr algn="l"/>
            <a:r>
              <a:rPr lang="en-US" sz="2800" b="1" i="1" dirty="0" smtClean="0">
                <a:solidFill>
                  <a:schemeClr val="accent4">
                    <a:lumMod val="75000"/>
                  </a:schemeClr>
                </a:solidFill>
              </a:rPr>
              <a:t>3. VIRAL CULTURE</a:t>
            </a:r>
          </a:p>
          <a:p>
            <a:pPr algn="l">
              <a:buFont typeface="Wingdings" pitchFamily="2" charset="2"/>
              <a:buChar char="Ø"/>
            </a:pPr>
            <a:r>
              <a:rPr lang="en-US" sz="2400" b="1" i="1" dirty="0" smtClean="0">
                <a:solidFill>
                  <a:schemeClr val="tx1"/>
                </a:solidFill>
              </a:rPr>
              <a:t>Tissue cell lines are used for detection of enteric viruses.</a:t>
            </a:r>
          </a:p>
          <a:p>
            <a:pPr algn="l">
              <a:buFont typeface="Wingdings" pitchFamily="2" charset="2"/>
              <a:buChar char="Ø"/>
            </a:pPr>
            <a:r>
              <a:rPr lang="en-US" sz="2400" b="1" i="1" dirty="0" err="1" smtClean="0">
                <a:solidFill>
                  <a:schemeClr val="tx1"/>
                </a:solidFill>
              </a:rPr>
              <a:t>Hela</a:t>
            </a:r>
            <a:r>
              <a:rPr lang="en-US" sz="2400" b="1" i="1" dirty="0" smtClean="0">
                <a:solidFill>
                  <a:schemeClr val="tx1"/>
                </a:solidFill>
              </a:rPr>
              <a:t> and Hep-2 cell lines can also be used for identification of </a:t>
            </a:r>
            <a:r>
              <a:rPr lang="en-US" sz="2400" b="1" i="1" dirty="0" err="1" smtClean="0">
                <a:solidFill>
                  <a:schemeClr val="tx1"/>
                </a:solidFill>
              </a:rPr>
              <a:t>Enterotoxigenic</a:t>
            </a:r>
            <a:r>
              <a:rPr lang="en-US" sz="2400" b="1" i="1" dirty="0" smtClean="0">
                <a:solidFill>
                  <a:schemeClr val="tx1"/>
                </a:solidFill>
              </a:rPr>
              <a:t> Escherichia coli (EHEC) can produce </a:t>
            </a:r>
            <a:r>
              <a:rPr lang="en-US" sz="2400" b="1" i="1" dirty="0" err="1" smtClean="0">
                <a:solidFill>
                  <a:schemeClr val="tx1"/>
                </a:solidFill>
              </a:rPr>
              <a:t>cytotoxic</a:t>
            </a:r>
            <a:r>
              <a:rPr lang="en-US" sz="2400" b="1" i="1" dirty="0" smtClean="0">
                <a:solidFill>
                  <a:schemeClr val="tx1"/>
                </a:solidFill>
              </a:rPr>
              <a:t> changes on </a:t>
            </a:r>
            <a:r>
              <a:rPr lang="en-US" sz="2400" b="1" i="1" dirty="0" err="1" smtClean="0">
                <a:solidFill>
                  <a:schemeClr val="tx1"/>
                </a:solidFill>
              </a:rPr>
              <a:t>vero</a:t>
            </a:r>
            <a:r>
              <a:rPr lang="en-US" sz="2400" b="1" i="1" dirty="0" smtClean="0">
                <a:solidFill>
                  <a:schemeClr val="tx1"/>
                </a:solidFill>
              </a:rPr>
              <a:t> cell line.</a:t>
            </a:r>
          </a:p>
          <a:p>
            <a:pPr algn="l"/>
            <a:r>
              <a:rPr lang="en-US" sz="2800" b="1" i="1" dirty="0" smtClean="0">
                <a:solidFill>
                  <a:schemeClr val="accent4">
                    <a:lumMod val="75000"/>
                  </a:schemeClr>
                </a:solidFill>
              </a:rPr>
              <a:t>G. ANTIGEN DETECTION</a:t>
            </a:r>
          </a:p>
          <a:p>
            <a:pPr algn="l"/>
            <a:r>
              <a:rPr lang="en-US" sz="2400" b="1" i="1" dirty="0" smtClean="0">
                <a:solidFill>
                  <a:schemeClr val="tx1"/>
                </a:solidFill>
              </a:rPr>
              <a:t>Various serological tests are used for detection of antigen in </a:t>
            </a:r>
            <a:r>
              <a:rPr lang="en-US" sz="2400" b="1" i="1" dirty="0" err="1" smtClean="0">
                <a:solidFill>
                  <a:schemeClr val="tx1"/>
                </a:solidFill>
              </a:rPr>
              <a:t>faeces</a:t>
            </a:r>
            <a:r>
              <a:rPr lang="en-US" sz="2400" b="1" i="1" dirty="0" smtClean="0">
                <a:solidFill>
                  <a:schemeClr val="tx1"/>
                </a:solidFill>
              </a:rPr>
              <a:t>. These include:</a:t>
            </a:r>
          </a:p>
          <a:p>
            <a:pPr algn="l">
              <a:buFont typeface="Wingdings" pitchFamily="2" charset="2"/>
              <a:buChar char="Ø"/>
            </a:pPr>
            <a:r>
              <a:rPr lang="en-US" sz="2400" b="1" i="1" dirty="0" smtClean="0">
                <a:solidFill>
                  <a:schemeClr val="accent5">
                    <a:lumMod val="75000"/>
                  </a:schemeClr>
                </a:solidFill>
              </a:rPr>
              <a:t>ELISA:</a:t>
            </a:r>
            <a:r>
              <a:rPr lang="en-US" sz="2400" b="1" i="1" dirty="0" smtClean="0">
                <a:solidFill>
                  <a:schemeClr val="tx1"/>
                </a:solidFill>
              </a:rPr>
              <a:t>ELISA Kits are available for antigen detection of rotavirus, Cryptosporidium spp. In </a:t>
            </a:r>
            <a:r>
              <a:rPr lang="en-US" sz="2400" b="1" i="1" dirty="0" err="1" smtClean="0">
                <a:solidFill>
                  <a:schemeClr val="tx1"/>
                </a:solidFill>
              </a:rPr>
              <a:t>faeces</a:t>
            </a:r>
            <a:r>
              <a:rPr lang="en-US" sz="2400" b="1" i="1" dirty="0" smtClean="0">
                <a:solidFill>
                  <a:schemeClr val="tx1"/>
                </a:solidFill>
              </a:rPr>
              <a:t>.</a:t>
            </a:r>
          </a:p>
          <a:p>
            <a:pPr algn="l">
              <a:buFont typeface="Wingdings" pitchFamily="2" charset="2"/>
              <a:buChar char="Ø"/>
            </a:pPr>
            <a:r>
              <a:rPr lang="en-US" sz="2400" b="1" i="1" dirty="0" smtClean="0">
                <a:solidFill>
                  <a:schemeClr val="accent5">
                    <a:lumMod val="75000"/>
                  </a:schemeClr>
                </a:solidFill>
              </a:rPr>
              <a:t>DIRECT IMMUNOFLUORESCENCE TEST:</a:t>
            </a:r>
            <a:r>
              <a:rPr lang="en-US" sz="2400" b="1" i="1" dirty="0" smtClean="0">
                <a:solidFill>
                  <a:schemeClr val="tx1"/>
                </a:solidFill>
              </a:rPr>
              <a:t> For detection of Cryptosporidium spp. And </a:t>
            </a:r>
            <a:r>
              <a:rPr lang="en-US" sz="2400" b="1" i="1" dirty="0" err="1" smtClean="0">
                <a:solidFill>
                  <a:schemeClr val="tx1"/>
                </a:solidFill>
              </a:rPr>
              <a:t>giardia</a:t>
            </a:r>
            <a:r>
              <a:rPr lang="en-US" sz="2400" b="1" i="1" dirty="0" smtClean="0">
                <a:solidFill>
                  <a:schemeClr val="tx1"/>
                </a:solidFill>
              </a:rPr>
              <a:t> using monoclonal antibody tagged with fluorescent dye.</a:t>
            </a:r>
            <a:endParaRPr lang="en-US" sz="2400" b="1" i="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7158" y="428604"/>
            <a:ext cx="8429684" cy="6072230"/>
          </a:xfrm>
        </p:spPr>
        <p:txBody>
          <a:bodyPr>
            <a:normAutofit lnSpcReduction="10000"/>
          </a:bodyPr>
          <a:lstStyle/>
          <a:p>
            <a:pPr algn="l">
              <a:buFont typeface="Wingdings" pitchFamily="2" charset="2"/>
              <a:buChar char="Ø"/>
            </a:pPr>
            <a:r>
              <a:rPr lang="en-US" sz="2400" b="1" i="1" dirty="0" smtClean="0">
                <a:solidFill>
                  <a:schemeClr val="accent5">
                    <a:lumMod val="75000"/>
                  </a:schemeClr>
                </a:solidFill>
              </a:rPr>
              <a:t>IMMUNOCHROMATOGRAPHIC TEST: </a:t>
            </a:r>
            <a:r>
              <a:rPr lang="en-US" sz="2400" b="1" i="1" dirty="0" smtClean="0">
                <a:solidFill>
                  <a:schemeClr val="tx1"/>
                </a:solidFill>
              </a:rPr>
              <a:t>It is available for simultaneous detection of Cryptosporidium </a:t>
            </a:r>
            <a:r>
              <a:rPr lang="en-US" sz="2400" b="1" i="1" dirty="0" err="1" smtClean="0">
                <a:solidFill>
                  <a:schemeClr val="tx1"/>
                </a:solidFill>
              </a:rPr>
              <a:t>parvum</a:t>
            </a:r>
            <a:r>
              <a:rPr lang="en-US" sz="2400" b="1" i="1" dirty="0" smtClean="0">
                <a:solidFill>
                  <a:schemeClr val="tx1"/>
                </a:solidFill>
              </a:rPr>
              <a:t>, </a:t>
            </a:r>
            <a:r>
              <a:rPr lang="en-US" sz="2400" b="1" i="1" dirty="0" err="1" smtClean="0">
                <a:solidFill>
                  <a:schemeClr val="tx1"/>
                </a:solidFill>
              </a:rPr>
              <a:t>Entamoeba</a:t>
            </a:r>
            <a:r>
              <a:rPr lang="en-US" sz="2400" b="1" i="1" dirty="0" smtClean="0">
                <a:solidFill>
                  <a:schemeClr val="tx1"/>
                </a:solidFill>
              </a:rPr>
              <a:t> </a:t>
            </a:r>
            <a:r>
              <a:rPr lang="en-US" sz="2400" b="1" i="1" dirty="0" err="1" smtClean="0">
                <a:solidFill>
                  <a:schemeClr val="tx1"/>
                </a:solidFill>
              </a:rPr>
              <a:t>histolytica</a:t>
            </a:r>
            <a:r>
              <a:rPr lang="en-US" sz="2400" b="1" i="1" dirty="0" smtClean="0">
                <a:solidFill>
                  <a:schemeClr val="tx1"/>
                </a:solidFill>
              </a:rPr>
              <a:t>, </a:t>
            </a:r>
            <a:r>
              <a:rPr lang="en-US" sz="2400" b="1" i="1" dirty="0" err="1" smtClean="0">
                <a:solidFill>
                  <a:schemeClr val="tx1"/>
                </a:solidFill>
              </a:rPr>
              <a:t>Giardia</a:t>
            </a:r>
            <a:r>
              <a:rPr lang="en-US" sz="2400" b="1" i="1" dirty="0" smtClean="0">
                <a:solidFill>
                  <a:schemeClr val="tx1"/>
                </a:solidFill>
              </a:rPr>
              <a:t> </a:t>
            </a:r>
            <a:r>
              <a:rPr lang="en-US" sz="2400" b="1" i="1" dirty="0" err="1" smtClean="0">
                <a:solidFill>
                  <a:schemeClr val="tx1"/>
                </a:solidFill>
              </a:rPr>
              <a:t>lamblia</a:t>
            </a:r>
            <a:r>
              <a:rPr lang="en-US" sz="2400" b="1" i="1" dirty="0" smtClean="0">
                <a:solidFill>
                  <a:schemeClr val="tx1"/>
                </a:solidFill>
              </a:rPr>
              <a:t> in </a:t>
            </a:r>
            <a:r>
              <a:rPr lang="en-US" sz="2400" b="1" i="1" dirty="0" err="1" smtClean="0">
                <a:solidFill>
                  <a:schemeClr val="tx1"/>
                </a:solidFill>
              </a:rPr>
              <a:t>faeces</a:t>
            </a:r>
            <a:r>
              <a:rPr lang="en-US" sz="2400" b="1" i="1" dirty="0" smtClean="0">
                <a:solidFill>
                  <a:schemeClr val="tx1"/>
                </a:solidFill>
              </a:rPr>
              <a:t>.</a:t>
            </a:r>
          </a:p>
          <a:p>
            <a:pPr algn="l">
              <a:buFont typeface="Wingdings" pitchFamily="2" charset="2"/>
              <a:buChar char="Ø"/>
            </a:pPr>
            <a:r>
              <a:rPr lang="en-US" sz="2400" b="1" i="1" dirty="0" smtClean="0">
                <a:solidFill>
                  <a:schemeClr val="tx1"/>
                </a:solidFill>
              </a:rPr>
              <a:t>Rapid test is available for detection of C. </a:t>
            </a:r>
            <a:r>
              <a:rPr lang="en-US" sz="2400" b="1" i="1" dirty="0" err="1" smtClean="0">
                <a:solidFill>
                  <a:schemeClr val="tx1"/>
                </a:solidFill>
              </a:rPr>
              <a:t>difficile</a:t>
            </a:r>
            <a:r>
              <a:rPr lang="en-US" sz="2400" b="1" i="1" dirty="0" smtClean="0">
                <a:solidFill>
                  <a:schemeClr val="tx1"/>
                </a:solidFill>
              </a:rPr>
              <a:t> toxin in </a:t>
            </a:r>
            <a:r>
              <a:rPr lang="en-US" sz="2400" b="1" i="1" dirty="0" err="1" smtClean="0">
                <a:solidFill>
                  <a:schemeClr val="tx1"/>
                </a:solidFill>
              </a:rPr>
              <a:t>faeces</a:t>
            </a:r>
            <a:r>
              <a:rPr lang="en-US" sz="2400" b="1" i="1" dirty="0" smtClean="0">
                <a:solidFill>
                  <a:schemeClr val="tx1"/>
                </a:solidFill>
              </a:rPr>
              <a:t>.</a:t>
            </a:r>
          </a:p>
          <a:p>
            <a:pPr algn="l"/>
            <a:endParaRPr lang="en-US" sz="3200" b="1" i="1" dirty="0" smtClean="0">
              <a:solidFill>
                <a:schemeClr val="accent2">
                  <a:lumMod val="75000"/>
                </a:schemeClr>
              </a:solidFill>
            </a:endParaRPr>
          </a:p>
          <a:p>
            <a:pPr algn="l"/>
            <a:r>
              <a:rPr lang="en-US" sz="3200" b="1" i="1" dirty="0" smtClean="0">
                <a:solidFill>
                  <a:schemeClr val="accent2">
                    <a:lumMod val="75000"/>
                  </a:schemeClr>
                </a:solidFill>
              </a:rPr>
              <a:t>H. MOLECULAR METHODS</a:t>
            </a:r>
          </a:p>
          <a:p>
            <a:pPr algn="l"/>
            <a:endParaRPr lang="en-US" sz="2400" b="1" i="1" dirty="0" smtClean="0">
              <a:solidFill>
                <a:schemeClr val="tx1"/>
              </a:solidFill>
            </a:endParaRPr>
          </a:p>
          <a:p>
            <a:pPr algn="l">
              <a:buFont typeface="Wingdings" pitchFamily="2" charset="2"/>
              <a:buChar char="Ø"/>
            </a:pPr>
            <a:r>
              <a:rPr lang="en-US" sz="2400" b="1" i="1" dirty="0" smtClean="0">
                <a:solidFill>
                  <a:schemeClr val="tx1"/>
                </a:solidFill>
              </a:rPr>
              <a:t>Polymerase chain reaction (PCR) can be used for amplification of specific genes of various enteric pathogens.</a:t>
            </a:r>
          </a:p>
          <a:p>
            <a:pPr algn="l"/>
            <a:r>
              <a:rPr lang="en-US" sz="2400" b="1" i="1" dirty="0" smtClean="0">
                <a:solidFill>
                  <a:schemeClr val="accent4">
                    <a:lumMod val="75000"/>
                  </a:schemeClr>
                </a:solidFill>
              </a:rPr>
              <a:t>BIOFIRE ARRAY:</a:t>
            </a:r>
            <a:r>
              <a:rPr lang="en-US" sz="2400" b="1" i="1" dirty="0" smtClean="0">
                <a:solidFill>
                  <a:schemeClr val="tx1"/>
                </a:solidFill>
              </a:rPr>
              <a:t> It is automated multiplex PCR to detect common bacterial, viral parasitic agents causing </a:t>
            </a:r>
            <a:r>
              <a:rPr lang="en-US" sz="2400" b="1" i="1" dirty="0" err="1" smtClean="0">
                <a:solidFill>
                  <a:schemeClr val="tx1"/>
                </a:solidFill>
              </a:rPr>
              <a:t>diarrhoea</a:t>
            </a:r>
            <a:r>
              <a:rPr lang="en-US" sz="2400" b="1" i="1" dirty="0" smtClean="0">
                <a:solidFill>
                  <a:schemeClr val="tx1"/>
                </a:solidFill>
              </a:rPr>
              <a:t>. It is commercially available.</a:t>
            </a:r>
            <a:endParaRPr lang="en-US" sz="2400" b="1" i="1" dirty="0" smtClean="0">
              <a:solidFill>
                <a:schemeClr val="accent4">
                  <a:lumMod val="75000"/>
                </a:schemeClr>
              </a:solidFill>
            </a:endParaRPr>
          </a:p>
          <a:p>
            <a:pPr algn="l"/>
            <a:r>
              <a:rPr lang="en-US" sz="3200" b="1" i="1" dirty="0" smtClean="0">
                <a:solidFill>
                  <a:schemeClr val="tx1"/>
                </a:solidFill>
              </a:rPr>
              <a:t> </a:t>
            </a:r>
            <a:endParaRPr lang="en-US" sz="3200" b="1" i="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7158" y="428604"/>
            <a:ext cx="8429684" cy="6072230"/>
          </a:xfrm>
        </p:spPr>
        <p:txBody>
          <a:bodyPr>
            <a:normAutofit lnSpcReduction="10000"/>
          </a:bodyPr>
          <a:lstStyle/>
          <a:p>
            <a:pPr marL="608076" indent="-571500" algn="l"/>
            <a:r>
              <a:rPr lang="en-US" sz="3200" b="1" i="1" dirty="0" smtClean="0">
                <a:solidFill>
                  <a:schemeClr val="accent2">
                    <a:lumMod val="75000"/>
                  </a:schemeClr>
                </a:solidFill>
              </a:rPr>
              <a:t>I. TOXIN DEMONSTRATION</a:t>
            </a:r>
          </a:p>
          <a:p>
            <a:pPr marL="608076" indent="-571500" algn="l">
              <a:buFont typeface="Wingdings" pitchFamily="2" charset="2"/>
              <a:buChar char="Ø"/>
            </a:pPr>
            <a:r>
              <a:rPr lang="en-US" sz="2400" b="1" i="1" dirty="0" smtClean="0">
                <a:solidFill>
                  <a:schemeClr val="tx1"/>
                </a:solidFill>
              </a:rPr>
              <a:t>ELISA for demonstration of cholera toxin (CT) and </a:t>
            </a:r>
            <a:r>
              <a:rPr lang="en-US" sz="2400" b="1" i="1" dirty="0" err="1" smtClean="0">
                <a:solidFill>
                  <a:schemeClr val="tx1"/>
                </a:solidFill>
              </a:rPr>
              <a:t>Esch</a:t>
            </a:r>
            <a:r>
              <a:rPr lang="en-US" sz="2400" b="1" i="1" dirty="0" smtClean="0">
                <a:solidFill>
                  <a:schemeClr val="tx1"/>
                </a:solidFill>
              </a:rPr>
              <a:t>. Coli toxin (LT and ST).</a:t>
            </a:r>
          </a:p>
          <a:p>
            <a:pPr marL="608076" indent="-571500" algn="l">
              <a:buFont typeface="Wingdings" pitchFamily="2" charset="2"/>
              <a:buChar char="Ø"/>
            </a:pPr>
            <a:r>
              <a:rPr lang="en-US" sz="2400" b="1" i="1" dirty="0" smtClean="0">
                <a:solidFill>
                  <a:schemeClr val="tx1"/>
                </a:solidFill>
              </a:rPr>
              <a:t>PCR for detection of genes coding for different </a:t>
            </a:r>
            <a:r>
              <a:rPr lang="en-US" sz="2400" b="1" i="1" dirty="0" err="1" smtClean="0">
                <a:solidFill>
                  <a:schemeClr val="tx1"/>
                </a:solidFill>
              </a:rPr>
              <a:t>enterotoxins</a:t>
            </a:r>
            <a:r>
              <a:rPr lang="en-US" sz="2400" b="1" i="1" dirty="0" smtClean="0">
                <a:solidFill>
                  <a:schemeClr val="tx1"/>
                </a:solidFill>
              </a:rPr>
              <a:t>.</a:t>
            </a:r>
          </a:p>
          <a:p>
            <a:pPr marL="608076" indent="-571500" algn="l"/>
            <a:r>
              <a:rPr lang="en-US" sz="3600" b="1" i="1" dirty="0" smtClean="0">
                <a:solidFill>
                  <a:schemeClr val="accent2">
                    <a:lumMod val="75000"/>
                  </a:schemeClr>
                </a:solidFill>
              </a:rPr>
              <a:t>J. MANAGEMENT</a:t>
            </a:r>
          </a:p>
          <a:p>
            <a:pPr marL="608076" indent="-571500" algn="l"/>
            <a:r>
              <a:rPr lang="en-US" sz="2400" b="1" i="1" dirty="0" smtClean="0">
                <a:solidFill>
                  <a:schemeClr val="accent4">
                    <a:lumMod val="75000"/>
                  </a:schemeClr>
                </a:solidFill>
              </a:rPr>
              <a:t>1. ORAL REHYDRATION THERAPY</a:t>
            </a:r>
          </a:p>
          <a:p>
            <a:pPr marL="608076" indent="-571500" algn="l">
              <a:buFont typeface="Wingdings" pitchFamily="2" charset="2"/>
              <a:buChar char="Ø"/>
            </a:pPr>
            <a:r>
              <a:rPr lang="en-US" sz="2400" b="1" i="1" dirty="0" smtClean="0">
                <a:solidFill>
                  <a:schemeClr val="tx1"/>
                </a:solidFill>
              </a:rPr>
              <a:t>The most important is prompt water and electrolyte replacement to correct the severe dehydration and salt </a:t>
            </a:r>
            <a:r>
              <a:rPr lang="en-US" sz="2400" b="1" i="1" dirty="0" err="1" smtClean="0">
                <a:solidFill>
                  <a:schemeClr val="tx1"/>
                </a:solidFill>
              </a:rPr>
              <a:t>deplition</a:t>
            </a:r>
            <a:r>
              <a:rPr lang="en-US" sz="2400" b="1" i="1" dirty="0" smtClean="0">
                <a:solidFill>
                  <a:schemeClr val="tx1"/>
                </a:solidFill>
              </a:rPr>
              <a:t>.</a:t>
            </a:r>
          </a:p>
          <a:p>
            <a:pPr marL="608076" indent="-571500" algn="l">
              <a:buFont typeface="Wingdings" pitchFamily="2" charset="2"/>
              <a:buChar char="Ø"/>
            </a:pPr>
            <a:r>
              <a:rPr lang="en-US" sz="2400" b="1" i="1" dirty="0" smtClean="0">
                <a:solidFill>
                  <a:schemeClr val="tx1"/>
                </a:solidFill>
              </a:rPr>
              <a:t>This can be achieved by oral rehydration therapy either alone or supplemented by intravenous fluids.</a:t>
            </a:r>
          </a:p>
          <a:p>
            <a:pPr marL="608076" indent="-571500" algn="l"/>
            <a:r>
              <a:rPr lang="en-US" sz="2400" b="1" i="1" dirty="0" smtClean="0">
                <a:solidFill>
                  <a:schemeClr val="accent4">
                    <a:lumMod val="75000"/>
                  </a:schemeClr>
                </a:solidFill>
              </a:rPr>
              <a:t>2. ANTIBIOTICS: </a:t>
            </a:r>
            <a:r>
              <a:rPr lang="en-US" sz="2400" b="1" i="1" dirty="0" smtClean="0">
                <a:solidFill>
                  <a:schemeClr val="tx1"/>
                </a:solidFill>
              </a:rPr>
              <a:t>Antibiotics are of secondary importance. These are indicated in complicated cases or for severe </a:t>
            </a:r>
            <a:r>
              <a:rPr lang="en-US" sz="2400" b="1" i="1" dirty="0" err="1" smtClean="0">
                <a:solidFill>
                  <a:schemeClr val="tx1"/>
                </a:solidFill>
              </a:rPr>
              <a:t>diarrhoea</a:t>
            </a:r>
            <a:r>
              <a:rPr lang="en-US" sz="2400" b="1" i="1" dirty="0" smtClean="0">
                <a:solidFill>
                  <a:schemeClr val="tx1"/>
                </a:solidFill>
              </a:rPr>
              <a:t>.</a:t>
            </a:r>
            <a:endParaRPr lang="en-US" sz="2400" b="1" i="1"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7158" y="428604"/>
            <a:ext cx="8429684" cy="6072230"/>
          </a:xfrm>
        </p:spPr>
        <p:txBody>
          <a:bodyPr>
            <a:normAutofit/>
          </a:bodyPr>
          <a:lstStyle/>
          <a:p>
            <a:pPr algn="l"/>
            <a:r>
              <a:rPr lang="en-US" sz="3200" b="1" i="1" dirty="0" smtClean="0">
                <a:solidFill>
                  <a:schemeClr val="accent2">
                    <a:lumMod val="75000"/>
                  </a:schemeClr>
                </a:solidFill>
              </a:rPr>
              <a:t>K. PROPHYLAXIS</a:t>
            </a:r>
          </a:p>
          <a:p>
            <a:pPr algn="l"/>
            <a:endParaRPr lang="en-US" sz="3200" b="1" i="1" dirty="0" smtClean="0">
              <a:solidFill>
                <a:schemeClr val="accent2">
                  <a:lumMod val="75000"/>
                </a:schemeClr>
              </a:solidFill>
            </a:endParaRPr>
          </a:p>
          <a:p>
            <a:pPr marL="550926" indent="-514350" algn="l">
              <a:buFont typeface="+mj-lt"/>
              <a:buAutoNum type="arabicPeriod"/>
            </a:pPr>
            <a:r>
              <a:rPr lang="en-US" sz="2400" b="1" i="1" dirty="0" smtClean="0">
                <a:solidFill>
                  <a:schemeClr val="tx1"/>
                </a:solidFill>
              </a:rPr>
              <a:t>PURIFICATION OF WATER SUPPLIES.</a:t>
            </a:r>
          </a:p>
          <a:p>
            <a:pPr marL="550926" indent="-514350" algn="l">
              <a:buFont typeface="+mj-lt"/>
              <a:buAutoNum type="arabicPeriod"/>
            </a:pPr>
            <a:r>
              <a:rPr lang="en-US" sz="2400" b="1" i="1" dirty="0" smtClean="0">
                <a:solidFill>
                  <a:schemeClr val="tx1"/>
                </a:solidFill>
              </a:rPr>
              <a:t>BETTER PROVISION FOR SEWAGE DISPOSAL.</a:t>
            </a:r>
          </a:p>
          <a:p>
            <a:pPr marL="550926" indent="-514350" algn="l">
              <a:buFont typeface="+mj-lt"/>
              <a:buAutoNum type="arabicPeriod"/>
            </a:pPr>
            <a:r>
              <a:rPr lang="en-US" sz="2400" b="1" i="1" dirty="0" smtClean="0">
                <a:solidFill>
                  <a:schemeClr val="tx1"/>
                </a:solidFill>
              </a:rPr>
              <a:t>PERSONAL HYGINE.</a:t>
            </a:r>
          </a:p>
          <a:p>
            <a:pPr marL="550926" indent="-514350" algn="l">
              <a:buFont typeface="+mj-lt"/>
              <a:buAutoNum type="arabicPeriod"/>
            </a:pPr>
            <a:r>
              <a:rPr lang="en-US" sz="2400" b="1" i="1" dirty="0" smtClean="0">
                <a:solidFill>
                  <a:schemeClr val="tx1"/>
                </a:solidFill>
              </a:rPr>
              <a:t>DETECTION AND ISOLATION OF CARRIERS.</a:t>
            </a:r>
          </a:p>
          <a:p>
            <a:pPr marL="550926" indent="-514350" algn="l">
              <a:buFont typeface="+mj-lt"/>
              <a:buAutoNum type="arabicPeriod"/>
            </a:pPr>
            <a:r>
              <a:rPr lang="en-US" sz="2400" b="1" i="1" dirty="0" smtClean="0">
                <a:solidFill>
                  <a:schemeClr val="tx1"/>
                </a:solidFill>
              </a:rPr>
              <a:t>VACCINATION: IF VACCINE AVAILABLE THEN IT IS A SPECIFIC PROPHYLACTIC MEASURE FOR EXAMPLE ROTAVIRUS VACCINE.</a:t>
            </a:r>
          </a:p>
          <a:p>
            <a:pPr marL="493776" indent="-457200" algn="l">
              <a:buFont typeface="+mj-lt"/>
              <a:buAutoNum type="arabicPeriod"/>
            </a:pPr>
            <a:endParaRPr lang="en-US" sz="2400" b="1" i="1" dirty="0" smtClean="0">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rgbClr val="002060"/>
                </a:solidFill>
              </a:rPr>
              <a:t>REFERENCE BOOKS</a:t>
            </a:r>
            <a:endParaRPr lang="en-US" sz="4400" dirty="0">
              <a:solidFill>
                <a:srgbClr val="002060"/>
              </a:solidFill>
            </a:endParaRPr>
          </a:p>
        </p:txBody>
      </p:sp>
      <p:sp>
        <p:nvSpPr>
          <p:cNvPr id="3" name="Content Placeholder 2"/>
          <p:cNvSpPr>
            <a:spLocks noGrp="1"/>
          </p:cNvSpPr>
          <p:nvPr>
            <p:ph idx="1"/>
          </p:nvPr>
        </p:nvSpPr>
        <p:spPr/>
        <p:txBody>
          <a:bodyPr/>
          <a:lstStyle/>
          <a:p>
            <a:pPr>
              <a:buFont typeface="Wingdings" pitchFamily="2" charset="2"/>
              <a:buChar char="Ø"/>
            </a:pPr>
            <a:r>
              <a:rPr lang="en-US" b="1" i="1" dirty="0" smtClean="0"/>
              <a:t>Textbook of microbiology by </a:t>
            </a:r>
            <a:r>
              <a:rPr lang="en-US" b="1" i="1" dirty="0" err="1" smtClean="0"/>
              <a:t>Ananthanarayan</a:t>
            </a:r>
            <a:r>
              <a:rPr lang="en-US" b="1" i="1" dirty="0" smtClean="0"/>
              <a:t> and </a:t>
            </a:r>
            <a:r>
              <a:rPr lang="en-US" b="1" i="1" dirty="0" err="1" smtClean="0"/>
              <a:t>Paniker’s</a:t>
            </a:r>
            <a:r>
              <a:rPr lang="en-US" b="1" i="1" dirty="0" smtClean="0"/>
              <a:t>.</a:t>
            </a:r>
          </a:p>
          <a:p>
            <a:pPr>
              <a:buFont typeface="Wingdings" pitchFamily="2" charset="2"/>
              <a:buChar char="Ø"/>
            </a:pPr>
            <a:r>
              <a:rPr lang="en-US" b="1" i="1" dirty="0" smtClean="0"/>
              <a:t>Textbook of microbiology by D. R. </a:t>
            </a:r>
            <a:r>
              <a:rPr lang="en-US" b="1" i="1" dirty="0" err="1" smtClean="0"/>
              <a:t>Arora</a:t>
            </a:r>
            <a:r>
              <a:rPr lang="en-US" b="1" i="1" dirty="0" smtClean="0"/>
              <a:t> and </a:t>
            </a:r>
            <a:r>
              <a:rPr lang="en-US" b="1" i="1" dirty="0" err="1" smtClean="0"/>
              <a:t>Brij</a:t>
            </a:r>
            <a:r>
              <a:rPr lang="en-US" b="1" i="1" dirty="0" smtClean="0"/>
              <a:t> </a:t>
            </a:r>
            <a:r>
              <a:rPr lang="en-US" b="1" i="1" dirty="0" err="1" smtClean="0"/>
              <a:t>Bala</a:t>
            </a:r>
            <a:r>
              <a:rPr lang="en-US" b="1" i="1" dirty="0" smtClean="0"/>
              <a:t> </a:t>
            </a:r>
            <a:r>
              <a:rPr lang="en-US" b="1" i="1" dirty="0" err="1" smtClean="0"/>
              <a:t>Arora</a:t>
            </a:r>
            <a:r>
              <a:rPr lang="en-US" b="1" i="1" dirty="0" smtClean="0"/>
              <a:t>.</a:t>
            </a:r>
          </a:p>
          <a:p>
            <a:pPr>
              <a:buFont typeface="Wingdings" pitchFamily="2" charset="2"/>
              <a:buChar char="Ø"/>
            </a:pPr>
            <a:r>
              <a:rPr lang="en-US" b="1" i="1" dirty="0" smtClean="0"/>
              <a:t>Textbook of microbiology by Dr. C. P. </a:t>
            </a:r>
            <a:r>
              <a:rPr lang="en-US" b="1" i="1" dirty="0" err="1" smtClean="0"/>
              <a:t>Baveja</a:t>
            </a:r>
            <a:r>
              <a:rPr lang="en-US" b="1" i="1" dirty="0" smtClean="0"/>
              <a:t>.</a:t>
            </a:r>
            <a:endParaRPr lang="en-US" b="1" i="1"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357166"/>
            <a:ext cx="8429684" cy="1214446"/>
          </a:xfrm>
        </p:spPr>
        <p:txBody>
          <a:bodyPr>
            <a:normAutofit fontScale="90000"/>
          </a:bodyPr>
          <a:lstStyle/>
          <a:p>
            <a:pPr algn="ctr"/>
            <a:r>
              <a:rPr lang="en-US" sz="4000" i="1" dirty="0" smtClean="0">
                <a:solidFill>
                  <a:srgbClr val="002060"/>
                </a:solidFill>
              </a:rPr>
              <a:t>CAUSATIVE AGENTS OF DIARRHOEA</a:t>
            </a:r>
            <a:endParaRPr lang="en-US" sz="4000" i="1" dirty="0">
              <a:solidFill>
                <a:srgbClr val="002060"/>
              </a:solidFill>
            </a:endParaRPr>
          </a:p>
        </p:txBody>
      </p:sp>
      <p:sp>
        <p:nvSpPr>
          <p:cNvPr id="3" name="Subtitle 2"/>
          <p:cNvSpPr>
            <a:spLocks noGrp="1"/>
          </p:cNvSpPr>
          <p:nvPr>
            <p:ph type="subTitle" idx="1"/>
          </p:nvPr>
        </p:nvSpPr>
        <p:spPr>
          <a:xfrm>
            <a:off x="357158" y="1643050"/>
            <a:ext cx="8429684" cy="4857784"/>
          </a:xfrm>
        </p:spPr>
        <p:txBody>
          <a:bodyPr>
            <a:normAutofit/>
          </a:bodyPr>
          <a:lstStyle/>
          <a:p>
            <a:pPr algn="l"/>
            <a:r>
              <a:rPr lang="en-US" sz="2800" b="1" i="1" dirty="0" smtClean="0">
                <a:solidFill>
                  <a:schemeClr val="accent2">
                    <a:lumMod val="75000"/>
                  </a:schemeClr>
                </a:solidFill>
              </a:rPr>
              <a:t>BACTERIA</a:t>
            </a:r>
          </a:p>
          <a:p>
            <a:pPr marL="493776" indent="-457200" algn="l">
              <a:buFont typeface="+mj-lt"/>
              <a:buAutoNum type="arabicPeriod"/>
            </a:pPr>
            <a:r>
              <a:rPr lang="en-US" sz="2400" b="1" i="1" dirty="0" smtClean="0">
                <a:solidFill>
                  <a:schemeClr val="tx1"/>
                </a:solidFill>
              </a:rPr>
              <a:t>Vibrio cholerae</a:t>
            </a:r>
          </a:p>
          <a:p>
            <a:pPr marL="493776" indent="-457200" algn="l">
              <a:buFont typeface="+mj-lt"/>
              <a:buAutoNum type="arabicPeriod"/>
            </a:pPr>
            <a:r>
              <a:rPr lang="en-US" sz="2400" b="1" i="1" dirty="0" smtClean="0">
                <a:solidFill>
                  <a:schemeClr val="tx1"/>
                </a:solidFill>
              </a:rPr>
              <a:t>Escherichia coli (ETEC, EPEC, EIEC)</a:t>
            </a:r>
          </a:p>
          <a:p>
            <a:pPr marL="493776" indent="-457200" algn="l">
              <a:buFont typeface="+mj-lt"/>
              <a:buAutoNum type="arabicPeriod"/>
            </a:pPr>
            <a:r>
              <a:rPr lang="en-US" sz="2400" b="1" i="1" dirty="0" smtClean="0">
                <a:solidFill>
                  <a:schemeClr val="tx1"/>
                </a:solidFill>
              </a:rPr>
              <a:t>Non-</a:t>
            </a:r>
            <a:r>
              <a:rPr lang="en-US" sz="2400" b="1" i="1" dirty="0" err="1" smtClean="0">
                <a:solidFill>
                  <a:schemeClr val="tx1"/>
                </a:solidFill>
              </a:rPr>
              <a:t>typhoidal</a:t>
            </a:r>
            <a:r>
              <a:rPr lang="en-US" sz="2400" b="1" i="1" dirty="0" smtClean="0">
                <a:solidFill>
                  <a:schemeClr val="tx1"/>
                </a:solidFill>
              </a:rPr>
              <a:t> salmonellae (Salmonella </a:t>
            </a:r>
            <a:r>
              <a:rPr lang="en-US" sz="2400" b="1" i="1" dirty="0" err="1" smtClean="0">
                <a:solidFill>
                  <a:schemeClr val="tx1"/>
                </a:solidFill>
              </a:rPr>
              <a:t>enteritidis</a:t>
            </a:r>
            <a:r>
              <a:rPr lang="en-US" sz="2400" b="1" i="1" dirty="0" smtClean="0">
                <a:solidFill>
                  <a:schemeClr val="tx1"/>
                </a:solidFill>
              </a:rPr>
              <a:t>, S. </a:t>
            </a:r>
            <a:r>
              <a:rPr lang="en-US" sz="2400" b="1" i="1" dirty="0" err="1" smtClean="0">
                <a:solidFill>
                  <a:schemeClr val="tx1"/>
                </a:solidFill>
              </a:rPr>
              <a:t>Typhimurium</a:t>
            </a:r>
            <a:r>
              <a:rPr lang="en-US" sz="2400" b="1" i="1" dirty="0" smtClean="0">
                <a:solidFill>
                  <a:schemeClr val="tx1"/>
                </a:solidFill>
              </a:rPr>
              <a:t> etc.)</a:t>
            </a:r>
          </a:p>
          <a:p>
            <a:pPr marL="493776" indent="-457200" algn="l">
              <a:buFont typeface="+mj-lt"/>
              <a:buAutoNum type="arabicPeriod"/>
            </a:pPr>
            <a:r>
              <a:rPr lang="en-US" sz="2400" b="1" i="1" dirty="0" smtClean="0">
                <a:solidFill>
                  <a:schemeClr val="tx1"/>
                </a:solidFill>
              </a:rPr>
              <a:t>Clostridium </a:t>
            </a:r>
            <a:r>
              <a:rPr lang="en-US" sz="2400" b="1" i="1" dirty="0" err="1" smtClean="0">
                <a:solidFill>
                  <a:schemeClr val="tx1"/>
                </a:solidFill>
              </a:rPr>
              <a:t>perfringens</a:t>
            </a:r>
            <a:endParaRPr lang="en-US" sz="2400" b="1" i="1" dirty="0" smtClean="0">
              <a:solidFill>
                <a:schemeClr val="tx1"/>
              </a:solidFill>
            </a:endParaRPr>
          </a:p>
          <a:p>
            <a:pPr marL="493776" indent="-457200" algn="l">
              <a:buFont typeface="+mj-lt"/>
              <a:buAutoNum type="arabicPeriod"/>
            </a:pPr>
            <a:r>
              <a:rPr lang="en-US" sz="2400" b="1" i="1" dirty="0" err="1" smtClean="0">
                <a:solidFill>
                  <a:schemeClr val="tx1"/>
                </a:solidFill>
              </a:rPr>
              <a:t>Clostridivides</a:t>
            </a:r>
            <a:r>
              <a:rPr lang="en-US" sz="2400" b="1" i="1" dirty="0" smtClean="0">
                <a:solidFill>
                  <a:schemeClr val="tx1"/>
                </a:solidFill>
              </a:rPr>
              <a:t> </a:t>
            </a:r>
            <a:r>
              <a:rPr lang="en-US" sz="2400" b="1" i="1" dirty="0" err="1" smtClean="0">
                <a:solidFill>
                  <a:schemeClr val="tx1"/>
                </a:solidFill>
              </a:rPr>
              <a:t>difficile</a:t>
            </a:r>
            <a:endParaRPr lang="en-US" sz="2400" b="1" i="1" dirty="0" smtClean="0">
              <a:solidFill>
                <a:schemeClr val="tx1"/>
              </a:solidFill>
            </a:endParaRPr>
          </a:p>
          <a:p>
            <a:pPr marL="493776" indent="-457200" algn="l">
              <a:buFont typeface="+mj-lt"/>
              <a:buAutoNum type="arabicPeriod"/>
            </a:pPr>
            <a:r>
              <a:rPr lang="en-US" sz="2400" b="1" i="1" dirty="0" smtClean="0">
                <a:solidFill>
                  <a:schemeClr val="tx1"/>
                </a:solidFill>
              </a:rPr>
              <a:t>Bacillus cereus</a:t>
            </a:r>
          </a:p>
          <a:p>
            <a:pPr marL="493776" indent="-457200" algn="l">
              <a:buFont typeface="+mj-lt"/>
              <a:buAutoNum type="arabicPeriod"/>
            </a:pPr>
            <a:r>
              <a:rPr lang="en-US" sz="2400" b="1" i="1" dirty="0" smtClean="0">
                <a:solidFill>
                  <a:schemeClr val="tx1"/>
                </a:solidFill>
              </a:rPr>
              <a:t>Staphylococcus </a:t>
            </a:r>
            <a:r>
              <a:rPr lang="en-US" sz="2400" b="1" i="1" dirty="0" err="1" smtClean="0">
                <a:solidFill>
                  <a:schemeClr val="tx1"/>
                </a:solidFill>
              </a:rPr>
              <a:t>aureus</a:t>
            </a:r>
            <a:endParaRPr lang="en-US" sz="2400" b="1" i="1" dirty="0" smtClean="0">
              <a:solidFill>
                <a:schemeClr val="tx1"/>
              </a:solidFill>
            </a:endParaRPr>
          </a:p>
          <a:p>
            <a:pPr marL="493776" indent="-457200" algn="l">
              <a:buFont typeface="+mj-lt"/>
              <a:buAutoNum type="arabicPeriod"/>
            </a:pPr>
            <a:r>
              <a:rPr lang="en-US" sz="2400" b="1" i="1" dirty="0" err="1" smtClean="0">
                <a:solidFill>
                  <a:schemeClr val="tx1"/>
                </a:solidFill>
              </a:rPr>
              <a:t>Yersinia</a:t>
            </a:r>
            <a:r>
              <a:rPr lang="en-US" sz="2400" b="1" i="1" dirty="0" smtClean="0">
                <a:solidFill>
                  <a:schemeClr val="tx1"/>
                </a:solidFill>
              </a:rPr>
              <a:t> </a:t>
            </a:r>
            <a:r>
              <a:rPr lang="en-US" sz="2400" b="1" i="1" dirty="0" err="1" smtClean="0">
                <a:solidFill>
                  <a:schemeClr val="tx1"/>
                </a:solidFill>
              </a:rPr>
              <a:t>enterocolitica</a:t>
            </a:r>
            <a:endParaRPr lang="en-US" sz="2400" b="1" i="1" dirty="0" smtClean="0">
              <a:solidFill>
                <a:schemeClr val="tx1"/>
              </a:solidFill>
            </a:endParaRPr>
          </a:p>
          <a:p>
            <a:pPr marL="493776" indent="-457200" algn="l">
              <a:buFont typeface="+mj-lt"/>
              <a:buAutoNum type="arabicPeriod"/>
            </a:pPr>
            <a:endParaRPr lang="en-US" sz="2400" b="1" i="1" dirty="0" smtClean="0">
              <a:solidFill>
                <a:schemeClr val="tx1"/>
              </a:solidFill>
            </a:endParaRPr>
          </a:p>
          <a:p>
            <a:pPr marL="493776" indent="-457200" algn="l"/>
            <a:endParaRPr lang="en-US" sz="2400" b="1" i="1"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357166"/>
            <a:ext cx="8429684" cy="1143008"/>
          </a:xfrm>
        </p:spPr>
        <p:txBody>
          <a:bodyPr>
            <a:normAutofit/>
          </a:bodyPr>
          <a:lstStyle/>
          <a:p>
            <a:pPr algn="l"/>
            <a:r>
              <a:rPr lang="en-US" sz="2800" i="1" dirty="0" smtClean="0">
                <a:solidFill>
                  <a:schemeClr val="accent2">
                    <a:lumMod val="75000"/>
                  </a:schemeClr>
                </a:solidFill>
              </a:rPr>
              <a:t>VIRUSES</a:t>
            </a:r>
            <a:endParaRPr lang="en-US" sz="2800" i="1" dirty="0">
              <a:solidFill>
                <a:schemeClr val="accent2">
                  <a:lumMod val="75000"/>
                </a:schemeClr>
              </a:solidFill>
            </a:endParaRPr>
          </a:p>
        </p:txBody>
      </p:sp>
      <p:sp>
        <p:nvSpPr>
          <p:cNvPr id="3" name="Subtitle 2"/>
          <p:cNvSpPr>
            <a:spLocks noGrp="1"/>
          </p:cNvSpPr>
          <p:nvPr>
            <p:ph type="subTitle" idx="1"/>
          </p:nvPr>
        </p:nvSpPr>
        <p:spPr>
          <a:xfrm>
            <a:off x="357158" y="1571612"/>
            <a:ext cx="8429684" cy="4929222"/>
          </a:xfrm>
        </p:spPr>
        <p:txBody>
          <a:bodyPr>
            <a:normAutofit/>
          </a:bodyPr>
          <a:lstStyle/>
          <a:p>
            <a:pPr marL="493776" indent="-457200" algn="l">
              <a:buFont typeface="+mj-lt"/>
              <a:buAutoNum type="arabicPeriod"/>
            </a:pPr>
            <a:r>
              <a:rPr lang="en-US" sz="2400" b="1" i="1" dirty="0" smtClean="0">
                <a:solidFill>
                  <a:schemeClr val="tx1"/>
                </a:solidFill>
              </a:rPr>
              <a:t>Rotavirus</a:t>
            </a:r>
          </a:p>
          <a:p>
            <a:pPr marL="493776" indent="-457200" algn="l">
              <a:buFont typeface="+mj-lt"/>
              <a:buAutoNum type="arabicPeriod"/>
            </a:pPr>
            <a:r>
              <a:rPr lang="en-US" sz="2400" b="1" i="1" dirty="0" smtClean="0">
                <a:solidFill>
                  <a:schemeClr val="tx1"/>
                </a:solidFill>
              </a:rPr>
              <a:t>Norwalk virus</a:t>
            </a:r>
          </a:p>
          <a:p>
            <a:pPr marL="493776" indent="-457200" algn="l">
              <a:buFont typeface="+mj-lt"/>
              <a:buAutoNum type="arabicPeriod"/>
            </a:pPr>
            <a:r>
              <a:rPr lang="en-US" sz="2400" b="1" i="1" dirty="0" err="1" smtClean="0">
                <a:solidFill>
                  <a:schemeClr val="tx1"/>
                </a:solidFill>
              </a:rPr>
              <a:t>Calicivirus</a:t>
            </a:r>
            <a:endParaRPr lang="en-US" sz="2400" b="1" i="1" dirty="0" smtClean="0">
              <a:solidFill>
                <a:schemeClr val="tx1"/>
              </a:solidFill>
            </a:endParaRPr>
          </a:p>
          <a:p>
            <a:pPr marL="493776" indent="-457200" algn="l">
              <a:buFont typeface="+mj-lt"/>
              <a:buAutoNum type="arabicPeriod"/>
            </a:pPr>
            <a:r>
              <a:rPr lang="en-US" sz="2400" b="1" i="1" dirty="0" err="1" smtClean="0">
                <a:solidFill>
                  <a:schemeClr val="tx1"/>
                </a:solidFill>
              </a:rPr>
              <a:t>Astrovirus</a:t>
            </a:r>
            <a:endParaRPr lang="en-US" sz="2400" b="1" i="1" dirty="0" smtClean="0">
              <a:solidFill>
                <a:schemeClr val="tx1"/>
              </a:solidFill>
            </a:endParaRPr>
          </a:p>
          <a:p>
            <a:pPr marL="493776" indent="-457200" algn="l">
              <a:buFont typeface="+mj-lt"/>
              <a:buAutoNum type="arabicPeriod"/>
            </a:pPr>
            <a:r>
              <a:rPr lang="en-US" sz="2400" b="1" i="1" dirty="0" err="1" smtClean="0">
                <a:solidFill>
                  <a:schemeClr val="tx1"/>
                </a:solidFill>
              </a:rPr>
              <a:t>Coronavirus</a:t>
            </a:r>
            <a:endParaRPr lang="en-US" sz="2400" b="1" i="1" dirty="0" smtClean="0">
              <a:solidFill>
                <a:schemeClr val="tx1"/>
              </a:solidFill>
            </a:endParaRPr>
          </a:p>
          <a:p>
            <a:pPr marL="493776" indent="-457200" algn="l">
              <a:buFont typeface="+mj-lt"/>
              <a:buAutoNum type="arabicPeriod"/>
            </a:pPr>
            <a:r>
              <a:rPr lang="en-US" sz="2400" b="1" i="1" dirty="0" smtClean="0">
                <a:solidFill>
                  <a:schemeClr val="tx1"/>
                </a:solidFill>
              </a:rPr>
              <a:t>Adenovirus types 40 and 41</a:t>
            </a:r>
          </a:p>
          <a:p>
            <a:pPr marL="493776" indent="-457200" algn="l"/>
            <a:r>
              <a:rPr lang="en-US" sz="2400" b="1" i="1" dirty="0" smtClean="0">
                <a:solidFill>
                  <a:schemeClr val="accent2">
                    <a:lumMod val="75000"/>
                  </a:schemeClr>
                </a:solidFill>
              </a:rPr>
              <a:t>PARASITES</a:t>
            </a:r>
          </a:p>
          <a:p>
            <a:pPr marL="493776" indent="-457200" algn="l">
              <a:buFont typeface="+mj-lt"/>
              <a:buAutoNum type="arabicPeriod"/>
            </a:pPr>
            <a:r>
              <a:rPr lang="en-US" sz="2400" b="1" i="1" dirty="0" err="1" smtClean="0">
                <a:solidFill>
                  <a:schemeClr val="tx1"/>
                </a:solidFill>
              </a:rPr>
              <a:t>Giardia</a:t>
            </a:r>
            <a:r>
              <a:rPr lang="en-US" sz="2400" b="1" i="1" dirty="0" smtClean="0">
                <a:solidFill>
                  <a:schemeClr val="tx1"/>
                </a:solidFill>
              </a:rPr>
              <a:t> </a:t>
            </a:r>
            <a:r>
              <a:rPr lang="en-US" sz="2400" b="1" i="1" dirty="0" err="1" smtClean="0">
                <a:solidFill>
                  <a:schemeClr val="tx1"/>
                </a:solidFill>
              </a:rPr>
              <a:t>lamblia</a:t>
            </a:r>
            <a:endParaRPr lang="en-US" sz="2400" b="1" i="1" dirty="0" smtClean="0">
              <a:solidFill>
                <a:schemeClr val="tx1"/>
              </a:solidFill>
            </a:endParaRPr>
          </a:p>
          <a:p>
            <a:pPr marL="493776" indent="-457200" algn="l">
              <a:buFont typeface="+mj-lt"/>
              <a:buAutoNum type="arabicPeriod"/>
            </a:pPr>
            <a:r>
              <a:rPr lang="en-US" sz="2400" b="1" i="1" dirty="0" smtClean="0">
                <a:solidFill>
                  <a:schemeClr val="tx1"/>
                </a:solidFill>
              </a:rPr>
              <a:t>Cryptosporidium </a:t>
            </a:r>
            <a:r>
              <a:rPr lang="en-US" sz="2400" b="1" i="1" dirty="0" err="1" smtClean="0">
                <a:solidFill>
                  <a:schemeClr val="tx1"/>
                </a:solidFill>
              </a:rPr>
              <a:t>parvum</a:t>
            </a:r>
            <a:endParaRPr lang="en-US" sz="2400" b="1" i="1" dirty="0" smtClean="0">
              <a:solidFill>
                <a:schemeClr val="tx1"/>
              </a:solidFill>
            </a:endParaRPr>
          </a:p>
          <a:p>
            <a:pPr marL="493776" indent="-457200" algn="l">
              <a:buFont typeface="+mj-lt"/>
              <a:buAutoNum type="arabicPeriod"/>
            </a:pPr>
            <a:r>
              <a:rPr lang="en-US" sz="2400" b="1" i="1" dirty="0" err="1" smtClean="0">
                <a:solidFill>
                  <a:schemeClr val="tx1"/>
                </a:solidFill>
              </a:rPr>
              <a:t>Cystoisospora</a:t>
            </a:r>
            <a:r>
              <a:rPr lang="en-US" sz="2400" b="1" i="1" dirty="0" smtClean="0">
                <a:solidFill>
                  <a:schemeClr val="tx1"/>
                </a:solidFill>
              </a:rPr>
              <a:t> belli</a:t>
            </a:r>
          </a:p>
          <a:p>
            <a:pPr marL="493776" indent="-457200" algn="l">
              <a:buFont typeface="+mj-lt"/>
              <a:buAutoNum type="arabicPeriod"/>
            </a:pPr>
            <a:r>
              <a:rPr lang="en-US" sz="2400" b="1" i="1" dirty="0" err="1" smtClean="0">
                <a:solidFill>
                  <a:schemeClr val="tx1"/>
                </a:solidFill>
              </a:rPr>
              <a:t>Cyclospora</a:t>
            </a:r>
            <a:r>
              <a:rPr lang="en-US" sz="2400" b="1" i="1" dirty="0" smtClean="0">
                <a:solidFill>
                  <a:schemeClr val="tx1"/>
                </a:solidFill>
              </a:rPr>
              <a:t> spp.</a:t>
            </a:r>
            <a:endParaRPr lang="en-US" sz="2400" b="1" i="1"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357166"/>
            <a:ext cx="8429684" cy="1214446"/>
          </a:xfrm>
        </p:spPr>
        <p:txBody>
          <a:bodyPr>
            <a:normAutofit/>
          </a:bodyPr>
          <a:lstStyle/>
          <a:p>
            <a:pPr algn="ctr"/>
            <a:r>
              <a:rPr lang="en-US" sz="4000" i="1" dirty="0" smtClean="0">
                <a:solidFill>
                  <a:srgbClr val="002060"/>
                </a:solidFill>
              </a:rPr>
              <a:t>TYPES OF DIARRHOEA</a:t>
            </a:r>
            <a:endParaRPr lang="en-US" sz="4000" i="1" dirty="0">
              <a:solidFill>
                <a:srgbClr val="002060"/>
              </a:solidFill>
            </a:endParaRPr>
          </a:p>
        </p:txBody>
      </p:sp>
      <p:sp>
        <p:nvSpPr>
          <p:cNvPr id="3" name="Subtitle 2"/>
          <p:cNvSpPr>
            <a:spLocks noGrp="1"/>
          </p:cNvSpPr>
          <p:nvPr>
            <p:ph type="subTitle" idx="1"/>
          </p:nvPr>
        </p:nvSpPr>
        <p:spPr>
          <a:xfrm>
            <a:off x="357158" y="1643050"/>
            <a:ext cx="8429684" cy="4857784"/>
          </a:xfrm>
        </p:spPr>
        <p:txBody>
          <a:bodyPr>
            <a:normAutofit fontScale="92500" lnSpcReduction="20000"/>
          </a:bodyPr>
          <a:lstStyle/>
          <a:p>
            <a:pPr algn="l"/>
            <a:r>
              <a:rPr lang="en-US" sz="2800" b="1" i="1" dirty="0" smtClean="0">
                <a:solidFill>
                  <a:schemeClr val="accent2">
                    <a:lumMod val="75000"/>
                  </a:schemeClr>
                </a:solidFill>
              </a:rPr>
              <a:t>ACUTE DIARRHOEA</a:t>
            </a:r>
          </a:p>
          <a:p>
            <a:pPr algn="l">
              <a:buFont typeface="Wingdings" pitchFamily="2" charset="2"/>
              <a:buChar char="Ø"/>
            </a:pPr>
            <a:r>
              <a:rPr lang="en-US" sz="2400" b="1" i="1" dirty="0" smtClean="0">
                <a:solidFill>
                  <a:schemeClr val="tx1"/>
                </a:solidFill>
              </a:rPr>
              <a:t>It usually lasts for less than 14 days and most often caused by viruses (e.g. rotavirus or </a:t>
            </a:r>
            <a:r>
              <a:rPr lang="en-US" sz="2400" b="1" i="1" dirty="0" err="1" smtClean="0">
                <a:solidFill>
                  <a:schemeClr val="tx1"/>
                </a:solidFill>
              </a:rPr>
              <a:t>norwalk</a:t>
            </a:r>
            <a:r>
              <a:rPr lang="en-US" sz="2400" b="1" i="1" dirty="0" smtClean="0">
                <a:solidFill>
                  <a:schemeClr val="tx1"/>
                </a:solidFill>
              </a:rPr>
              <a:t> virus) followed by bacterial (e.g. Salmonella spp.) and parasitic (e.g. </a:t>
            </a:r>
            <a:r>
              <a:rPr lang="en-US" sz="2400" b="1" i="1" dirty="0" err="1" smtClean="0">
                <a:solidFill>
                  <a:schemeClr val="tx1"/>
                </a:solidFill>
              </a:rPr>
              <a:t>Giardia</a:t>
            </a:r>
            <a:r>
              <a:rPr lang="en-US" sz="2400" b="1" i="1" dirty="0" smtClean="0">
                <a:solidFill>
                  <a:schemeClr val="tx1"/>
                </a:solidFill>
              </a:rPr>
              <a:t> </a:t>
            </a:r>
            <a:r>
              <a:rPr lang="en-US" sz="2400" b="1" i="1" dirty="0" err="1" smtClean="0">
                <a:solidFill>
                  <a:schemeClr val="tx1"/>
                </a:solidFill>
              </a:rPr>
              <a:t>lamblia</a:t>
            </a:r>
            <a:r>
              <a:rPr lang="en-US" sz="2400" b="1" i="1" dirty="0" smtClean="0">
                <a:solidFill>
                  <a:schemeClr val="tx1"/>
                </a:solidFill>
              </a:rPr>
              <a:t>) causes.</a:t>
            </a:r>
            <a:endParaRPr lang="en-US" sz="2400" b="1" i="1" dirty="0">
              <a:solidFill>
                <a:schemeClr val="tx1"/>
              </a:solidFill>
            </a:endParaRPr>
          </a:p>
          <a:p>
            <a:pPr algn="l"/>
            <a:r>
              <a:rPr lang="en-US" sz="2800" b="1" i="1" dirty="0" smtClean="0">
                <a:solidFill>
                  <a:schemeClr val="accent2">
                    <a:lumMod val="75000"/>
                  </a:schemeClr>
                </a:solidFill>
              </a:rPr>
              <a:t>PERSISTENT DIARRHOEA</a:t>
            </a:r>
          </a:p>
          <a:p>
            <a:pPr algn="l">
              <a:buFont typeface="Wingdings" pitchFamily="2" charset="2"/>
              <a:buChar char="Ø"/>
            </a:pPr>
            <a:r>
              <a:rPr lang="en-US" sz="2400" b="1" i="1" dirty="0" smtClean="0">
                <a:solidFill>
                  <a:schemeClr val="tx1"/>
                </a:solidFill>
              </a:rPr>
              <a:t>When </a:t>
            </a:r>
            <a:r>
              <a:rPr lang="en-US" sz="2400" b="1" i="1" dirty="0" err="1" smtClean="0">
                <a:solidFill>
                  <a:schemeClr val="tx1"/>
                </a:solidFill>
              </a:rPr>
              <a:t>diarrhoea</a:t>
            </a:r>
            <a:r>
              <a:rPr lang="en-US" sz="2400" b="1" i="1" dirty="0" smtClean="0">
                <a:solidFill>
                  <a:schemeClr val="tx1"/>
                </a:solidFill>
              </a:rPr>
              <a:t> lasts for more than 14 days (usually 2-4 weeks), it is called persistent </a:t>
            </a:r>
            <a:r>
              <a:rPr lang="en-US" sz="2400" b="1" i="1" dirty="0" err="1" smtClean="0">
                <a:solidFill>
                  <a:schemeClr val="tx1"/>
                </a:solidFill>
              </a:rPr>
              <a:t>diarrhoea</a:t>
            </a:r>
            <a:r>
              <a:rPr lang="en-US" sz="2400" b="1" i="1" dirty="0" smtClean="0">
                <a:solidFill>
                  <a:schemeClr val="tx1"/>
                </a:solidFill>
              </a:rPr>
              <a:t>.</a:t>
            </a:r>
          </a:p>
          <a:p>
            <a:pPr algn="l"/>
            <a:r>
              <a:rPr lang="en-US" sz="2800" b="1" i="1" dirty="0" smtClean="0">
                <a:solidFill>
                  <a:schemeClr val="accent2">
                    <a:lumMod val="75000"/>
                  </a:schemeClr>
                </a:solidFill>
              </a:rPr>
              <a:t>CHRONIC DIARRHOEA</a:t>
            </a:r>
          </a:p>
          <a:p>
            <a:pPr algn="l">
              <a:buFont typeface="Wingdings" pitchFamily="2" charset="2"/>
              <a:buChar char="Ø"/>
            </a:pPr>
            <a:r>
              <a:rPr lang="en-US" sz="2400" b="1" i="1" dirty="0" smtClean="0">
                <a:solidFill>
                  <a:schemeClr val="tx1"/>
                </a:solidFill>
              </a:rPr>
              <a:t>It lasts for more than 4 weeks. Parasitic causes (e.g. cryptosporidium </a:t>
            </a:r>
            <a:r>
              <a:rPr lang="en-US" sz="2400" b="1" i="1" dirty="0" err="1" smtClean="0">
                <a:solidFill>
                  <a:schemeClr val="tx1"/>
                </a:solidFill>
              </a:rPr>
              <a:t>parvum</a:t>
            </a:r>
            <a:r>
              <a:rPr lang="en-US" sz="2400" b="1" i="1" dirty="0" smtClean="0">
                <a:solidFill>
                  <a:schemeClr val="tx1"/>
                </a:solidFill>
              </a:rPr>
              <a:t>, </a:t>
            </a:r>
            <a:r>
              <a:rPr lang="en-US" sz="2400" b="1" i="1" dirty="0" err="1" smtClean="0">
                <a:solidFill>
                  <a:schemeClr val="tx1"/>
                </a:solidFill>
              </a:rPr>
              <a:t>cyclospora</a:t>
            </a:r>
            <a:r>
              <a:rPr lang="en-US" sz="2400" b="1" i="1" dirty="0" smtClean="0">
                <a:solidFill>
                  <a:schemeClr val="tx1"/>
                </a:solidFill>
              </a:rPr>
              <a:t>, </a:t>
            </a:r>
            <a:r>
              <a:rPr lang="en-US" sz="2400" b="1" i="1" dirty="0" err="1" smtClean="0">
                <a:solidFill>
                  <a:schemeClr val="tx1"/>
                </a:solidFill>
              </a:rPr>
              <a:t>entamoeba</a:t>
            </a:r>
            <a:r>
              <a:rPr lang="en-US" sz="2400" b="1" i="1" dirty="0" smtClean="0">
                <a:solidFill>
                  <a:schemeClr val="tx1"/>
                </a:solidFill>
              </a:rPr>
              <a:t> </a:t>
            </a:r>
            <a:r>
              <a:rPr lang="en-US" sz="2400" b="1" i="1" dirty="0" err="1" smtClean="0">
                <a:solidFill>
                  <a:schemeClr val="tx1"/>
                </a:solidFill>
              </a:rPr>
              <a:t>histolytica</a:t>
            </a:r>
            <a:r>
              <a:rPr lang="en-US" sz="2400" b="1" i="1" dirty="0" smtClean="0">
                <a:solidFill>
                  <a:schemeClr val="tx1"/>
                </a:solidFill>
              </a:rPr>
              <a:t>, </a:t>
            </a:r>
            <a:r>
              <a:rPr lang="en-US" sz="2400" b="1" i="1" dirty="0" err="1" smtClean="0">
                <a:solidFill>
                  <a:schemeClr val="tx1"/>
                </a:solidFill>
              </a:rPr>
              <a:t>giardia</a:t>
            </a:r>
            <a:r>
              <a:rPr lang="en-US" sz="2400" b="1" i="1" dirty="0" smtClean="0">
                <a:solidFill>
                  <a:schemeClr val="tx1"/>
                </a:solidFill>
              </a:rPr>
              <a:t> </a:t>
            </a:r>
            <a:r>
              <a:rPr lang="en-US" sz="2400" b="1" i="1" dirty="0" err="1" smtClean="0">
                <a:solidFill>
                  <a:schemeClr val="tx1"/>
                </a:solidFill>
              </a:rPr>
              <a:t>lamblia</a:t>
            </a:r>
            <a:r>
              <a:rPr lang="en-US" sz="2400" b="1" i="1" dirty="0" smtClean="0">
                <a:solidFill>
                  <a:schemeClr val="tx1"/>
                </a:solidFill>
              </a:rPr>
              <a:t>) are responsible for majority cases of chronic </a:t>
            </a:r>
            <a:r>
              <a:rPr lang="en-US" sz="2400" b="1" i="1" dirty="0" err="1" smtClean="0">
                <a:solidFill>
                  <a:schemeClr val="tx1"/>
                </a:solidFill>
              </a:rPr>
              <a:t>diarrhoea</a:t>
            </a:r>
            <a:r>
              <a:rPr lang="en-US" sz="2400" b="1" i="1" dirty="0" smtClean="0">
                <a:solidFill>
                  <a:schemeClr val="tx1"/>
                </a:solidFill>
              </a:rPr>
              <a:t>.</a:t>
            </a:r>
          </a:p>
          <a:p>
            <a:pPr algn="l">
              <a:buFont typeface="Wingdings" pitchFamily="2" charset="2"/>
              <a:buChar char="Ø"/>
            </a:pPr>
            <a:r>
              <a:rPr lang="en-US" sz="2400" b="1" i="1" dirty="0" smtClean="0">
                <a:solidFill>
                  <a:schemeClr val="tx1"/>
                </a:solidFill>
              </a:rPr>
              <a:t>Chronic </a:t>
            </a:r>
            <a:r>
              <a:rPr lang="en-US" sz="2400" b="1" i="1" dirty="0" err="1" smtClean="0">
                <a:solidFill>
                  <a:schemeClr val="tx1"/>
                </a:solidFill>
              </a:rPr>
              <a:t>diarrhoea</a:t>
            </a:r>
            <a:r>
              <a:rPr lang="en-US" sz="2400" b="1" i="1" dirty="0" smtClean="0">
                <a:solidFill>
                  <a:schemeClr val="tx1"/>
                </a:solidFill>
              </a:rPr>
              <a:t> may also occur due to non-infectious causes e.g. </a:t>
            </a:r>
            <a:r>
              <a:rPr lang="en-US" sz="2400" b="1" i="1" dirty="0" err="1" smtClean="0">
                <a:solidFill>
                  <a:schemeClr val="tx1"/>
                </a:solidFill>
              </a:rPr>
              <a:t>Crohn’s</a:t>
            </a:r>
            <a:r>
              <a:rPr lang="en-US" sz="2400" b="1" i="1" dirty="0" smtClean="0">
                <a:solidFill>
                  <a:schemeClr val="tx1"/>
                </a:solidFill>
              </a:rPr>
              <a:t> disease, ulcerative colitis.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357166"/>
            <a:ext cx="8429684" cy="1143008"/>
          </a:xfrm>
        </p:spPr>
        <p:txBody>
          <a:bodyPr>
            <a:normAutofit/>
          </a:bodyPr>
          <a:lstStyle/>
          <a:p>
            <a:pPr algn="l"/>
            <a:r>
              <a:rPr lang="en-US" sz="2800" i="1" dirty="0" smtClean="0">
                <a:solidFill>
                  <a:schemeClr val="accent2">
                    <a:lumMod val="75000"/>
                  </a:schemeClr>
                </a:solidFill>
              </a:rPr>
              <a:t>TRAVELLER’S DIARRHOEA</a:t>
            </a:r>
            <a:endParaRPr lang="en-US" sz="2800" i="1" dirty="0">
              <a:solidFill>
                <a:schemeClr val="accent2">
                  <a:lumMod val="75000"/>
                </a:schemeClr>
              </a:solidFill>
            </a:endParaRPr>
          </a:p>
        </p:txBody>
      </p:sp>
      <p:sp>
        <p:nvSpPr>
          <p:cNvPr id="3" name="Subtitle 2"/>
          <p:cNvSpPr>
            <a:spLocks noGrp="1"/>
          </p:cNvSpPr>
          <p:nvPr>
            <p:ph type="subTitle" idx="1"/>
          </p:nvPr>
        </p:nvSpPr>
        <p:spPr>
          <a:xfrm>
            <a:off x="357158" y="1571612"/>
            <a:ext cx="8429684" cy="4929222"/>
          </a:xfrm>
        </p:spPr>
        <p:txBody>
          <a:bodyPr>
            <a:normAutofit fontScale="92500" lnSpcReduction="10000"/>
          </a:bodyPr>
          <a:lstStyle/>
          <a:p>
            <a:pPr algn="l">
              <a:buFont typeface="Wingdings" pitchFamily="2" charset="2"/>
              <a:buChar char="Ø"/>
            </a:pPr>
            <a:r>
              <a:rPr lang="en-US" sz="2400" b="1" i="1" dirty="0" smtClean="0">
                <a:solidFill>
                  <a:schemeClr val="tx1"/>
                </a:solidFill>
              </a:rPr>
              <a:t>It is an acute </a:t>
            </a:r>
            <a:r>
              <a:rPr lang="en-US" sz="2400" b="1" i="1" dirty="0" err="1" smtClean="0">
                <a:solidFill>
                  <a:schemeClr val="tx1"/>
                </a:solidFill>
              </a:rPr>
              <a:t>diarrhoeal</a:t>
            </a:r>
            <a:r>
              <a:rPr lang="en-US" sz="2400" b="1" i="1" dirty="0" smtClean="0">
                <a:solidFill>
                  <a:schemeClr val="tx1"/>
                </a:solidFill>
              </a:rPr>
              <a:t> illness that occurs in persons travelling from temperate countries to tropical countries.</a:t>
            </a:r>
          </a:p>
          <a:p>
            <a:pPr algn="l">
              <a:buFont typeface="Wingdings" pitchFamily="2" charset="2"/>
              <a:buChar char="Ø"/>
            </a:pPr>
            <a:r>
              <a:rPr lang="en-US" sz="2400" b="1" i="1" dirty="0" smtClean="0">
                <a:solidFill>
                  <a:schemeClr val="tx1"/>
                </a:solidFill>
              </a:rPr>
              <a:t>It occurs within a week or two of arrival.</a:t>
            </a:r>
          </a:p>
          <a:p>
            <a:pPr algn="l">
              <a:buFont typeface="Wingdings" pitchFamily="2" charset="2"/>
              <a:buChar char="Ø"/>
            </a:pPr>
            <a:r>
              <a:rPr lang="en-US" sz="2400" b="1" i="1" dirty="0" smtClean="0">
                <a:solidFill>
                  <a:schemeClr val="tx1"/>
                </a:solidFill>
              </a:rPr>
              <a:t>The most common infectious agents of </a:t>
            </a:r>
            <a:r>
              <a:rPr lang="en-US" sz="2400" b="1" i="1" dirty="0" err="1" smtClean="0">
                <a:solidFill>
                  <a:schemeClr val="tx1"/>
                </a:solidFill>
              </a:rPr>
              <a:t>traveller’s</a:t>
            </a:r>
            <a:r>
              <a:rPr lang="en-US" sz="2400" b="1" i="1" dirty="0" smtClean="0">
                <a:solidFill>
                  <a:schemeClr val="tx1"/>
                </a:solidFill>
              </a:rPr>
              <a:t> </a:t>
            </a:r>
            <a:r>
              <a:rPr lang="en-US" sz="2400" b="1" i="1" dirty="0" err="1" smtClean="0">
                <a:solidFill>
                  <a:schemeClr val="tx1"/>
                </a:solidFill>
              </a:rPr>
              <a:t>diarrhoea</a:t>
            </a:r>
            <a:r>
              <a:rPr lang="en-US" sz="2400" b="1" i="1" dirty="0" smtClean="0">
                <a:solidFill>
                  <a:schemeClr val="tx1"/>
                </a:solidFill>
              </a:rPr>
              <a:t> include </a:t>
            </a:r>
            <a:r>
              <a:rPr lang="en-US" sz="2400" b="1" i="1" dirty="0" err="1" smtClean="0">
                <a:solidFill>
                  <a:schemeClr val="tx1"/>
                </a:solidFill>
              </a:rPr>
              <a:t>enterotoxigenic</a:t>
            </a:r>
            <a:r>
              <a:rPr lang="en-US" sz="2400" b="1" i="1" dirty="0" smtClean="0">
                <a:solidFill>
                  <a:schemeClr val="tx1"/>
                </a:solidFill>
              </a:rPr>
              <a:t> Escherichia coli (ETEC) followed by rotavirus, </a:t>
            </a:r>
            <a:r>
              <a:rPr lang="en-US" sz="2400" b="1" i="1" dirty="0" err="1" smtClean="0">
                <a:solidFill>
                  <a:schemeClr val="tx1"/>
                </a:solidFill>
              </a:rPr>
              <a:t>norwalk</a:t>
            </a:r>
            <a:r>
              <a:rPr lang="en-US" sz="2400" b="1" i="1" dirty="0" smtClean="0">
                <a:solidFill>
                  <a:schemeClr val="tx1"/>
                </a:solidFill>
              </a:rPr>
              <a:t> virus.</a:t>
            </a:r>
          </a:p>
          <a:p>
            <a:pPr algn="l"/>
            <a:r>
              <a:rPr lang="en-US" sz="4000" b="1" i="1" dirty="0" smtClean="0">
                <a:solidFill>
                  <a:srgbClr val="002060"/>
                </a:solidFill>
              </a:rPr>
              <a:t>DYSENTERY</a:t>
            </a:r>
          </a:p>
          <a:p>
            <a:pPr algn="l">
              <a:buFont typeface="Wingdings" pitchFamily="2" charset="2"/>
              <a:buChar char="Ø"/>
            </a:pPr>
            <a:r>
              <a:rPr lang="en-US" sz="2400" b="1" i="1" dirty="0" smtClean="0">
                <a:solidFill>
                  <a:schemeClr val="tx1"/>
                </a:solidFill>
              </a:rPr>
              <a:t>Dysentery means passage of blood and mucous with motion, often associated with </a:t>
            </a:r>
            <a:r>
              <a:rPr lang="en-US" sz="2400" b="1" i="1" dirty="0" err="1" smtClean="0">
                <a:solidFill>
                  <a:schemeClr val="tx1"/>
                </a:solidFill>
              </a:rPr>
              <a:t>tenesmus</a:t>
            </a:r>
            <a:r>
              <a:rPr lang="en-US" sz="2400" b="1" i="1" dirty="0" smtClean="0">
                <a:solidFill>
                  <a:schemeClr val="tx1"/>
                </a:solidFill>
              </a:rPr>
              <a:t> (sensation of a desire to pass stools despite an empty colon).</a:t>
            </a:r>
          </a:p>
          <a:p>
            <a:pPr algn="l">
              <a:buFont typeface="Wingdings" pitchFamily="2" charset="2"/>
              <a:buChar char="Ø"/>
            </a:pPr>
            <a:r>
              <a:rPr lang="en-US" sz="2400" b="1" i="1" dirty="0" smtClean="0">
                <a:solidFill>
                  <a:schemeClr val="tx1"/>
                </a:solidFill>
              </a:rPr>
              <a:t>Dysentery is most often caused by </a:t>
            </a:r>
            <a:r>
              <a:rPr lang="en-US" sz="2400" b="1" i="1" dirty="0" err="1" smtClean="0">
                <a:solidFill>
                  <a:schemeClr val="tx1"/>
                </a:solidFill>
              </a:rPr>
              <a:t>Shigella</a:t>
            </a:r>
            <a:r>
              <a:rPr lang="en-US" sz="2400" b="1" i="1" dirty="0" smtClean="0">
                <a:solidFill>
                  <a:schemeClr val="tx1"/>
                </a:solidFill>
              </a:rPr>
              <a:t> (bacteria) or </a:t>
            </a:r>
            <a:r>
              <a:rPr lang="en-US" sz="2400" b="1" i="1" dirty="0" err="1" smtClean="0">
                <a:solidFill>
                  <a:schemeClr val="tx1"/>
                </a:solidFill>
              </a:rPr>
              <a:t>Entamoeba</a:t>
            </a:r>
            <a:r>
              <a:rPr lang="en-US" sz="2400" b="1" i="1" dirty="0" smtClean="0">
                <a:solidFill>
                  <a:schemeClr val="tx1"/>
                </a:solidFill>
              </a:rPr>
              <a:t> </a:t>
            </a:r>
            <a:r>
              <a:rPr lang="en-US" sz="2400" b="1" i="1" dirty="0" err="1" smtClean="0">
                <a:solidFill>
                  <a:schemeClr val="tx1"/>
                </a:solidFill>
              </a:rPr>
              <a:t>histolytica</a:t>
            </a:r>
            <a:r>
              <a:rPr lang="en-US" sz="2400" b="1" i="1" dirty="0" smtClean="0">
                <a:solidFill>
                  <a:schemeClr val="tx1"/>
                </a:solidFill>
              </a:rPr>
              <a:t> (parasite). It occurs through contaminated food or water.</a:t>
            </a:r>
            <a:endParaRPr lang="en-US" sz="2400" b="1" i="1"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357166"/>
            <a:ext cx="8429684" cy="1214446"/>
          </a:xfrm>
        </p:spPr>
        <p:txBody>
          <a:bodyPr>
            <a:normAutofit/>
          </a:bodyPr>
          <a:lstStyle/>
          <a:p>
            <a:pPr algn="l"/>
            <a:r>
              <a:rPr lang="en-US" sz="4000" i="1" dirty="0" smtClean="0">
                <a:solidFill>
                  <a:srgbClr val="002060"/>
                </a:solidFill>
              </a:rPr>
              <a:t>GASTROENTERITIS</a:t>
            </a:r>
            <a:endParaRPr lang="en-US" sz="4000" i="1" dirty="0">
              <a:solidFill>
                <a:srgbClr val="002060"/>
              </a:solidFill>
            </a:endParaRPr>
          </a:p>
        </p:txBody>
      </p:sp>
      <p:sp>
        <p:nvSpPr>
          <p:cNvPr id="3" name="Subtitle 2"/>
          <p:cNvSpPr>
            <a:spLocks noGrp="1"/>
          </p:cNvSpPr>
          <p:nvPr>
            <p:ph type="subTitle" idx="1"/>
          </p:nvPr>
        </p:nvSpPr>
        <p:spPr>
          <a:xfrm>
            <a:off x="357158" y="1643050"/>
            <a:ext cx="8429684" cy="4857784"/>
          </a:xfrm>
        </p:spPr>
        <p:txBody>
          <a:bodyPr>
            <a:normAutofit/>
          </a:bodyPr>
          <a:lstStyle/>
          <a:p>
            <a:pPr algn="l">
              <a:buFont typeface="Wingdings" pitchFamily="2" charset="2"/>
              <a:buChar char="Ø"/>
            </a:pPr>
            <a:r>
              <a:rPr lang="en-US" sz="2400" b="1" i="1" dirty="0" smtClean="0">
                <a:solidFill>
                  <a:schemeClr val="tx1"/>
                </a:solidFill>
              </a:rPr>
              <a:t>It is often used as synonym for acute </a:t>
            </a:r>
            <a:r>
              <a:rPr lang="en-US" sz="2400" b="1" i="1" dirty="0" err="1" smtClean="0">
                <a:solidFill>
                  <a:schemeClr val="tx1"/>
                </a:solidFill>
              </a:rPr>
              <a:t>diarrhoea</a:t>
            </a:r>
            <a:r>
              <a:rPr lang="en-US" sz="2400" b="1" i="1" dirty="0" smtClean="0">
                <a:solidFill>
                  <a:schemeClr val="tx1"/>
                </a:solidFill>
              </a:rPr>
              <a:t>, especially when associated with vomiting.</a:t>
            </a:r>
          </a:p>
          <a:p>
            <a:pPr algn="l">
              <a:buFont typeface="Wingdings" pitchFamily="2" charset="2"/>
              <a:buChar char="Ø"/>
            </a:pPr>
            <a:r>
              <a:rPr lang="en-US" sz="2400" b="1" i="1" dirty="0" smtClean="0">
                <a:solidFill>
                  <a:schemeClr val="tx1"/>
                </a:solidFill>
              </a:rPr>
              <a:t>Gastroenteritis may be defined as inflammation of the mucous membrane of stomach and intestine resulting in frequent loose motions and abdominal cramps, vomiting, with or without mucous or blood in stool.</a:t>
            </a:r>
          </a:p>
          <a:p>
            <a:pPr algn="l">
              <a:buFont typeface="Wingdings" pitchFamily="2" charset="2"/>
              <a:buChar char="Ø"/>
            </a:pPr>
            <a:r>
              <a:rPr lang="en-US" sz="2400" b="1" i="1" dirty="0" smtClean="0">
                <a:solidFill>
                  <a:schemeClr val="tx1"/>
                </a:solidFill>
              </a:rPr>
              <a:t>For all practical purposes, the terms </a:t>
            </a:r>
            <a:r>
              <a:rPr lang="en-US" sz="2400" b="1" i="1" dirty="0" err="1" smtClean="0">
                <a:solidFill>
                  <a:schemeClr val="tx1"/>
                </a:solidFill>
              </a:rPr>
              <a:t>diarrhoea</a:t>
            </a:r>
            <a:r>
              <a:rPr lang="en-US" sz="2400" b="1" i="1" dirty="0" smtClean="0">
                <a:solidFill>
                  <a:schemeClr val="tx1"/>
                </a:solidFill>
              </a:rPr>
              <a:t>, gastroenteritis and  dysentery are collectively included as </a:t>
            </a:r>
            <a:r>
              <a:rPr lang="en-US" sz="2400" b="1" i="1" dirty="0" err="1" smtClean="0">
                <a:solidFill>
                  <a:schemeClr val="tx1"/>
                </a:solidFill>
              </a:rPr>
              <a:t>diarrhoeal</a:t>
            </a:r>
            <a:r>
              <a:rPr lang="en-US" sz="2400" b="1" i="1" dirty="0" smtClean="0">
                <a:solidFill>
                  <a:schemeClr val="tx1"/>
                </a:solidFill>
              </a:rPr>
              <a:t> diseases.</a:t>
            </a:r>
            <a:endParaRPr lang="en-US" sz="2400" b="1" i="1"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357166"/>
            <a:ext cx="8429684" cy="1071570"/>
          </a:xfrm>
        </p:spPr>
        <p:txBody>
          <a:bodyPr>
            <a:normAutofit/>
          </a:bodyPr>
          <a:lstStyle/>
          <a:p>
            <a:pPr algn="ctr"/>
            <a:r>
              <a:rPr lang="en-US" sz="4000" i="1" dirty="0" smtClean="0">
                <a:solidFill>
                  <a:srgbClr val="002060"/>
                </a:solidFill>
              </a:rPr>
              <a:t>ETIOLOGY</a:t>
            </a:r>
            <a:endParaRPr lang="en-US" sz="4000" i="1" dirty="0">
              <a:solidFill>
                <a:srgbClr val="002060"/>
              </a:solidFill>
            </a:endParaRPr>
          </a:p>
        </p:txBody>
      </p:sp>
      <p:sp>
        <p:nvSpPr>
          <p:cNvPr id="3" name="Subtitle 2"/>
          <p:cNvSpPr>
            <a:spLocks noGrp="1"/>
          </p:cNvSpPr>
          <p:nvPr>
            <p:ph type="subTitle" idx="1"/>
          </p:nvPr>
        </p:nvSpPr>
        <p:spPr>
          <a:xfrm>
            <a:off x="357158" y="1571612"/>
            <a:ext cx="8429684" cy="5000660"/>
          </a:xfrm>
        </p:spPr>
        <p:txBody>
          <a:bodyPr>
            <a:normAutofit/>
          </a:bodyPr>
          <a:lstStyle/>
          <a:p>
            <a:pPr algn="l">
              <a:buFont typeface="Wingdings" pitchFamily="2" charset="2"/>
              <a:buChar char="Ø"/>
            </a:pPr>
            <a:r>
              <a:rPr lang="en-US" sz="2400" b="1" i="1" dirty="0" smtClean="0">
                <a:solidFill>
                  <a:schemeClr val="tx1"/>
                </a:solidFill>
              </a:rPr>
              <a:t>Causative agents of </a:t>
            </a:r>
            <a:r>
              <a:rPr lang="en-US" sz="2400" b="1" i="1" dirty="0" err="1" smtClean="0">
                <a:solidFill>
                  <a:schemeClr val="tx1"/>
                </a:solidFill>
              </a:rPr>
              <a:t>diarrhoea</a:t>
            </a:r>
            <a:r>
              <a:rPr lang="en-US" sz="2400" b="1" i="1" dirty="0" smtClean="0">
                <a:solidFill>
                  <a:schemeClr val="tx1"/>
                </a:solidFill>
              </a:rPr>
              <a:t> and dysentery are as following:</a:t>
            </a:r>
          </a:p>
          <a:p>
            <a:pPr algn="l"/>
            <a:r>
              <a:rPr lang="en-US" sz="2400" b="1" i="1" dirty="0" smtClean="0">
                <a:solidFill>
                  <a:schemeClr val="accent2">
                    <a:lumMod val="75000"/>
                  </a:schemeClr>
                </a:solidFill>
              </a:rPr>
              <a:t>BACTERIA</a:t>
            </a:r>
          </a:p>
          <a:p>
            <a:pPr marL="493776" indent="-457200" algn="l">
              <a:buFont typeface="+mj-lt"/>
              <a:buAutoNum type="arabicPeriod"/>
            </a:pPr>
            <a:r>
              <a:rPr lang="en-US" sz="2400" b="1" i="1" dirty="0" err="1" smtClean="0">
                <a:solidFill>
                  <a:schemeClr val="tx1"/>
                </a:solidFill>
              </a:rPr>
              <a:t>Shigella</a:t>
            </a:r>
            <a:r>
              <a:rPr lang="en-US" sz="2400" b="1" i="1" dirty="0" smtClean="0">
                <a:solidFill>
                  <a:schemeClr val="tx1"/>
                </a:solidFill>
              </a:rPr>
              <a:t> spp.</a:t>
            </a:r>
          </a:p>
          <a:p>
            <a:pPr marL="493776" indent="-457200" algn="l">
              <a:buFont typeface="+mj-lt"/>
              <a:buAutoNum type="arabicPeriod"/>
            </a:pPr>
            <a:r>
              <a:rPr lang="en-US" sz="2400" b="1" i="1" dirty="0" smtClean="0">
                <a:solidFill>
                  <a:schemeClr val="tx1"/>
                </a:solidFill>
              </a:rPr>
              <a:t>Escherichia coli</a:t>
            </a:r>
          </a:p>
          <a:p>
            <a:pPr marL="493776" indent="-457200" algn="l">
              <a:buFont typeface="+mj-lt"/>
              <a:buAutoNum type="arabicPeriod"/>
            </a:pPr>
            <a:r>
              <a:rPr lang="en-US" sz="2400" b="1" i="1" dirty="0" smtClean="0">
                <a:solidFill>
                  <a:schemeClr val="tx1"/>
                </a:solidFill>
              </a:rPr>
              <a:t>Campylobacter </a:t>
            </a:r>
            <a:r>
              <a:rPr lang="en-US" sz="2400" b="1" i="1" dirty="0" err="1" smtClean="0">
                <a:solidFill>
                  <a:schemeClr val="tx1"/>
                </a:solidFill>
              </a:rPr>
              <a:t>jejuni</a:t>
            </a:r>
            <a:endParaRPr lang="en-US" sz="2400" b="1" i="1" dirty="0" smtClean="0">
              <a:solidFill>
                <a:schemeClr val="tx1"/>
              </a:solidFill>
            </a:endParaRPr>
          </a:p>
          <a:p>
            <a:pPr marL="493776" indent="-457200" algn="l">
              <a:buFont typeface="+mj-lt"/>
              <a:buAutoNum type="arabicPeriod"/>
            </a:pPr>
            <a:r>
              <a:rPr lang="en-US" sz="2400" b="1" i="1" dirty="0" smtClean="0">
                <a:solidFill>
                  <a:schemeClr val="tx1"/>
                </a:solidFill>
              </a:rPr>
              <a:t>Vibrio </a:t>
            </a:r>
            <a:r>
              <a:rPr lang="en-US" sz="2400" b="1" i="1" dirty="0" err="1" smtClean="0">
                <a:solidFill>
                  <a:schemeClr val="tx1"/>
                </a:solidFill>
              </a:rPr>
              <a:t>parahaemolyticus</a:t>
            </a:r>
            <a:endParaRPr lang="en-US" sz="2400" b="1" i="1" dirty="0" smtClean="0">
              <a:solidFill>
                <a:schemeClr val="tx1"/>
              </a:solidFill>
            </a:endParaRPr>
          </a:p>
          <a:p>
            <a:pPr marL="493776" indent="-457200" algn="l"/>
            <a:r>
              <a:rPr lang="en-US" sz="2400" b="1" i="1" dirty="0" smtClean="0">
                <a:solidFill>
                  <a:schemeClr val="accent2">
                    <a:lumMod val="75000"/>
                  </a:schemeClr>
                </a:solidFill>
              </a:rPr>
              <a:t>PARASITES</a:t>
            </a:r>
          </a:p>
          <a:p>
            <a:pPr marL="493776" indent="-457200" algn="l">
              <a:buFont typeface="+mj-lt"/>
              <a:buAutoNum type="arabicPeriod"/>
            </a:pPr>
            <a:r>
              <a:rPr lang="en-US" sz="2400" b="1" i="1" dirty="0" err="1" smtClean="0">
                <a:solidFill>
                  <a:schemeClr val="tx1"/>
                </a:solidFill>
              </a:rPr>
              <a:t>Entamoeba</a:t>
            </a:r>
            <a:r>
              <a:rPr lang="en-US" sz="2400" b="1" i="1" dirty="0" smtClean="0">
                <a:solidFill>
                  <a:schemeClr val="tx1"/>
                </a:solidFill>
              </a:rPr>
              <a:t> </a:t>
            </a:r>
            <a:r>
              <a:rPr lang="en-US" sz="2400" b="1" i="1" dirty="0" err="1" smtClean="0">
                <a:solidFill>
                  <a:schemeClr val="tx1"/>
                </a:solidFill>
              </a:rPr>
              <a:t>histolytica</a:t>
            </a:r>
            <a:endParaRPr lang="en-US" sz="2400" b="1" i="1" dirty="0" smtClean="0">
              <a:solidFill>
                <a:schemeClr val="tx1"/>
              </a:solidFill>
            </a:endParaRPr>
          </a:p>
          <a:p>
            <a:pPr marL="493776" indent="-457200" algn="l">
              <a:buFont typeface="+mj-lt"/>
              <a:buAutoNum type="arabicPeriod"/>
            </a:pPr>
            <a:r>
              <a:rPr lang="en-US" sz="2400" b="1" i="1" dirty="0" err="1" smtClean="0">
                <a:solidFill>
                  <a:schemeClr val="tx1"/>
                </a:solidFill>
              </a:rPr>
              <a:t>Balantidium</a:t>
            </a:r>
            <a:r>
              <a:rPr lang="en-US" sz="2400" b="1" i="1" dirty="0" smtClean="0">
                <a:solidFill>
                  <a:schemeClr val="tx1"/>
                </a:solidFill>
              </a:rPr>
              <a:t> coli</a:t>
            </a:r>
            <a:endParaRPr lang="en-US" sz="2400" b="1" i="1"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428604"/>
            <a:ext cx="8429684" cy="714380"/>
          </a:xfrm>
        </p:spPr>
        <p:txBody>
          <a:bodyPr>
            <a:normAutofit/>
          </a:bodyPr>
          <a:lstStyle/>
          <a:p>
            <a:pPr algn="ctr"/>
            <a:r>
              <a:rPr lang="en-US" sz="4000" i="1" dirty="0" smtClean="0">
                <a:solidFill>
                  <a:srgbClr val="002060"/>
                </a:solidFill>
              </a:rPr>
              <a:t>PATHOGENESIS</a:t>
            </a:r>
            <a:endParaRPr lang="en-US" sz="4000" i="1" dirty="0">
              <a:solidFill>
                <a:srgbClr val="002060"/>
              </a:solidFill>
            </a:endParaRPr>
          </a:p>
        </p:txBody>
      </p:sp>
      <p:sp>
        <p:nvSpPr>
          <p:cNvPr id="3" name="Subtitle 2"/>
          <p:cNvSpPr>
            <a:spLocks noGrp="1"/>
          </p:cNvSpPr>
          <p:nvPr>
            <p:ph type="subTitle" idx="1"/>
          </p:nvPr>
        </p:nvSpPr>
        <p:spPr>
          <a:xfrm>
            <a:off x="357158" y="1428736"/>
            <a:ext cx="8429684" cy="5072098"/>
          </a:xfrm>
        </p:spPr>
        <p:txBody>
          <a:bodyPr>
            <a:normAutofit fontScale="92500"/>
          </a:bodyPr>
          <a:lstStyle/>
          <a:p>
            <a:pPr algn="l"/>
            <a:r>
              <a:rPr lang="en-US" sz="2400" b="1" i="1" dirty="0" smtClean="0">
                <a:solidFill>
                  <a:schemeClr val="tx1"/>
                </a:solidFill>
              </a:rPr>
              <a:t>The infection occurs by ingestion of contaminated water or food.</a:t>
            </a:r>
          </a:p>
          <a:p>
            <a:pPr algn="l"/>
            <a:r>
              <a:rPr lang="en-US" sz="2400" b="1" i="1" dirty="0" smtClean="0">
                <a:solidFill>
                  <a:schemeClr val="accent2">
                    <a:lumMod val="75000"/>
                  </a:schemeClr>
                </a:solidFill>
              </a:rPr>
              <a:t>A. INFECTIVE DOSE</a:t>
            </a:r>
          </a:p>
          <a:p>
            <a:pPr algn="l">
              <a:buFont typeface="Wingdings" pitchFamily="2" charset="2"/>
              <a:buChar char="Ø"/>
            </a:pPr>
            <a:r>
              <a:rPr lang="en-US" sz="2400" b="1" i="1" dirty="0" smtClean="0">
                <a:solidFill>
                  <a:schemeClr val="tx1"/>
                </a:solidFill>
              </a:rPr>
              <a:t>Infective dose (minimum dose required to start infection ) differ in different causative agents.</a:t>
            </a:r>
          </a:p>
          <a:p>
            <a:pPr algn="l">
              <a:buFont typeface="Wingdings" pitchFamily="2" charset="2"/>
              <a:buChar char="Ø"/>
            </a:pPr>
            <a:r>
              <a:rPr lang="en-US" sz="2400" b="1" i="1" dirty="0" smtClean="0">
                <a:solidFill>
                  <a:schemeClr val="tx1"/>
                </a:solidFill>
              </a:rPr>
              <a:t>High infective dose required in </a:t>
            </a:r>
            <a:r>
              <a:rPr lang="en-US" sz="2400" b="1" i="1" dirty="0" err="1" smtClean="0">
                <a:solidFill>
                  <a:schemeClr val="tx1"/>
                </a:solidFill>
              </a:rPr>
              <a:t>vibrio</a:t>
            </a:r>
            <a:r>
              <a:rPr lang="en-US" sz="2400" b="1" i="1" dirty="0" smtClean="0">
                <a:solidFill>
                  <a:schemeClr val="tx1"/>
                </a:solidFill>
              </a:rPr>
              <a:t> cholerae and  salmonella in contrast to low infective dose in </a:t>
            </a:r>
            <a:r>
              <a:rPr lang="en-US" sz="2400" b="1" i="1" dirty="0" err="1" smtClean="0">
                <a:solidFill>
                  <a:schemeClr val="tx1"/>
                </a:solidFill>
              </a:rPr>
              <a:t>shigella</a:t>
            </a:r>
            <a:r>
              <a:rPr lang="en-US" sz="2400" b="1" i="1" dirty="0" smtClean="0">
                <a:solidFill>
                  <a:schemeClr val="tx1"/>
                </a:solidFill>
              </a:rPr>
              <a:t> spp. And </a:t>
            </a:r>
            <a:r>
              <a:rPr lang="en-US" sz="2400" b="1" i="1" dirty="0" err="1" smtClean="0">
                <a:solidFill>
                  <a:schemeClr val="tx1"/>
                </a:solidFill>
              </a:rPr>
              <a:t>entamoeba</a:t>
            </a:r>
            <a:r>
              <a:rPr lang="en-US" sz="2400" b="1" i="1" dirty="0" smtClean="0">
                <a:solidFill>
                  <a:schemeClr val="tx1"/>
                </a:solidFill>
              </a:rPr>
              <a:t> </a:t>
            </a:r>
            <a:r>
              <a:rPr lang="en-US" sz="2400" b="1" i="1" dirty="0" err="1" smtClean="0">
                <a:solidFill>
                  <a:schemeClr val="tx1"/>
                </a:solidFill>
              </a:rPr>
              <a:t>histolytica</a:t>
            </a:r>
            <a:r>
              <a:rPr lang="en-US" sz="2400" b="1" i="1" dirty="0" smtClean="0">
                <a:solidFill>
                  <a:schemeClr val="tx1"/>
                </a:solidFill>
              </a:rPr>
              <a:t>.</a:t>
            </a:r>
          </a:p>
          <a:p>
            <a:pPr algn="l"/>
            <a:r>
              <a:rPr lang="en-US" sz="2400" b="1" i="1" dirty="0" smtClean="0">
                <a:solidFill>
                  <a:schemeClr val="accent2">
                    <a:lumMod val="75000"/>
                  </a:schemeClr>
                </a:solidFill>
              </a:rPr>
              <a:t>B. PATHOGENIC MECHANISMS</a:t>
            </a:r>
          </a:p>
          <a:p>
            <a:pPr algn="l"/>
            <a:r>
              <a:rPr lang="en-US" sz="2400" b="1" i="1" dirty="0" smtClean="0">
                <a:solidFill>
                  <a:schemeClr val="tx1"/>
                </a:solidFill>
              </a:rPr>
              <a:t>Pathogenic mechanisms include:</a:t>
            </a:r>
          </a:p>
          <a:p>
            <a:pPr marL="493776" indent="-457200" algn="l">
              <a:buFont typeface="+mj-lt"/>
              <a:buAutoNum type="arabicPeriod"/>
            </a:pPr>
            <a:r>
              <a:rPr lang="en-US" sz="2400" b="1" i="1" dirty="0" smtClean="0">
                <a:solidFill>
                  <a:schemeClr val="tx1"/>
                </a:solidFill>
              </a:rPr>
              <a:t>Toxin production</a:t>
            </a:r>
          </a:p>
          <a:p>
            <a:pPr marL="493776" indent="-457200" algn="l">
              <a:buFont typeface="+mj-lt"/>
              <a:buAutoNum type="arabicPeriod"/>
            </a:pPr>
            <a:r>
              <a:rPr lang="en-US" sz="2400" b="1" i="1" dirty="0" smtClean="0">
                <a:solidFill>
                  <a:schemeClr val="tx1"/>
                </a:solidFill>
              </a:rPr>
              <a:t>Invasion</a:t>
            </a:r>
          </a:p>
          <a:p>
            <a:pPr marL="493776" indent="-457200" algn="l">
              <a:buFont typeface="+mj-lt"/>
              <a:buAutoNum type="arabicPeriod"/>
            </a:pPr>
            <a:r>
              <a:rPr lang="en-US" sz="2400" b="1" i="1" dirty="0" smtClean="0">
                <a:solidFill>
                  <a:schemeClr val="tx1"/>
                </a:solidFill>
              </a:rPr>
              <a:t>Adhesion</a:t>
            </a:r>
          </a:p>
          <a:p>
            <a:pPr marL="493776" indent="-457200" algn="l">
              <a:buFont typeface="+mj-lt"/>
              <a:buAutoNum type="arabicPeriod"/>
            </a:pPr>
            <a:r>
              <a:rPr lang="en-US" sz="2400" b="1" i="1" dirty="0" smtClean="0">
                <a:solidFill>
                  <a:schemeClr val="tx1"/>
                </a:solidFill>
              </a:rPr>
              <a:t>Multiplication within intestinal cells.</a:t>
            </a:r>
            <a:endParaRPr lang="en-US" sz="2400" b="1" i="1" dirty="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473</TotalTime>
  <Words>2006</Words>
  <Application>Microsoft Office PowerPoint</Application>
  <PresentationFormat>On-screen Show (4:3)</PresentationFormat>
  <Paragraphs>216</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Aspect</vt:lpstr>
      <vt:lpstr>DIARRHOEA AND DYSENTERY</vt:lpstr>
      <vt:lpstr>DIARRHOEA</vt:lpstr>
      <vt:lpstr>CAUSATIVE AGENTS OF DIARRHOEA</vt:lpstr>
      <vt:lpstr>VIRUSES</vt:lpstr>
      <vt:lpstr>TYPES OF DIARRHOEA</vt:lpstr>
      <vt:lpstr>TRAVELLER’S DIARRHOEA</vt:lpstr>
      <vt:lpstr>GASTROENTERITIS</vt:lpstr>
      <vt:lpstr>ETIOLOGY</vt:lpstr>
      <vt:lpstr>PATHOGENESIS</vt:lpstr>
      <vt:lpstr>1. TOXIN PRODUCTION</vt:lpstr>
      <vt:lpstr>Slide 11</vt:lpstr>
      <vt:lpstr>2. INVASION</vt:lpstr>
      <vt:lpstr>Slide 13</vt:lpstr>
      <vt:lpstr>Slide 14</vt:lpstr>
      <vt:lpstr>LABORATORY DIAGNOSIS</vt:lpstr>
      <vt:lpstr>Slide 16</vt:lpstr>
      <vt:lpstr>Slide 17</vt:lpstr>
      <vt:lpstr>E. DIRECT MICROSCOPY</vt:lpstr>
      <vt:lpstr>Slide 19</vt:lpstr>
      <vt:lpstr>Slide 20</vt:lpstr>
      <vt:lpstr>Slide 21</vt:lpstr>
      <vt:lpstr>Slide 22</vt:lpstr>
      <vt:lpstr>Slide 23</vt:lpstr>
      <vt:lpstr>Slide 24</vt:lpstr>
      <vt:lpstr>Slide 25</vt:lpstr>
      <vt:lpstr>Slide 26</vt:lpstr>
      <vt:lpstr>REFERENCE BOOKS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DIARRHOEA AND DYSENTERY</dc:title>
  <dc:creator>Lappy</dc:creator>
  <cp:lastModifiedBy>Lappy</cp:lastModifiedBy>
  <cp:revision>54</cp:revision>
  <dcterms:created xsi:type="dcterms:W3CDTF">2021-11-25T17:48:25Z</dcterms:created>
  <dcterms:modified xsi:type="dcterms:W3CDTF">2021-12-06T14:24:32Z</dcterms:modified>
</cp:coreProperties>
</file>