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59" r:id="rId6"/>
    <p:sldId id="260" r:id="rId7"/>
    <p:sldId id="261"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703"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FBFCD3-18E4-45E0-AF8C-D40482015908}" type="doc">
      <dgm:prSet loTypeId="urn:microsoft.com/office/officeart/2005/8/layout/process2" loCatId="process" qsTypeId="urn:microsoft.com/office/officeart/2005/8/quickstyle/3d2" qsCatId="3D" csTypeId="urn:microsoft.com/office/officeart/2005/8/colors/accent1_1" csCatId="accent1" phldr="1"/>
      <dgm:spPr/>
    </dgm:pt>
    <dgm:pt modelId="{7127EF42-A103-434C-8A9E-708B94D79EA2}">
      <dgm:prSet phldrT="[Text]"/>
      <dgm:spPr/>
      <dgm:t>
        <a:bodyPr/>
        <a:lstStyle/>
        <a:p>
          <a:r>
            <a:rPr lang="en-US" b="1" dirty="0">
              <a:latin typeface="Times New Roman" panose="02020603050405020304" pitchFamily="18" charset="0"/>
              <a:cs typeface="Times New Roman" panose="02020603050405020304" pitchFamily="18" charset="0"/>
            </a:rPr>
            <a:t>Determination of Objective</a:t>
          </a:r>
          <a:endParaRPr lang="en-IN" b="1" dirty="0">
            <a:latin typeface="Times New Roman" panose="02020603050405020304" pitchFamily="18" charset="0"/>
            <a:cs typeface="Times New Roman" panose="02020603050405020304" pitchFamily="18" charset="0"/>
          </a:endParaRPr>
        </a:p>
      </dgm:t>
    </dgm:pt>
    <dgm:pt modelId="{20F7FA6A-77F8-4125-93F6-E1A4FF9EB53A}" type="parTrans" cxnId="{4CC110EC-16C3-4649-9FB5-20F3479CD66B}">
      <dgm:prSet/>
      <dgm:spPr/>
      <dgm:t>
        <a:bodyPr/>
        <a:lstStyle/>
        <a:p>
          <a:endParaRPr lang="en-IN"/>
        </a:p>
      </dgm:t>
    </dgm:pt>
    <dgm:pt modelId="{F2BCF69B-1527-49E6-B1BE-37E2188A7DA5}" type="sibTrans" cxnId="{4CC110EC-16C3-4649-9FB5-20F3479CD66B}">
      <dgm:prSet/>
      <dgm:spPr/>
      <dgm:t>
        <a:bodyPr/>
        <a:lstStyle/>
        <a:p>
          <a:endParaRPr lang="en-IN"/>
        </a:p>
      </dgm:t>
    </dgm:pt>
    <dgm:pt modelId="{FECD5B34-CA44-4B81-A47F-92D3541A0883}">
      <dgm:prSet phldrT="[Text]"/>
      <dgm:spPr/>
      <dgm:t>
        <a:bodyPr/>
        <a:lstStyle/>
        <a:p>
          <a:r>
            <a:rPr lang="en-US" b="1" dirty="0">
              <a:latin typeface="Times New Roman" panose="02020603050405020304" pitchFamily="18" charset="0"/>
              <a:cs typeface="Times New Roman" panose="02020603050405020304" pitchFamily="18" charset="0"/>
            </a:rPr>
            <a:t>Selection of Method</a:t>
          </a:r>
          <a:endParaRPr lang="en-IN" b="1" dirty="0">
            <a:latin typeface="Times New Roman" panose="02020603050405020304" pitchFamily="18" charset="0"/>
            <a:cs typeface="Times New Roman" panose="02020603050405020304" pitchFamily="18" charset="0"/>
          </a:endParaRPr>
        </a:p>
      </dgm:t>
    </dgm:pt>
    <dgm:pt modelId="{B7FA8B71-0DC7-43E5-9640-7698F6862575}" type="parTrans" cxnId="{C4243C68-02ED-4616-8817-27C524E3B1B3}">
      <dgm:prSet/>
      <dgm:spPr/>
      <dgm:t>
        <a:bodyPr/>
        <a:lstStyle/>
        <a:p>
          <a:endParaRPr lang="en-IN"/>
        </a:p>
      </dgm:t>
    </dgm:pt>
    <dgm:pt modelId="{3EA0ACAD-1FF0-4D36-B96E-2512FB242EE8}" type="sibTrans" cxnId="{C4243C68-02ED-4616-8817-27C524E3B1B3}">
      <dgm:prSet/>
      <dgm:spPr/>
      <dgm:t>
        <a:bodyPr/>
        <a:lstStyle/>
        <a:p>
          <a:endParaRPr lang="en-IN"/>
        </a:p>
      </dgm:t>
    </dgm:pt>
    <dgm:pt modelId="{182A8FE3-122D-4E9A-907E-656549B31B2B}">
      <dgm:prSet phldrT="[Text]"/>
      <dgm:spPr/>
      <dgm:t>
        <a:bodyPr/>
        <a:lstStyle/>
        <a:p>
          <a:r>
            <a:rPr lang="en-US" b="1" dirty="0">
              <a:latin typeface="Times New Roman" panose="02020603050405020304" pitchFamily="18" charset="0"/>
              <a:cs typeface="Times New Roman" panose="02020603050405020304" pitchFamily="18" charset="0"/>
            </a:rPr>
            <a:t>Interpreting the Result</a:t>
          </a:r>
          <a:endParaRPr lang="en-IN" b="1" dirty="0">
            <a:latin typeface="Times New Roman" panose="02020603050405020304" pitchFamily="18" charset="0"/>
            <a:cs typeface="Times New Roman" panose="02020603050405020304" pitchFamily="18" charset="0"/>
          </a:endParaRPr>
        </a:p>
      </dgm:t>
    </dgm:pt>
    <dgm:pt modelId="{9546BBD9-B7BF-4B50-8B22-085A3420EA86}" type="parTrans" cxnId="{455C143F-7793-446C-AA6C-916C616BF8A3}">
      <dgm:prSet/>
      <dgm:spPr/>
      <dgm:t>
        <a:bodyPr/>
        <a:lstStyle/>
        <a:p>
          <a:endParaRPr lang="en-IN"/>
        </a:p>
      </dgm:t>
    </dgm:pt>
    <dgm:pt modelId="{DA450141-8160-4DF8-A11B-6C41FCCEBE98}" type="sibTrans" cxnId="{455C143F-7793-446C-AA6C-916C616BF8A3}">
      <dgm:prSet/>
      <dgm:spPr/>
      <dgm:t>
        <a:bodyPr/>
        <a:lstStyle/>
        <a:p>
          <a:endParaRPr lang="en-IN"/>
        </a:p>
      </dgm:t>
    </dgm:pt>
    <dgm:pt modelId="{5F354A1E-40B4-4586-8BC4-211AADC4E3D2}">
      <dgm:prSet phldrT="[Text]"/>
      <dgm:spPr/>
      <dgm:t>
        <a:bodyPr/>
        <a:lstStyle/>
        <a:p>
          <a:r>
            <a:rPr lang="en-US" b="1" dirty="0">
              <a:latin typeface="Times New Roman" panose="02020603050405020304" pitchFamily="18" charset="0"/>
              <a:cs typeface="Times New Roman" panose="02020603050405020304" pitchFamily="18" charset="0"/>
            </a:rPr>
            <a:t>Selection of Product</a:t>
          </a:r>
          <a:endParaRPr lang="en-IN" b="1" dirty="0">
            <a:latin typeface="Times New Roman" panose="02020603050405020304" pitchFamily="18" charset="0"/>
            <a:cs typeface="Times New Roman" panose="02020603050405020304" pitchFamily="18" charset="0"/>
          </a:endParaRPr>
        </a:p>
      </dgm:t>
    </dgm:pt>
    <dgm:pt modelId="{51D67589-EDF2-4643-932C-2365700B5DD0}" type="parTrans" cxnId="{B6F32627-4239-45CA-858E-02203AE26C35}">
      <dgm:prSet/>
      <dgm:spPr/>
      <dgm:t>
        <a:bodyPr/>
        <a:lstStyle/>
        <a:p>
          <a:endParaRPr lang="en-IN"/>
        </a:p>
      </dgm:t>
    </dgm:pt>
    <dgm:pt modelId="{CA31BCA1-0319-4A5A-AF9B-7F4142165C39}" type="sibTrans" cxnId="{B6F32627-4239-45CA-858E-02203AE26C35}">
      <dgm:prSet/>
      <dgm:spPr/>
      <dgm:t>
        <a:bodyPr/>
        <a:lstStyle/>
        <a:p>
          <a:endParaRPr lang="en-IN"/>
        </a:p>
      </dgm:t>
    </dgm:pt>
    <dgm:pt modelId="{40C18C90-BF01-4103-8E1B-F91141706BE8}" type="pres">
      <dgm:prSet presAssocID="{CFFBFCD3-18E4-45E0-AF8C-D40482015908}" presName="linearFlow" presStyleCnt="0">
        <dgm:presLayoutVars>
          <dgm:resizeHandles val="exact"/>
        </dgm:presLayoutVars>
      </dgm:prSet>
      <dgm:spPr/>
    </dgm:pt>
    <dgm:pt modelId="{1F976A5B-DACC-403C-81A3-F80B1DF998EC}" type="pres">
      <dgm:prSet presAssocID="{7127EF42-A103-434C-8A9E-708B94D79EA2}" presName="node" presStyleLbl="node1" presStyleIdx="0" presStyleCnt="4" custScaleX="112580">
        <dgm:presLayoutVars>
          <dgm:bulletEnabled val="1"/>
        </dgm:presLayoutVars>
      </dgm:prSet>
      <dgm:spPr/>
    </dgm:pt>
    <dgm:pt modelId="{666872C3-CF97-4884-BB12-2B0F36B83E6E}" type="pres">
      <dgm:prSet presAssocID="{F2BCF69B-1527-49E6-B1BE-37E2188A7DA5}" presName="sibTrans" presStyleLbl="sibTrans2D1" presStyleIdx="0" presStyleCnt="3"/>
      <dgm:spPr/>
    </dgm:pt>
    <dgm:pt modelId="{18A71884-08A2-40E1-8F3A-026093C09E72}" type="pres">
      <dgm:prSet presAssocID="{F2BCF69B-1527-49E6-B1BE-37E2188A7DA5}" presName="connectorText" presStyleLbl="sibTrans2D1" presStyleIdx="0" presStyleCnt="3"/>
      <dgm:spPr/>
    </dgm:pt>
    <dgm:pt modelId="{7CB116BC-A569-4168-AA3D-B98E25E283D1}" type="pres">
      <dgm:prSet presAssocID="{5F354A1E-40B4-4586-8BC4-211AADC4E3D2}" presName="node" presStyleLbl="node1" presStyleIdx="1" presStyleCnt="4" custScaleX="112580">
        <dgm:presLayoutVars>
          <dgm:bulletEnabled val="1"/>
        </dgm:presLayoutVars>
      </dgm:prSet>
      <dgm:spPr/>
    </dgm:pt>
    <dgm:pt modelId="{D1406252-04D2-413D-BF1A-BA8DD9372BD7}" type="pres">
      <dgm:prSet presAssocID="{CA31BCA1-0319-4A5A-AF9B-7F4142165C39}" presName="sibTrans" presStyleLbl="sibTrans2D1" presStyleIdx="1" presStyleCnt="3"/>
      <dgm:spPr/>
    </dgm:pt>
    <dgm:pt modelId="{57CFBF62-DB19-4CB1-BB25-F385272A3D9B}" type="pres">
      <dgm:prSet presAssocID="{CA31BCA1-0319-4A5A-AF9B-7F4142165C39}" presName="connectorText" presStyleLbl="sibTrans2D1" presStyleIdx="1" presStyleCnt="3"/>
      <dgm:spPr/>
    </dgm:pt>
    <dgm:pt modelId="{BEA822AF-525D-421F-B5A0-9B373390E325}" type="pres">
      <dgm:prSet presAssocID="{FECD5B34-CA44-4B81-A47F-92D3541A0883}" presName="node" presStyleLbl="node1" presStyleIdx="2" presStyleCnt="4" custScaleX="112580">
        <dgm:presLayoutVars>
          <dgm:bulletEnabled val="1"/>
        </dgm:presLayoutVars>
      </dgm:prSet>
      <dgm:spPr/>
    </dgm:pt>
    <dgm:pt modelId="{E5CDC1B9-C39B-4AB1-B740-C93EEBD401F2}" type="pres">
      <dgm:prSet presAssocID="{3EA0ACAD-1FF0-4D36-B96E-2512FB242EE8}" presName="sibTrans" presStyleLbl="sibTrans2D1" presStyleIdx="2" presStyleCnt="3"/>
      <dgm:spPr/>
    </dgm:pt>
    <dgm:pt modelId="{B9D2D2E5-94CC-4B4B-A515-25C0BF19A61D}" type="pres">
      <dgm:prSet presAssocID="{3EA0ACAD-1FF0-4D36-B96E-2512FB242EE8}" presName="connectorText" presStyleLbl="sibTrans2D1" presStyleIdx="2" presStyleCnt="3"/>
      <dgm:spPr/>
    </dgm:pt>
    <dgm:pt modelId="{B2803D5F-C96B-47AB-9897-40B131FAF89F}" type="pres">
      <dgm:prSet presAssocID="{182A8FE3-122D-4E9A-907E-656549B31B2B}" presName="node" presStyleLbl="node1" presStyleIdx="3" presStyleCnt="4" custScaleX="112580">
        <dgm:presLayoutVars>
          <dgm:bulletEnabled val="1"/>
        </dgm:presLayoutVars>
      </dgm:prSet>
      <dgm:spPr/>
    </dgm:pt>
  </dgm:ptLst>
  <dgm:cxnLst>
    <dgm:cxn modelId="{35740E02-8187-416E-82CF-4B363FF380C5}" type="presOf" srcId="{3EA0ACAD-1FF0-4D36-B96E-2512FB242EE8}" destId="{B9D2D2E5-94CC-4B4B-A515-25C0BF19A61D}" srcOrd="1" destOrd="0" presId="urn:microsoft.com/office/officeart/2005/8/layout/process2"/>
    <dgm:cxn modelId="{8B077405-6C78-46E1-AEA3-F99BDA75AD4B}" type="presOf" srcId="{CA31BCA1-0319-4A5A-AF9B-7F4142165C39}" destId="{D1406252-04D2-413D-BF1A-BA8DD9372BD7}" srcOrd="0" destOrd="0" presId="urn:microsoft.com/office/officeart/2005/8/layout/process2"/>
    <dgm:cxn modelId="{457C6F18-29E6-46A3-BF33-58B31098F5D4}" type="presOf" srcId="{F2BCF69B-1527-49E6-B1BE-37E2188A7DA5}" destId="{18A71884-08A2-40E1-8F3A-026093C09E72}" srcOrd="1" destOrd="0" presId="urn:microsoft.com/office/officeart/2005/8/layout/process2"/>
    <dgm:cxn modelId="{66CBA623-AE55-4B8F-9FA8-9AC0E19DE22B}" type="presOf" srcId="{FECD5B34-CA44-4B81-A47F-92D3541A0883}" destId="{BEA822AF-525D-421F-B5A0-9B373390E325}" srcOrd="0" destOrd="0" presId="urn:microsoft.com/office/officeart/2005/8/layout/process2"/>
    <dgm:cxn modelId="{B6F32627-4239-45CA-858E-02203AE26C35}" srcId="{CFFBFCD3-18E4-45E0-AF8C-D40482015908}" destId="{5F354A1E-40B4-4586-8BC4-211AADC4E3D2}" srcOrd="1" destOrd="0" parTransId="{51D67589-EDF2-4643-932C-2365700B5DD0}" sibTransId="{CA31BCA1-0319-4A5A-AF9B-7F4142165C39}"/>
    <dgm:cxn modelId="{455C143F-7793-446C-AA6C-916C616BF8A3}" srcId="{CFFBFCD3-18E4-45E0-AF8C-D40482015908}" destId="{182A8FE3-122D-4E9A-907E-656549B31B2B}" srcOrd="3" destOrd="0" parTransId="{9546BBD9-B7BF-4B50-8B22-085A3420EA86}" sibTransId="{DA450141-8160-4DF8-A11B-6C41FCCEBE98}"/>
    <dgm:cxn modelId="{C4243C68-02ED-4616-8817-27C524E3B1B3}" srcId="{CFFBFCD3-18E4-45E0-AF8C-D40482015908}" destId="{FECD5B34-CA44-4B81-A47F-92D3541A0883}" srcOrd="2" destOrd="0" parTransId="{B7FA8B71-0DC7-43E5-9640-7698F6862575}" sibTransId="{3EA0ACAD-1FF0-4D36-B96E-2512FB242EE8}"/>
    <dgm:cxn modelId="{C0507669-104F-4572-9255-AC63D8DB70C0}" type="presOf" srcId="{5F354A1E-40B4-4586-8BC4-211AADC4E3D2}" destId="{7CB116BC-A569-4168-AA3D-B98E25E283D1}" srcOrd="0" destOrd="0" presId="urn:microsoft.com/office/officeart/2005/8/layout/process2"/>
    <dgm:cxn modelId="{BA434F88-8FCD-4A5E-A871-26AADDE95C2D}" type="presOf" srcId="{CFFBFCD3-18E4-45E0-AF8C-D40482015908}" destId="{40C18C90-BF01-4103-8E1B-F91141706BE8}" srcOrd="0" destOrd="0" presId="urn:microsoft.com/office/officeart/2005/8/layout/process2"/>
    <dgm:cxn modelId="{5D55839F-B851-4B95-B6D6-71B3B47CEC9D}" type="presOf" srcId="{3EA0ACAD-1FF0-4D36-B96E-2512FB242EE8}" destId="{E5CDC1B9-C39B-4AB1-B740-C93EEBD401F2}" srcOrd="0" destOrd="0" presId="urn:microsoft.com/office/officeart/2005/8/layout/process2"/>
    <dgm:cxn modelId="{0B3271A5-B11B-48EF-B96A-B5D49B0DC2FC}" type="presOf" srcId="{182A8FE3-122D-4E9A-907E-656549B31B2B}" destId="{B2803D5F-C96B-47AB-9897-40B131FAF89F}" srcOrd="0" destOrd="0" presId="urn:microsoft.com/office/officeart/2005/8/layout/process2"/>
    <dgm:cxn modelId="{D46D26CB-DA52-47DD-BC0F-6586010B6F58}" type="presOf" srcId="{7127EF42-A103-434C-8A9E-708B94D79EA2}" destId="{1F976A5B-DACC-403C-81A3-F80B1DF998EC}" srcOrd="0" destOrd="0" presId="urn:microsoft.com/office/officeart/2005/8/layout/process2"/>
    <dgm:cxn modelId="{4CC110EC-16C3-4649-9FB5-20F3479CD66B}" srcId="{CFFBFCD3-18E4-45E0-AF8C-D40482015908}" destId="{7127EF42-A103-434C-8A9E-708B94D79EA2}" srcOrd="0" destOrd="0" parTransId="{20F7FA6A-77F8-4125-93F6-E1A4FF9EB53A}" sibTransId="{F2BCF69B-1527-49E6-B1BE-37E2188A7DA5}"/>
    <dgm:cxn modelId="{6DE444EF-8C64-40EB-A389-AAD3D28C1428}" type="presOf" srcId="{F2BCF69B-1527-49E6-B1BE-37E2188A7DA5}" destId="{666872C3-CF97-4884-BB12-2B0F36B83E6E}" srcOrd="0" destOrd="0" presId="urn:microsoft.com/office/officeart/2005/8/layout/process2"/>
    <dgm:cxn modelId="{74F936F1-8ADD-4A57-A012-C78D60C4683C}" type="presOf" srcId="{CA31BCA1-0319-4A5A-AF9B-7F4142165C39}" destId="{57CFBF62-DB19-4CB1-BB25-F385272A3D9B}" srcOrd="1" destOrd="0" presId="urn:microsoft.com/office/officeart/2005/8/layout/process2"/>
    <dgm:cxn modelId="{0898829A-EED9-49B5-9231-278D87CD9C41}" type="presParOf" srcId="{40C18C90-BF01-4103-8E1B-F91141706BE8}" destId="{1F976A5B-DACC-403C-81A3-F80B1DF998EC}" srcOrd="0" destOrd="0" presId="urn:microsoft.com/office/officeart/2005/8/layout/process2"/>
    <dgm:cxn modelId="{AD40A562-1822-40EF-9885-177D5355C4CC}" type="presParOf" srcId="{40C18C90-BF01-4103-8E1B-F91141706BE8}" destId="{666872C3-CF97-4884-BB12-2B0F36B83E6E}" srcOrd="1" destOrd="0" presId="urn:microsoft.com/office/officeart/2005/8/layout/process2"/>
    <dgm:cxn modelId="{774F06C5-9735-4C15-A286-AA399155561C}" type="presParOf" srcId="{666872C3-CF97-4884-BB12-2B0F36B83E6E}" destId="{18A71884-08A2-40E1-8F3A-026093C09E72}" srcOrd="0" destOrd="0" presId="urn:microsoft.com/office/officeart/2005/8/layout/process2"/>
    <dgm:cxn modelId="{94FEAA36-7226-4FA8-A4E5-9951B2D8B6D2}" type="presParOf" srcId="{40C18C90-BF01-4103-8E1B-F91141706BE8}" destId="{7CB116BC-A569-4168-AA3D-B98E25E283D1}" srcOrd="2" destOrd="0" presId="urn:microsoft.com/office/officeart/2005/8/layout/process2"/>
    <dgm:cxn modelId="{C9534B00-E9CC-465A-A01E-79329675CA31}" type="presParOf" srcId="{40C18C90-BF01-4103-8E1B-F91141706BE8}" destId="{D1406252-04D2-413D-BF1A-BA8DD9372BD7}" srcOrd="3" destOrd="0" presId="urn:microsoft.com/office/officeart/2005/8/layout/process2"/>
    <dgm:cxn modelId="{5EC52A27-5034-4864-B11C-52E07A445CFE}" type="presParOf" srcId="{D1406252-04D2-413D-BF1A-BA8DD9372BD7}" destId="{57CFBF62-DB19-4CB1-BB25-F385272A3D9B}" srcOrd="0" destOrd="0" presId="urn:microsoft.com/office/officeart/2005/8/layout/process2"/>
    <dgm:cxn modelId="{BFEE6BA1-5C66-4321-9D32-0A4D5115AA8A}" type="presParOf" srcId="{40C18C90-BF01-4103-8E1B-F91141706BE8}" destId="{BEA822AF-525D-421F-B5A0-9B373390E325}" srcOrd="4" destOrd="0" presId="urn:microsoft.com/office/officeart/2005/8/layout/process2"/>
    <dgm:cxn modelId="{1384BE9B-220F-4AC2-B2DA-95FFDF6EE238}" type="presParOf" srcId="{40C18C90-BF01-4103-8E1B-F91141706BE8}" destId="{E5CDC1B9-C39B-4AB1-B740-C93EEBD401F2}" srcOrd="5" destOrd="0" presId="urn:microsoft.com/office/officeart/2005/8/layout/process2"/>
    <dgm:cxn modelId="{4FDCE0D3-7A31-492F-AE35-BBA665CA92CE}" type="presParOf" srcId="{E5CDC1B9-C39B-4AB1-B740-C93EEBD401F2}" destId="{B9D2D2E5-94CC-4B4B-A515-25C0BF19A61D}" srcOrd="0" destOrd="0" presId="urn:microsoft.com/office/officeart/2005/8/layout/process2"/>
    <dgm:cxn modelId="{7906C5C0-E6BE-4E71-98E3-0577238AA8AF}" type="presParOf" srcId="{40C18C90-BF01-4103-8E1B-F91141706BE8}" destId="{B2803D5F-C96B-47AB-9897-40B131FAF89F}"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76A5B-DACC-403C-81A3-F80B1DF998EC}">
      <dsp:nvSpPr>
        <dsp:cNvPr id="0" name=""/>
        <dsp:cNvSpPr/>
      </dsp:nvSpPr>
      <dsp:spPr>
        <a:xfrm>
          <a:off x="1323205" y="2719"/>
          <a:ext cx="2049877" cy="1011565"/>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Times New Roman" panose="02020603050405020304" pitchFamily="18" charset="0"/>
              <a:cs typeface="Times New Roman" panose="02020603050405020304" pitchFamily="18" charset="0"/>
            </a:rPr>
            <a:t>Determination of Objective</a:t>
          </a:r>
          <a:endParaRPr lang="en-IN" sz="2100" b="1" kern="1200" dirty="0">
            <a:latin typeface="Times New Roman" panose="02020603050405020304" pitchFamily="18" charset="0"/>
            <a:cs typeface="Times New Roman" panose="02020603050405020304" pitchFamily="18" charset="0"/>
          </a:endParaRPr>
        </a:p>
      </dsp:txBody>
      <dsp:txXfrm>
        <a:off x="1352833" y="32347"/>
        <a:ext cx="1990621" cy="952309"/>
      </dsp:txXfrm>
    </dsp:sp>
    <dsp:sp modelId="{666872C3-CF97-4884-BB12-2B0F36B83E6E}">
      <dsp:nvSpPr>
        <dsp:cNvPr id="0" name=""/>
        <dsp:cNvSpPr/>
      </dsp:nvSpPr>
      <dsp:spPr>
        <a:xfrm rot="5400000">
          <a:off x="2158475" y="1039574"/>
          <a:ext cx="379337" cy="45520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IN" sz="1700" kern="1200"/>
        </a:p>
      </dsp:txBody>
      <dsp:txXfrm rot="-5400000">
        <a:off x="2211583" y="1077508"/>
        <a:ext cx="273122" cy="265536"/>
      </dsp:txXfrm>
    </dsp:sp>
    <dsp:sp modelId="{7CB116BC-A569-4168-AA3D-B98E25E283D1}">
      <dsp:nvSpPr>
        <dsp:cNvPr id="0" name=""/>
        <dsp:cNvSpPr/>
      </dsp:nvSpPr>
      <dsp:spPr>
        <a:xfrm>
          <a:off x="1323205" y="1520068"/>
          <a:ext cx="2049877" cy="1011565"/>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Times New Roman" panose="02020603050405020304" pitchFamily="18" charset="0"/>
              <a:cs typeface="Times New Roman" panose="02020603050405020304" pitchFamily="18" charset="0"/>
            </a:rPr>
            <a:t>Selection of Product</a:t>
          </a:r>
          <a:endParaRPr lang="en-IN" sz="2100" b="1" kern="1200" dirty="0">
            <a:latin typeface="Times New Roman" panose="02020603050405020304" pitchFamily="18" charset="0"/>
            <a:cs typeface="Times New Roman" panose="02020603050405020304" pitchFamily="18" charset="0"/>
          </a:endParaRPr>
        </a:p>
      </dsp:txBody>
      <dsp:txXfrm>
        <a:off x="1352833" y="1549696"/>
        <a:ext cx="1990621" cy="952309"/>
      </dsp:txXfrm>
    </dsp:sp>
    <dsp:sp modelId="{D1406252-04D2-413D-BF1A-BA8DD9372BD7}">
      <dsp:nvSpPr>
        <dsp:cNvPr id="0" name=""/>
        <dsp:cNvSpPr/>
      </dsp:nvSpPr>
      <dsp:spPr>
        <a:xfrm rot="5400000">
          <a:off x="2158475" y="2556923"/>
          <a:ext cx="379337" cy="45520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IN" sz="1700" kern="1200"/>
        </a:p>
      </dsp:txBody>
      <dsp:txXfrm rot="-5400000">
        <a:off x="2211583" y="2594857"/>
        <a:ext cx="273122" cy="265536"/>
      </dsp:txXfrm>
    </dsp:sp>
    <dsp:sp modelId="{BEA822AF-525D-421F-B5A0-9B373390E325}">
      <dsp:nvSpPr>
        <dsp:cNvPr id="0" name=""/>
        <dsp:cNvSpPr/>
      </dsp:nvSpPr>
      <dsp:spPr>
        <a:xfrm>
          <a:off x="1323205" y="3037416"/>
          <a:ext cx="2049877" cy="1011565"/>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Times New Roman" panose="02020603050405020304" pitchFamily="18" charset="0"/>
              <a:cs typeface="Times New Roman" panose="02020603050405020304" pitchFamily="18" charset="0"/>
            </a:rPr>
            <a:t>Selection of Method</a:t>
          </a:r>
          <a:endParaRPr lang="en-IN" sz="2100" b="1" kern="1200" dirty="0">
            <a:latin typeface="Times New Roman" panose="02020603050405020304" pitchFamily="18" charset="0"/>
            <a:cs typeface="Times New Roman" panose="02020603050405020304" pitchFamily="18" charset="0"/>
          </a:endParaRPr>
        </a:p>
      </dsp:txBody>
      <dsp:txXfrm>
        <a:off x="1352833" y="3067044"/>
        <a:ext cx="1990621" cy="952309"/>
      </dsp:txXfrm>
    </dsp:sp>
    <dsp:sp modelId="{E5CDC1B9-C39B-4AB1-B740-C93EEBD401F2}">
      <dsp:nvSpPr>
        <dsp:cNvPr id="0" name=""/>
        <dsp:cNvSpPr/>
      </dsp:nvSpPr>
      <dsp:spPr>
        <a:xfrm rot="5400000">
          <a:off x="2158475" y="4074272"/>
          <a:ext cx="379337" cy="45520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IN" sz="1700" kern="1200"/>
        </a:p>
      </dsp:txBody>
      <dsp:txXfrm rot="-5400000">
        <a:off x="2211583" y="4112206"/>
        <a:ext cx="273122" cy="265536"/>
      </dsp:txXfrm>
    </dsp:sp>
    <dsp:sp modelId="{B2803D5F-C96B-47AB-9897-40B131FAF89F}">
      <dsp:nvSpPr>
        <dsp:cNvPr id="0" name=""/>
        <dsp:cNvSpPr/>
      </dsp:nvSpPr>
      <dsp:spPr>
        <a:xfrm>
          <a:off x="1323205" y="4554765"/>
          <a:ext cx="2049877" cy="1011565"/>
        </a:xfrm>
        <a:prstGeom prst="roundRect">
          <a:avLst>
            <a:gd name="adj" fmla="val 10000"/>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Times New Roman" panose="02020603050405020304" pitchFamily="18" charset="0"/>
              <a:cs typeface="Times New Roman" panose="02020603050405020304" pitchFamily="18" charset="0"/>
            </a:rPr>
            <a:t>Interpreting the Result</a:t>
          </a:r>
          <a:endParaRPr lang="en-IN" sz="2100" b="1" kern="1200" dirty="0">
            <a:latin typeface="Times New Roman" panose="02020603050405020304" pitchFamily="18" charset="0"/>
            <a:cs typeface="Times New Roman" panose="02020603050405020304" pitchFamily="18" charset="0"/>
          </a:endParaRPr>
        </a:p>
      </dsp:txBody>
      <dsp:txXfrm>
        <a:off x="1352833" y="4584393"/>
        <a:ext cx="1990621" cy="952309"/>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838917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2742180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366F75-D26F-4DE2-B822-CA736D09B330}"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5843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4031289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366F75-D26F-4DE2-B822-CA736D09B330}"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120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1165742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850707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701300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rIns="45720"/>
          <a:lstStyle/>
          <a:p>
            <a:fld id="{73366F75-D26F-4DE2-B822-CA736D09B330}" type="slidenum">
              <a:rPr lang="en-IN" smtClean="0"/>
              <a:t>‹#›</a:t>
            </a:fld>
            <a:endParaRPr lang="en-IN"/>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096329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366F75-D26F-4DE2-B822-CA736D09B330}" type="slidenum">
              <a:rPr lang="en-IN" smtClean="0"/>
              <a:t>‹#›</a:t>
            </a:fld>
            <a:endParaRPr lang="en-IN"/>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62883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369099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16961568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366F75-D26F-4DE2-B822-CA736D09B330}" type="slidenum">
              <a:rPr lang="en-IN" smtClean="0"/>
              <a:t>‹#›</a:t>
            </a:fld>
            <a:endParaRPr lang="en-IN"/>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94694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287F23-480D-432D-9A3C-8DC2647FFDC5}" type="datetimeFigureOut">
              <a:rPr lang="en-IN" smtClean="0"/>
              <a:t>09-12-2021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11720970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287F23-480D-432D-9A3C-8DC2647FFDC5}" type="datetimeFigureOut">
              <a:rPr lang="en-IN" smtClean="0"/>
              <a:t>09-12-2021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3366F75-D26F-4DE2-B822-CA736D09B330}" type="slidenum">
              <a:rPr lang="en-IN" smtClean="0"/>
              <a:t>‹#›</a:t>
            </a:fld>
            <a:endParaRPr lang="en-IN"/>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211683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5287F23-480D-432D-9A3C-8DC2647FFDC5}" type="datetimeFigureOut">
              <a:rPr lang="en-IN" smtClean="0"/>
              <a:t>09-12-2021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19915352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11370779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35674765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7511451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44192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287F23-480D-432D-9A3C-8DC2647FFDC5}" type="datetimeFigureOut">
              <a:rPr lang="en-IN" smtClean="0"/>
              <a:t>09-12-2021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364620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340040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287F23-480D-432D-9A3C-8DC2647FFDC5}" type="datetimeFigureOut">
              <a:rPr lang="en-IN" smtClean="0"/>
              <a:t>09-12-2021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419027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287F23-480D-432D-9A3C-8DC2647FFDC5}" type="datetimeFigureOut">
              <a:rPr lang="en-IN" smtClean="0"/>
              <a:t>09-12-2021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422328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87F23-480D-432D-9A3C-8DC2647FFDC5}" type="datetimeFigureOut">
              <a:rPr lang="en-IN" smtClean="0"/>
              <a:t>09-12-2021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411331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255174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287F23-480D-432D-9A3C-8DC2647FFDC5}" type="datetimeFigureOut">
              <a:rPr lang="en-IN" smtClean="0"/>
              <a:t>09-12-2021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366F75-D26F-4DE2-B822-CA736D09B330}" type="slidenum">
              <a:rPr lang="en-IN" smtClean="0"/>
              <a:t>‹#›</a:t>
            </a:fld>
            <a:endParaRPr lang="en-IN"/>
          </a:p>
        </p:txBody>
      </p:sp>
    </p:spTree>
    <p:extLst>
      <p:ext uri="{BB962C8B-B14F-4D97-AF65-F5344CB8AC3E}">
        <p14:creationId xmlns:p14="http://schemas.microsoft.com/office/powerpoint/2010/main" val="403050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287F23-480D-432D-9A3C-8DC2647FFDC5}" type="datetimeFigureOut">
              <a:rPr lang="en-IN" smtClean="0"/>
              <a:t>09-12-2021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3366F75-D26F-4DE2-B822-CA736D09B330}" type="slidenum">
              <a:rPr lang="en-IN" smtClean="0"/>
              <a:t>‹#›</a:t>
            </a:fld>
            <a:endParaRPr lang="en-IN"/>
          </a:p>
        </p:txBody>
      </p:sp>
    </p:spTree>
    <p:extLst>
      <p:ext uri="{BB962C8B-B14F-4D97-AF65-F5344CB8AC3E}">
        <p14:creationId xmlns:p14="http://schemas.microsoft.com/office/powerpoint/2010/main" val="2499816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A5287F23-480D-432D-9A3C-8DC2647FFDC5}" type="datetimeFigureOut">
              <a:rPr lang="en-IN" smtClean="0"/>
              <a:t>09-12-2021</a:t>
            </a:fld>
            <a:endParaRPr lang="en-IN"/>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73366F75-D26F-4DE2-B822-CA736D09B330}" type="slidenum">
              <a:rPr lang="en-IN" smtClean="0"/>
              <a:t>‹#›</a:t>
            </a:fld>
            <a:endParaRPr lang="en-IN"/>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299673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F7A0C-56EC-4C37-94D3-5F15912A1F48}"/>
              </a:ext>
            </a:extLst>
          </p:cNvPr>
          <p:cNvSpPr>
            <a:spLocks noGrp="1"/>
          </p:cNvSpPr>
          <p:nvPr>
            <p:ph type="ctrTitle"/>
          </p:nvPr>
        </p:nvSpPr>
        <p:spPr>
          <a:xfrm>
            <a:off x="2123536" y="739065"/>
            <a:ext cx="5518066" cy="1196268"/>
          </a:xfrm>
        </p:spPr>
        <p:txBody>
          <a:bodyPr>
            <a:normAutofit fontScale="90000"/>
          </a:bodyPr>
          <a:lstStyle/>
          <a:p>
            <a:pPr algn="ctr"/>
            <a:br>
              <a:rPr lang="en-US" sz="4400" b="1" u="sng" dirty="0">
                <a:latin typeface="Times New Roman" panose="02020603050405020304" pitchFamily="18" charset="0"/>
                <a:cs typeface="Times New Roman" panose="02020603050405020304" pitchFamily="18" charset="0"/>
              </a:rPr>
            </a:br>
            <a:r>
              <a:rPr lang="en-US" sz="4400" b="1" u="sng" dirty="0">
                <a:solidFill>
                  <a:schemeClr val="accent6">
                    <a:lumMod val="40000"/>
                    <a:lumOff val="60000"/>
                  </a:schemeClr>
                </a:solidFill>
                <a:latin typeface="Times New Roman" panose="02020603050405020304" pitchFamily="18" charset="0"/>
                <a:cs typeface="Times New Roman" panose="02020603050405020304" pitchFamily="18" charset="0"/>
              </a:rPr>
              <a:t>Demand Forecasting</a:t>
            </a:r>
            <a:endParaRPr lang="en-IN" sz="4400" b="1" u="sng" dirty="0">
              <a:solidFill>
                <a:schemeClr val="accent6">
                  <a:lumMod val="40000"/>
                  <a:lumOff val="6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AC191BA-9749-45EF-89DA-6DA3B749E56D}"/>
              </a:ext>
            </a:extLst>
          </p:cNvPr>
          <p:cNvSpPr>
            <a:spLocks noGrp="1"/>
          </p:cNvSpPr>
          <p:nvPr>
            <p:ph type="subTitle" idx="1"/>
          </p:nvPr>
        </p:nvSpPr>
        <p:spPr>
          <a:xfrm>
            <a:off x="1068512" y="2445249"/>
            <a:ext cx="7231073" cy="3363121"/>
          </a:xfrm>
        </p:spPr>
        <p:txBody>
          <a:bodyPr>
            <a:noAutofit/>
          </a:bodyPr>
          <a:lstStyle/>
          <a:p>
            <a:pPr algn="l"/>
            <a:r>
              <a:rPr lang="en-US" sz="2400" b="1" dirty="0">
                <a:solidFill>
                  <a:schemeClr val="tx2"/>
                </a:solidFill>
                <a:latin typeface="Times New Roman" panose="02020603050405020304" pitchFamily="18" charset="0"/>
                <a:cs typeface="Times New Roman" panose="02020603050405020304" pitchFamily="18" charset="0"/>
              </a:rPr>
              <a:t>Dr. Pooja Singh</a:t>
            </a:r>
            <a:br>
              <a:rPr lang="en-US" sz="2400" b="1" dirty="0">
                <a:solidFill>
                  <a:schemeClr val="tx2"/>
                </a:solidFill>
                <a:latin typeface="Times New Roman" panose="02020603050405020304" pitchFamily="18" charset="0"/>
                <a:cs typeface="Times New Roman" panose="02020603050405020304" pitchFamily="18" charset="0"/>
              </a:rPr>
            </a:br>
            <a:r>
              <a:rPr lang="en-US" sz="2400" b="1" dirty="0">
                <a:solidFill>
                  <a:schemeClr val="tx2"/>
                </a:solidFill>
                <a:latin typeface="Times New Roman" panose="02020603050405020304" pitchFamily="18" charset="0"/>
                <a:cs typeface="Times New Roman" panose="02020603050405020304" pitchFamily="18" charset="0"/>
              </a:rPr>
              <a:t>Assistant Professor,</a:t>
            </a:r>
            <a:br>
              <a:rPr lang="en-US" sz="2400" b="1" dirty="0">
                <a:solidFill>
                  <a:schemeClr val="tx2"/>
                </a:solidFill>
                <a:latin typeface="Times New Roman" panose="02020603050405020304" pitchFamily="18" charset="0"/>
                <a:cs typeface="Times New Roman" panose="02020603050405020304" pitchFamily="18" charset="0"/>
              </a:rPr>
            </a:br>
            <a:r>
              <a:rPr lang="en-US" sz="2400" b="1" dirty="0">
                <a:solidFill>
                  <a:schemeClr val="tx2"/>
                </a:solidFill>
                <a:latin typeface="Times New Roman" panose="02020603050405020304" pitchFamily="18" charset="0"/>
                <a:cs typeface="Times New Roman" panose="02020603050405020304" pitchFamily="18" charset="0"/>
              </a:rPr>
              <a:t> Department of Economics, </a:t>
            </a:r>
            <a:br>
              <a:rPr lang="en-US" sz="2400" b="1" dirty="0">
                <a:solidFill>
                  <a:schemeClr val="tx2"/>
                </a:solidFill>
                <a:latin typeface="Times New Roman" panose="02020603050405020304" pitchFamily="18" charset="0"/>
                <a:cs typeface="Times New Roman" panose="02020603050405020304" pitchFamily="18" charset="0"/>
              </a:rPr>
            </a:br>
            <a:r>
              <a:rPr lang="en-IN" sz="2400" b="1" dirty="0">
                <a:solidFill>
                  <a:schemeClr val="tx2"/>
                </a:solidFill>
                <a:latin typeface="Times New Roman" panose="02020603050405020304" pitchFamily="18" charset="0"/>
                <a:cs typeface="Times New Roman" panose="02020603050405020304" pitchFamily="18" charset="0"/>
              </a:rPr>
              <a:t>School </a:t>
            </a:r>
            <a:r>
              <a:rPr lang="en-IN" sz="2400" b="1">
                <a:solidFill>
                  <a:schemeClr val="tx2"/>
                </a:solidFill>
                <a:latin typeface="Times New Roman" panose="02020603050405020304" pitchFamily="18" charset="0"/>
                <a:cs typeface="Times New Roman" panose="02020603050405020304" pitchFamily="18" charset="0"/>
              </a:rPr>
              <a:t>of Arts, </a:t>
            </a:r>
            <a:r>
              <a:rPr lang="en-IN" sz="2400" b="1" dirty="0">
                <a:solidFill>
                  <a:schemeClr val="tx2"/>
                </a:solidFill>
                <a:latin typeface="Times New Roman" panose="02020603050405020304" pitchFamily="18" charset="0"/>
                <a:cs typeface="Times New Roman" panose="02020603050405020304" pitchFamily="18" charset="0"/>
              </a:rPr>
              <a:t>Humanities And </a:t>
            </a:r>
            <a:r>
              <a:rPr lang="en-IN" sz="2400" b="1">
                <a:solidFill>
                  <a:schemeClr val="tx2"/>
                </a:solidFill>
                <a:latin typeface="Times New Roman" panose="02020603050405020304" pitchFamily="18" charset="0"/>
                <a:cs typeface="Times New Roman" panose="02020603050405020304" pitchFamily="18" charset="0"/>
              </a:rPr>
              <a:t>Social Sciences, </a:t>
            </a:r>
            <a:br>
              <a:rPr lang="en-IN" sz="2400" b="1" dirty="0">
                <a:solidFill>
                  <a:schemeClr val="tx2"/>
                </a:solidFill>
                <a:latin typeface="Times New Roman" panose="02020603050405020304" pitchFamily="18" charset="0"/>
                <a:cs typeface="Times New Roman" panose="02020603050405020304" pitchFamily="18" charset="0"/>
              </a:rPr>
            </a:br>
            <a:r>
              <a:rPr lang="en-IN" sz="2400" b="1" i="0" dirty="0">
                <a:solidFill>
                  <a:schemeClr val="tx2"/>
                </a:solidFill>
                <a:effectLst/>
                <a:latin typeface="Times New Roman" panose="02020603050405020304" pitchFamily="18" charset="0"/>
                <a:cs typeface="Times New Roman" panose="02020603050405020304" pitchFamily="18" charset="0"/>
              </a:rPr>
              <a:t>Chhatrapati </a:t>
            </a:r>
            <a:r>
              <a:rPr lang="en-IN" sz="2400" b="1" i="0" dirty="0" err="1">
                <a:solidFill>
                  <a:schemeClr val="tx2"/>
                </a:solidFill>
                <a:effectLst/>
                <a:latin typeface="Times New Roman" panose="02020603050405020304" pitchFamily="18" charset="0"/>
                <a:cs typeface="Times New Roman" panose="02020603050405020304" pitchFamily="18" charset="0"/>
              </a:rPr>
              <a:t>Shahu</a:t>
            </a:r>
            <a:r>
              <a:rPr lang="en-IN" sz="2400" b="1" i="0" dirty="0">
                <a:solidFill>
                  <a:schemeClr val="tx2"/>
                </a:solidFill>
                <a:effectLst/>
                <a:latin typeface="Times New Roman" panose="02020603050405020304" pitchFamily="18" charset="0"/>
                <a:cs typeface="Times New Roman" panose="02020603050405020304" pitchFamily="18" charset="0"/>
              </a:rPr>
              <a:t> Ji Maharaj University, Kanpur </a:t>
            </a:r>
            <a:endParaRPr lang="en-IN" sz="2400" dirty="0"/>
          </a:p>
        </p:txBody>
      </p:sp>
      <p:pic>
        <p:nvPicPr>
          <p:cNvPr id="4" name="Picture 2" descr="Economics | Kamaraj College">
            <a:extLst>
              <a:ext uri="{FF2B5EF4-FFF2-40B4-BE49-F238E27FC236}">
                <a16:creationId xmlns:a16="http://schemas.microsoft.com/office/drawing/2014/main" id="{4B86A3C4-778B-4BB6-95EF-49A08DB48E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7570" y="0"/>
            <a:ext cx="322607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6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3BE3-496D-457F-8673-C0EAE108836E}"/>
              </a:ext>
            </a:extLst>
          </p:cNvPr>
          <p:cNvSpPr>
            <a:spLocks noGrp="1"/>
          </p:cNvSpPr>
          <p:nvPr>
            <p:ph type="title"/>
          </p:nvPr>
        </p:nvSpPr>
        <p:spPr>
          <a:xfrm>
            <a:off x="2592926" y="624110"/>
            <a:ext cx="4100838" cy="663152"/>
          </a:xfrm>
        </p:spPr>
        <p:txBody>
          <a:bodyPr>
            <a:normAutofit/>
          </a:bodyPr>
          <a:lstStyle/>
          <a:p>
            <a:r>
              <a:rPr lang="en-US" sz="3200" b="1" u="sng" dirty="0">
                <a:solidFill>
                  <a:srgbClr val="C00000"/>
                </a:solidFill>
                <a:latin typeface="Times New Roman" panose="02020603050405020304" pitchFamily="18" charset="0"/>
                <a:cs typeface="Times New Roman" panose="02020603050405020304" pitchFamily="18" charset="0"/>
              </a:rPr>
              <a:t>Demand </a:t>
            </a:r>
            <a:r>
              <a:rPr lang="en-US" sz="3200" b="1" u="sng" dirty="0" err="1">
                <a:solidFill>
                  <a:srgbClr val="C00000"/>
                </a:solidFill>
                <a:latin typeface="Times New Roman" panose="02020603050405020304" pitchFamily="18" charset="0"/>
                <a:cs typeface="Times New Roman" panose="02020603050405020304" pitchFamily="18" charset="0"/>
              </a:rPr>
              <a:t>Forcasting</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A9C3873-4A2C-4632-B8ED-3134D44E9DAB}"/>
              </a:ext>
            </a:extLst>
          </p:cNvPr>
          <p:cNvSpPr>
            <a:spLocks noGrp="1"/>
          </p:cNvSpPr>
          <p:nvPr>
            <p:ph idx="1"/>
          </p:nvPr>
        </p:nvSpPr>
        <p:spPr>
          <a:xfrm>
            <a:off x="2592926" y="3052065"/>
            <a:ext cx="8915400" cy="912268"/>
          </a:xfrm>
        </p:spPr>
        <p:txBody>
          <a:bodyPr/>
          <a:lstStyle/>
          <a:p>
            <a:pPr marL="0" algn="ctr"/>
            <a:r>
              <a:rPr lang="en-US" sz="2400" dirty="0">
                <a:solidFill>
                  <a:schemeClr val="tx1"/>
                </a:solidFill>
                <a:latin typeface="Times New Roman" panose="02020603050405020304" pitchFamily="18" charset="0"/>
                <a:cs typeface="Times New Roman" panose="02020603050405020304" pitchFamily="18" charset="0"/>
              </a:rPr>
              <a:t>Art of predicating demand for a product or service at some future date on the basis of present and past behaviour of some related event. </a:t>
            </a:r>
          </a:p>
          <a:p>
            <a:endParaRPr lang="en-IN" dirty="0">
              <a:solidFill>
                <a:schemeClr val="tx1"/>
              </a:solidFill>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284383BB-A60A-4DE7-8E4C-D7ADAF05B2BA}"/>
              </a:ext>
            </a:extLst>
          </p:cNvPr>
          <p:cNvSpPr/>
          <p:nvPr/>
        </p:nvSpPr>
        <p:spPr>
          <a:xfrm>
            <a:off x="3981635" y="4621462"/>
            <a:ext cx="5424257" cy="133165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Estimate the demand of product or service within given situation </a:t>
            </a:r>
            <a:endParaRPr lang="en-IN" sz="2400" b="1"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BCED764-D592-4DC0-AB56-BD4F7B9F60E8}"/>
              </a:ext>
            </a:extLst>
          </p:cNvPr>
          <p:cNvSpPr txBox="1"/>
          <p:nvPr/>
        </p:nvSpPr>
        <p:spPr>
          <a:xfrm>
            <a:off x="1" y="0"/>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Demand Forecasting</a:t>
            </a:r>
          </a:p>
        </p:txBody>
      </p:sp>
      <p:sp>
        <p:nvSpPr>
          <p:cNvPr id="6" name="Footer Placeholder 2">
            <a:extLst>
              <a:ext uri="{FF2B5EF4-FFF2-40B4-BE49-F238E27FC236}">
                <a16:creationId xmlns:a16="http://schemas.microsoft.com/office/drawing/2014/main" id="{6FDC831C-84E8-41B8-B381-D272603A1226}"/>
              </a:ext>
            </a:extLst>
          </p:cNvPr>
          <p:cNvSpPr>
            <a:spLocks noGrp="1"/>
          </p:cNvSpPr>
          <p:nvPr>
            <p:ph type="ftr" sz="quarter" idx="11"/>
          </p:nvPr>
        </p:nvSpPr>
        <p:spPr>
          <a:xfrm>
            <a:off x="0" y="6464577"/>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494FB07B-85AD-4059-BA02-8E0C6D5A75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9507" y="450907"/>
            <a:ext cx="2840206" cy="1466850"/>
          </a:xfrm>
          <a:prstGeom prst="rect">
            <a:avLst/>
          </a:prstGeom>
        </p:spPr>
      </p:pic>
    </p:spTree>
    <p:extLst>
      <p:ext uri="{BB962C8B-B14F-4D97-AF65-F5344CB8AC3E}">
        <p14:creationId xmlns:p14="http://schemas.microsoft.com/office/powerpoint/2010/main" val="55020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3F6B-C6CD-4BDC-BFBA-66A20D9FC0C6}"/>
              </a:ext>
            </a:extLst>
          </p:cNvPr>
          <p:cNvSpPr>
            <a:spLocks noGrp="1"/>
          </p:cNvSpPr>
          <p:nvPr>
            <p:ph type="title"/>
          </p:nvPr>
        </p:nvSpPr>
        <p:spPr>
          <a:xfrm>
            <a:off x="2592925" y="624110"/>
            <a:ext cx="6116069" cy="609886"/>
          </a:xfrm>
        </p:spPr>
        <p:txBody>
          <a:bodyPr>
            <a:normAutofit fontScale="90000"/>
          </a:bodyPr>
          <a:lstStyle/>
          <a:p>
            <a:r>
              <a:rPr lang="en-US" sz="3200" b="1" u="sng" dirty="0">
                <a:solidFill>
                  <a:srgbClr val="C00000"/>
                </a:solidFill>
                <a:latin typeface="Times New Roman" panose="02020603050405020304" pitchFamily="18" charset="0"/>
                <a:cs typeface="Times New Roman" panose="02020603050405020304" pitchFamily="18" charset="0"/>
              </a:rPr>
              <a:t>Usefulness of Demand Forecasting</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86064F6A-F965-437D-82CF-7493511917FC}"/>
              </a:ext>
            </a:extLst>
          </p:cNvPr>
          <p:cNvSpPr/>
          <p:nvPr/>
        </p:nvSpPr>
        <p:spPr>
          <a:xfrm>
            <a:off x="3444536" y="1566169"/>
            <a:ext cx="5557421" cy="609886"/>
          </a:xfrm>
          <a:prstGeom prst="roundRect">
            <a:avLst>
              <a:gd name="adj" fmla="val 0"/>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Planning and decision making</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ED91374A-D431-417E-9FA1-D7EC56D9295E}"/>
              </a:ext>
            </a:extLst>
          </p:cNvPr>
          <p:cNvSpPr/>
          <p:nvPr/>
        </p:nvSpPr>
        <p:spPr>
          <a:xfrm>
            <a:off x="3444536" y="3222477"/>
            <a:ext cx="5619565" cy="60988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Production analysis </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08790F9C-FAEF-40AF-8844-A95B813B4C29}"/>
              </a:ext>
            </a:extLst>
          </p:cNvPr>
          <p:cNvSpPr/>
          <p:nvPr/>
        </p:nvSpPr>
        <p:spPr>
          <a:xfrm>
            <a:off x="3444536" y="2394323"/>
            <a:ext cx="5619565" cy="609886"/>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Business forecasting</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CECAB2C9-93D4-45BA-A094-BBC8980E8AC8}"/>
              </a:ext>
            </a:extLst>
          </p:cNvPr>
          <p:cNvSpPr/>
          <p:nvPr/>
        </p:nvSpPr>
        <p:spPr>
          <a:xfrm>
            <a:off x="3413463" y="4878785"/>
            <a:ext cx="5619565" cy="60988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Factors of production</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F421112F-436F-4182-9B7F-3059FA61EBEA}"/>
              </a:ext>
            </a:extLst>
          </p:cNvPr>
          <p:cNvSpPr/>
          <p:nvPr/>
        </p:nvSpPr>
        <p:spPr>
          <a:xfrm>
            <a:off x="3444536" y="4050631"/>
            <a:ext cx="5619565" cy="60988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Useful to the consumers</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9A57783A-AE16-4FCA-8A47-99BC65DEBF32}"/>
              </a:ext>
            </a:extLst>
          </p:cNvPr>
          <p:cNvSpPr txBox="1"/>
          <p:nvPr/>
        </p:nvSpPr>
        <p:spPr>
          <a:xfrm>
            <a:off x="1" y="0"/>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Demand Forecasting</a:t>
            </a:r>
          </a:p>
        </p:txBody>
      </p:sp>
      <p:sp>
        <p:nvSpPr>
          <p:cNvPr id="10" name="Footer Placeholder 2">
            <a:extLst>
              <a:ext uri="{FF2B5EF4-FFF2-40B4-BE49-F238E27FC236}">
                <a16:creationId xmlns:a16="http://schemas.microsoft.com/office/drawing/2014/main" id="{1F0AD481-4358-4EF5-B8F9-FDA62D49E32C}"/>
              </a:ext>
            </a:extLst>
          </p:cNvPr>
          <p:cNvSpPr>
            <a:spLocks noGrp="1"/>
          </p:cNvSpPr>
          <p:nvPr>
            <p:ph type="ftr" sz="quarter" idx="11"/>
          </p:nvPr>
        </p:nvSpPr>
        <p:spPr>
          <a:xfrm>
            <a:off x="0" y="6464577"/>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32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6EABF-E4C0-4678-AE56-D6A2749BBAA2}"/>
              </a:ext>
            </a:extLst>
          </p:cNvPr>
          <p:cNvSpPr>
            <a:spLocks noGrp="1"/>
          </p:cNvSpPr>
          <p:nvPr>
            <p:ph type="title"/>
          </p:nvPr>
        </p:nvSpPr>
        <p:spPr>
          <a:xfrm>
            <a:off x="1448656" y="307778"/>
            <a:ext cx="7180440" cy="708616"/>
          </a:xfrm>
        </p:spPr>
        <p:txBody>
          <a:bodyPr/>
          <a:lstStyle/>
          <a:p>
            <a:r>
              <a:rPr lang="en-US" sz="3200" b="1" u="sng" dirty="0">
                <a:solidFill>
                  <a:srgbClr val="C00000"/>
                </a:solidFill>
                <a:latin typeface="Times New Roman" panose="02020603050405020304" pitchFamily="18" charset="0"/>
                <a:cs typeface="Times New Roman" panose="02020603050405020304" pitchFamily="18" charset="0"/>
              </a:rPr>
              <a:t>Factors Affecting Demand Forecasting</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AC54EB-1CD1-4106-978A-3726FE81EE66}"/>
              </a:ext>
            </a:extLst>
          </p:cNvPr>
          <p:cNvSpPr>
            <a:spLocks noGrp="1"/>
          </p:cNvSpPr>
          <p:nvPr>
            <p:ph idx="1"/>
          </p:nvPr>
        </p:nvSpPr>
        <p:spPr>
          <a:xfrm>
            <a:off x="1613043" y="832207"/>
            <a:ext cx="10496099" cy="5541960"/>
          </a:xfrm>
        </p:spPr>
        <p:txBody>
          <a:bodyPr>
            <a:normAutofit/>
          </a:bodyPr>
          <a:lstStyle/>
          <a:p>
            <a:pPr>
              <a:buFont typeface="+mj-lt"/>
              <a:buAutoNum type="alphaUcPeriod"/>
            </a:pPr>
            <a:r>
              <a:rPr lang="en-US" sz="2000" b="1" dirty="0">
                <a:latin typeface="Times New Roman" panose="02020603050405020304" pitchFamily="18" charset="0"/>
                <a:cs typeface="Times New Roman" panose="02020603050405020304" pitchFamily="18" charset="0"/>
              </a:rPr>
              <a:t>For non-durable </a:t>
            </a:r>
            <a:r>
              <a:rPr lang="en-US" sz="2000" b="1" dirty="0">
                <a:solidFill>
                  <a:schemeClr val="tx1"/>
                </a:solidFill>
                <a:latin typeface="Times New Roman" panose="02020603050405020304" pitchFamily="18" charset="0"/>
                <a:cs typeface="Times New Roman" panose="02020603050405020304" pitchFamily="18" charset="0"/>
              </a:rPr>
              <a:t>consumer</a:t>
            </a:r>
            <a:r>
              <a:rPr lang="en-US" sz="2000" b="1" dirty="0">
                <a:latin typeface="Times New Roman" panose="02020603050405020304" pitchFamily="18" charset="0"/>
                <a:cs typeface="Times New Roman" panose="02020603050405020304" pitchFamily="18" charset="0"/>
              </a:rPr>
              <a:t> goods</a:t>
            </a:r>
          </a:p>
          <a:p>
            <a:pPr>
              <a:buFont typeface="+mj-lt"/>
              <a:buAutoNum type="alphaUcPeriod"/>
            </a:pPr>
            <a:endParaRPr lang="en-US" dirty="0">
              <a:latin typeface="Times New Roman" panose="02020603050405020304" pitchFamily="18" charset="0"/>
              <a:cs typeface="Times New Roman" panose="02020603050405020304" pitchFamily="18" charset="0"/>
            </a:endParaRPr>
          </a:p>
          <a:p>
            <a:pPr marL="0" algn="ctr">
              <a:buFont typeface="+mj-lt"/>
              <a:buAutoNum type="alphaUcPeriod"/>
            </a:pPr>
            <a:endParaRPr lang="en-US" b="1" dirty="0">
              <a:solidFill>
                <a:schemeClr val="tx1"/>
              </a:solidFill>
              <a:latin typeface="Times New Roman" panose="02020603050405020304" pitchFamily="18" charset="0"/>
              <a:cs typeface="Times New Roman" panose="02020603050405020304" pitchFamily="18" charset="0"/>
            </a:endParaRPr>
          </a:p>
          <a:p>
            <a:pPr>
              <a:buFont typeface="+mj-lt"/>
              <a:buAutoNum type="alphaUcPeriod"/>
            </a:pPr>
            <a:endParaRPr lang="en-US" dirty="0"/>
          </a:p>
          <a:p>
            <a:pPr>
              <a:buFont typeface="+mj-lt"/>
              <a:buAutoNum type="alphaUcPeriod"/>
            </a:pPr>
            <a:endParaRPr lang="en-US" dirty="0"/>
          </a:p>
          <a:p>
            <a:pPr marL="0" indent="0">
              <a:buNone/>
            </a:pPr>
            <a:endParaRPr lang="en-US" b="1" dirty="0">
              <a:solidFill>
                <a:schemeClr val="tx1"/>
              </a:solidFill>
              <a:latin typeface="Times New Roman" panose="02020603050405020304" pitchFamily="18" charset="0"/>
              <a:cs typeface="Times New Roman" panose="02020603050405020304" pitchFamily="18" charset="0"/>
            </a:endParaRPr>
          </a:p>
          <a:p>
            <a:pPr>
              <a:buFont typeface="+mj-lt"/>
              <a:buAutoNum type="alphaUcPeriod" startAt="2"/>
            </a:pPr>
            <a:r>
              <a:rPr lang="en-US" sz="2000" b="1" dirty="0">
                <a:latin typeface="Times New Roman" panose="02020603050405020304" pitchFamily="18" charset="0"/>
                <a:cs typeface="Times New Roman" panose="02020603050405020304" pitchFamily="18" charset="0"/>
              </a:rPr>
              <a:t>For durable </a:t>
            </a:r>
            <a:r>
              <a:rPr lang="en-US" sz="2000" b="1" dirty="0">
                <a:solidFill>
                  <a:schemeClr val="tx1"/>
                </a:solidFill>
                <a:latin typeface="Times New Roman" panose="02020603050405020304" pitchFamily="18" charset="0"/>
                <a:cs typeface="Times New Roman" panose="02020603050405020304" pitchFamily="18" charset="0"/>
              </a:rPr>
              <a:t>consumer</a:t>
            </a:r>
            <a:r>
              <a:rPr lang="en-US" sz="2000" b="1" dirty="0">
                <a:latin typeface="Times New Roman" panose="02020603050405020304" pitchFamily="18" charset="0"/>
                <a:cs typeface="Times New Roman" panose="02020603050405020304" pitchFamily="18" charset="0"/>
              </a:rPr>
              <a:t> goods</a:t>
            </a:r>
          </a:p>
          <a:p>
            <a:pPr>
              <a:buFont typeface="+mj-lt"/>
              <a:buAutoNum type="alphaUcPeriod"/>
            </a:pPr>
            <a:endParaRPr lang="en-US" dirty="0"/>
          </a:p>
          <a:p>
            <a:pPr>
              <a:buFont typeface="+mj-lt"/>
              <a:buAutoNum type="alphaUcPeriod"/>
            </a:pPr>
            <a:endParaRPr lang="en-US" dirty="0"/>
          </a:p>
          <a:p>
            <a:pPr marL="0" indent="0">
              <a:buNone/>
            </a:pPr>
            <a:endParaRPr lang="en-US" dirty="0"/>
          </a:p>
          <a:p>
            <a:pPr>
              <a:buFont typeface="+mj-lt"/>
              <a:buAutoNum type="alphaUcPeriod"/>
            </a:pPr>
            <a:endParaRPr lang="en-US" dirty="0"/>
          </a:p>
          <a:p>
            <a:pPr>
              <a:buFont typeface="+mj-lt"/>
              <a:buAutoNum type="alphaUcPeriod"/>
            </a:pPr>
            <a:endParaRPr lang="en-US" dirty="0"/>
          </a:p>
          <a:p>
            <a:pPr>
              <a:buFont typeface="+mj-lt"/>
              <a:buAutoNum type="alphaUcPeriod"/>
            </a:pPr>
            <a:endParaRPr lang="en-US" dirty="0"/>
          </a:p>
          <a:p>
            <a:pPr>
              <a:buFont typeface="+mj-lt"/>
              <a:buAutoNum type="alphaUcPeriod"/>
            </a:pPr>
            <a:endParaRPr lang="en-US" dirty="0"/>
          </a:p>
          <a:p>
            <a:pPr marL="0" indent="0">
              <a:buNone/>
            </a:pPr>
            <a:endParaRPr lang="en-US" dirty="0"/>
          </a:p>
          <a:p>
            <a:pPr>
              <a:buFont typeface="+mj-lt"/>
              <a:buAutoNum type="alphaUcPeriod"/>
            </a:pPr>
            <a:endParaRPr lang="en-US" dirty="0"/>
          </a:p>
        </p:txBody>
      </p:sp>
      <p:sp>
        <p:nvSpPr>
          <p:cNvPr id="4" name="Rectangle: Rounded Corners 3">
            <a:extLst>
              <a:ext uri="{FF2B5EF4-FFF2-40B4-BE49-F238E27FC236}">
                <a16:creationId xmlns:a16="http://schemas.microsoft.com/office/drawing/2014/main" id="{1E84C1E7-16CD-47C1-86D1-F8346C372555}"/>
              </a:ext>
            </a:extLst>
          </p:cNvPr>
          <p:cNvSpPr/>
          <p:nvPr/>
        </p:nvSpPr>
        <p:spPr>
          <a:xfrm>
            <a:off x="2952274" y="1227428"/>
            <a:ext cx="2867487" cy="48827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b="1" dirty="0">
                <a:solidFill>
                  <a:schemeClr val="tx1"/>
                </a:solidFill>
                <a:latin typeface="Times New Roman" panose="02020603050405020304" pitchFamily="18" charset="0"/>
                <a:cs typeface="Times New Roman" panose="02020603050405020304" pitchFamily="18" charset="0"/>
              </a:rPr>
              <a:t>Disposable income</a:t>
            </a:r>
          </a:p>
          <a:p>
            <a:pPr algn="ctr"/>
            <a:endParaRPr lang="en-IN" dirty="0"/>
          </a:p>
        </p:txBody>
      </p:sp>
      <p:sp>
        <p:nvSpPr>
          <p:cNvPr id="5" name="Rectangle: Rounded Corners 4">
            <a:extLst>
              <a:ext uri="{FF2B5EF4-FFF2-40B4-BE49-F238E27FC236}">
                <a16:creationId xmlns:a16="http://schemas.microsoft.com/office/drawing/2014/main" id="{4D21BFB6-79FC-439B-AE4E-1876FE51371C}"/>
              </a:ext>
            </a:extLst>
          </p:cNvPr>
          <p:cNvSpPr/>
          <p:nvPr/>
        </p:nvSpPr>
        <p:spPr>
          <a:xfrm>
            <a:off x="3865916" y="1834549"/>
            <a:ext cx="2867487" cy="488272"/>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Price</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5204F23E-1EC3-40BA-B676-6F61E0BD4F4E}"/>
              </a:ext>
            </a:extLst>
          </p:cNvPr>
          <p:cNvSpPr/>
          <p:nvPr/>
        </p:nvSpPr>
        <p:spPr>
          <a:xfrm>
            <a:off x="4887075" y="2498391"/>
            <a:ext cx="2867487" cy="48827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Demography</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4C111418-6E23-4DF7-B9E5-935E08748C9D}"/>
              </a:ext>
            </a:extLst>
          </p:cNvPr>
          <p:cNvSpPr/>
          <p:nvPr/>
        </p:nvSpPr>
        <p:spPr>
          <a:xfrm>
            <a:off x="2560923" y="3734377"/>
            <a:ext cx="4300169" cy="80080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Social status, Prestige</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F016ED21-CF1D-4605-89AB-087D99ADCA3F}"/>
              </a:ext>
            </a:extLst>
          </p:cNvPr>
          <p:cNvSpPr/>
          <p:nvPr/>
        </p:nvSpPr>
        <p:spPr>
          <a:xfrm>
            <a:off x="7625918" y="5161762"/>
            <a:ext cx="4300167" cy="58592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Price and Credit Facilities</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DEF66429-A93F-48AA-ABE3-74D5C78EE610}"/>
              </a:ext>
            </a:extLst>
          </p:cNvPr>
          <p:cNvSpPr/>
          <p:nvPr/>
        </p:nvSpPr>
        <p:spPr>
          <a:xfrm>
            <a:off x="7208668" y="4004059"/>
            <a:ext cx="4300168" cy="80080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Existence of growth and infrastructural facilities</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C39A52A4-B0C9-43D7-B378-310D4DC6B5FE}"/>
              </a:ext>
            </a:extLst>
          </p:cNvPr>
          <p:cNvSpPr/>
          <p:nvPr/>
        </p:nvSpPr>
        <p:spPr>
          <a:xfrm>
            <a:off x="2867487" y="5095252"/>
            <a:ext cx="4341181" cy="58249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Tax policy and intensity of consumers</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12B71C00-EA75-434B-973F-23D97F084966}"/>
              </a:ext>
            </a:extLst>
          </p:cNvPr>
          <p:cNvSpPr txBox="1"/>
          <p:nvPr/>
        </p:nvSpPr>
        <p:spPr>
          <a:xfrm>
            <a:off x="1" y="0"/>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Demand Forecasting</a:t>
            </a:r>
          </a:p>
        </p:txBody>
      </p:sp>
      <p:sp>
        <p:nvSpPr>
          <p:cNvPr id="14" name="Footer Placeholder 2">
            <a:extLst>
              <a:ext uri="{FF2B5EF4-FFF2-40B4-BE49-F238E27FC236}">
                <a16:creationId xmlns:a16="http://schemas.microsoft.com/office/drawing/2014/main" id="{B26EA023-762D-4209-9D26-46175598811B}"/>
              </a:ext>
            </a:extLst>
          </p:cNvPr>
          <p:cNvSpPr>
            <a:spLocks noGrp="1"/>
          </p:cNvSpPr>
          <p:nvPr>
            <p:ph type="ftr" sz="quarter" idx="11"/>
          </p:nvPr>
        </p:nvSpPr>
        <p:spPr>
          <a:xfrm>
            <a:off x="0" y="6464577"/>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68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8202-EBC2-4044-94C1-387815F2D9B6}"/>
              </a:ext>
            </a:extLst>
          </p:cNvPr>
          <p:cNvSpPr>
            <a:spLocks noGrp="1"/>
          </p:cNvSpPr>
          <p:nvPr>
            <p:ph type="title"/>
          </p:nvPr>
        </p:nvSpPr>
        <p:spPr>
          <a:xfrm>
            <a:off x="1560159" y="383149"/>
            <a:ext cx="4396758" cy="654541"/>
          </a:xfrm>
        </p:spPr>
        <p:txBody>
          <a:bodyPr>
            <a:normAutofit/>
          </a:bodyPr>
          <a:lstStyle/>
          <a:p>
            <a:r>
              <a:rPr lang="en-US" sz="3200" b="1" u="sng" dirty="0">
                <a:solidFill>
                  <a:srgbClr val="C00000"/>
                </a:solidFill>
                <a:latin typeface="Times New Roman" panose="02020603050405020304" pitchFamily="18" charset="0"/>
                <a:cs typeface="Times New Roman" panose="02020603050405020304" pitchFamily="18" charset="0"/>
              </a:rPr>
              <a:t>Method</a:t>
            </a:r>
            <a:r>
              <a:rPr lang="en-US" dirty="0"/>
              <a:t> </a:t>
            </a:r>
            <a:r>
              <a:rPr lang="en-US" sz="3200" b="1" u="sng" dirty="0">
                <a:solidFill>
                  <a:srgbClr val="C00000"/>
                </a:solidFill>
                <a:latin typeface="Times New Roman" panose="02020603050405020304" pitchFamily="18" charset="0"/>
                <a:cs typeface="Times New Roman" panose="02020603050405020304" pitchFamily="18" charset="0"/>
              </a:rPr>
              <a:t>of</a:t>
            </a:r>
            <a:r>
              <a:rPr lang="en-US" dirty="0"/>
              <a:t> </a:t>
            </a:r>
            <a:r>
              <a:rPr lang="en-US" sz="3200" b="1" u="sng" dirty="0">
                <a:solidFill>
                  <a:srgbClr val="C00000"/>
                </a:solidFill>
                <a:latin typeface="Times New Roman" panose="02020603050405020304" pitchFamily="18" charset="0"/>
                <a:cs typeface="Times New Roman" panose="02020603050405020304" pitchFamily="18" charset="0"/>
              </a:rPr>
              <a:t>Forecasting</a:t>
            </a:r>
            <a:r>
              <a:rPr lang="en-US" dirty="0"/>
              <a:t> </a:t>
            </a:r>
            <a:endParaRPr lang="en-IN" dirty="0"/>
          </a:p>
        </p:txBody>
      </p:sp>
      <p:sp>
        <p:nvSpPr>
          <p:cNvPr id="3" name="Content Placeholder 2">
            <a:extLst>
              <a:ext uri="{FF2B5EF4-FFF2-40B4-BE49-F238E27FC236}">
                <a16:creationId xmlns:a16="http://schemas.microsoft.com/office/drawing/2014/main" id="{0D3B9BB1-B466-4F73-A29B-E5E0550CEA17}"/>
              </a:ext>
            </a:extLst>
          </p:cNvPr>
          <p:cNvSpPr>
            <a:spLocks noGrp="1"/>
          </p:cNvSpPr>
          <p:nvPr>
            <p:ph idx="1"/>
          </p:nvPr>
        </p:nvSpPr>
        <p:spPr>
          <a:xfrm>
            <a:off x="1705159" y="1160980"/>
            <a:ext cx="10341840" cy="5313871"/>
          </a:xfrm>
        </p:spPr>
        <p:txBody>
          <a:bodyPr>
            <a:noAutofit/>
          </a:bodyPr>
          <a:lstStyle/>
          <a:p>
            <a:pPr>
              <a:buFont typeface="+mj-lt"/>
              <a:buAutoNum type="arabicPeriod"/>
            </a:pPr>
            <a:r>
              <a:rPr lang="en-US" sz="2400" b="1" u="sng" dirty="0">
                <a:latin typeface="Times New Roman" panose="02020603050405020304" pitchFamily="18" charset="0"/>
                <a:cs typeface="Times New Roman" panose="02020603050405020304" pitchFamily="18" charset="0"/>
              </a:rPr>
              <a:t>Survey of Buyers Intension-  </a:t>
            </a:r>
            <a:r>
              <a:rPr lang="en-US" sz="2400" dirty="0">
                <a:latin typeface="Times New Roman" panose="02020603050405020304" pitchFamily="18" charset="0"/>
                <a:cs typeface="Times New Roman" panose="02020603050405020304" pitchFamily="18" charset="0"/>
              </a:rPr>
              <a:t>The most direct method of estimating demand in short run is to ask customers about their purchase planning in future reference.</a:t>
            </a:r>
          </a:p>
          <a:p>
            <a:pPr>
              <a:buFont typeface="+mj-lt"/>
              <a:buAutoNum type="arabicPeriod"/>
            </a:pPr>
            <a:r>
              <a:rPr lang="en-US" sz="2400" b="1" u="sng" dirty="0">
                <a:latin typeface="Times New Roman" panose="02020603050405020304" pitchFamily="18" charset="0"/>
                <a:cs typeface="Times New Roman" panose="02020603050405020304" pitchFamily="18" charset="0"/>
              </a:rPr>
              <a:t>Collective Opinion Method- </a:t>
            </a:r>
            <a:r>
              <a:rPr lang="en-US" sz="2400" dirty="0">
                <a:latin typeface="Times New Roman" panose="02020603050405020304" pitchFamily="18" charset="0"/>
                <a:cs typeface="Times New Roman" panose="02020603050405020304" pitchFamily="18" charset="0"/>
              </a:rPr>
              <a:t>Consolidation of expected sales, estimated by salespersons in their respective area.</a:t>
            </a:r>
          </a:p>
          <a:p>
            <a:pPr>
              <a:buFont typeface="+mj-lt"/>
              <a:buAutoNum type="arabicPeriod"/>
            </a:pPr>
            <a:r>
              <a:rPr lang="en-US" sz="2400" b="1" u="sng" dirty="0">
                <a:latin typeface="Times New Roman" panose="02020603050405020304" pitchFamily="18" charset="0"/>
                <a:cs typeface="Times New Roman" panose="02020603050405020304" pitchFamily="18" charset="0"/>
              </a:rPr>
              <a:t>Expert opinion method (Delphi Method)- </a:t>
            </a:r>
            <a:r>
              <a:rPr lang="en-US" sz="2400" dirty="0">
                <a:latin typeface="Times New Roman" panose="02020603050405020304" pitchFamily="18" charset="0"/>
                <a:cs typeface="Times New Roman" panose="02020603050405020304" pitchFamily="18" charset="0"/>
              </a:rPr>
              <a:t>Opinions of experts are collected and exchanged among them without revealing their identity. This process goes on until some sought of unanimity is arrived at among all the experts. </a:t>
            </a:r>
          </a:p>
          <a:p>
            <a:pPr>
              <a:buFont typeface="+mj-lt"/>
              <a:buAutoNum type="arabicPeriod"/>
            </a:pPr>
            <a:r>
              <a:rPr lang="en-IN" sz="2400" b="1" dirty="0">
                <a:latin typeface="Times New Roman" panose="02020603050405020304" pitchFamily="18" charset="0"/>
                <a:cs typeface="Times New Roman" panose="02020603050405020304" pitchFamily="18" charset="0"/>
              </a:rPr>
              <a:t>Controlled Method- </a:t>
            </a:r>
            <a:r>
              <a:rPr lang="en-IN" sz="2400" dirty="0">
                <a:latin typeface="Times New Roman" panose="02020603050405020304" pitchFamily="18" charset="0"/>
                <a:cs typeface="Times New Roman" panose="02020603050405020304" pitchFamily="18" charset="0"/>
              </a:rPr>
              <a:t>Under this method an efforts is made to vary separately certain determinants of demand which can be manipulated and conduct the experiments that the other factor remain constant.[The effect of demand determinants like price, advertisement ,packaging etc., on sales can be assessed by either varying them over different markets or by varying them over different time period in the same market.]</a:t>
            </a:r>
            <a:endParaRPr lang="en-US" sz="2400" dirty="0">
              <a:latin typeface="Times New Roman" panose="02020603050405020304" pitchFamily="18" charset="0"/>
              <a:cs typeface="Times New Roman" panose="02020603050405020304" pitchFamily="18" charset="0"/>
            </a:endParaRPr>
          </a:p>
          <a:p>
            <a:pPr>
              <a:buFont typeface="+mj-lt"/>
              <a:buAutoNum type="arabicPeriod"/>
            </a:pPr>
            <a:endParaRPr lang="en-US" sz="2400" dirty="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BC56F24-10E3-4AB3-9E7E-8495852D8A56}"/>
              </a:ext>
            </a:extLst>
          </p:cNvPr>
          <p:cNvSpPr txBox="1"/>
          <p:nvPr/>
        </p:nvSpPr>
        <p:spPr>
          <a:xfrm>
            <a:off x="1" y="0"/>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Demand Forecasting</a:t>
            </a:r>
          </a:p>
        </p:txBody>
      </p:sp>
      <p:sp>
        <p:nvSpPr>
          <p:cNvPr id="5" name="Footer Placeholder 2">
            <a:extLst>
              <a:ext uri="{FF2B5EF4-FFF2-40B4-BE49-F238E27FC236}">
                <a16:creationId xmlns:a16="http://schemas.microsoft.com/office/drawing/2014/main" id="{BCAAEF0F-690F-403D-8E5D-225E34FBBD10}"/>
              </a:ext>
            </a:extLst>
          </p:cNvPr>
          <p:cNvSpPr>
            <a:spLocks noGrp="1"/>
          </p:cNvSpPr>
          <p:nvPr>
            <p:ph type="ftr" sz="quarter" idx="11"/>
          </p:nvPr>
        </p:nvSpPr>
        <p:spPr>
          <a:xfrm>
            <a:off x="0" y="6464577"/>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020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50105-F724-4755-8571-D979BDE942F9}"/>
              </a:ext>
            </a:extLst>
          </p:cNvPr>
          <p:cNvSpPr>
            <a:spLocks noGrp="1"/>
          </p:cNvSpPr>
          <p:nvPr>
            <p:ph idx="1"/>
          </p:nvPr>
        </p:nvSpPr>
        <p:spPr>
          <a:xfrm>
            <a:off x="1571946" y="421240"/>
            <a:ext cx="10620055" cy="5899661"/>
          </a:xfrm>
        </p:spPr>
        <p:txBody>
          <a:bodyPr>
            <a:noAutofit/>
          </a:bodyPr>
          <a:lstStyle/>
          <a:p>
            <a:pPr>
              <a:buFont typeface="+mj-lt"/>
              <a:buAutoNum type="arabicPeriod" startAt="4"/>
            </a:pPr>
            <a:r>
              <a:rPr lang="en-US" sz="2400" b="1" u="sng" dirty="0">
                <a:latin typeface="Times New Roman" panose="02020603050405020304" pitchFamily="18" charset="0"/>
                <a:cs typeface="Times New Roman" panose="02020603050405020304" pitchFamily="18" charset="0"/>
              </a:rPr>
              <a:t>Business Barometer- </a:t>
            </a:r>
            <a:r>
              <a:rPr lang="en-US" sz="2400" dirty="0">
                <a:latin typeface="Times New Roman" panose="02020603050405020304" pitchFamily="18" charset="0"/>
                <a:cs typeface="Times New Roman" panose="02020603050405020304" pitchFamily="18" charset="0"/>
              </a:rPr>
              <a:t>Use of business indicators of various phenomenon</a:t>
            </a:r>
          </a:p>
          <a:p>
            <a:pPr marL="0" indent="0">
              <a:buNone/>
            </a:pPr>
            <a:r>
              <a:rPr lang="en-US" sz="2400" dirty="0">
                <a:latin typeface="Times New Roman" panose="02020603050405020304" pitchFamily="18" charset="0"/>
                <a:cs typeface="Times New Roman" panose="02020603050405020304" pitchFamily="18" charset="0"/>
              </a:rPr>
              <a:t> Some of important indicators which aid businessmen in demand forecasting are follow- </a:t>
            </a:r>
          </a:p>
          <a:p>
            <a:pPr lvl="1">
              <a:buFont typeface="+mj-lt"/>
              <a:buAutoNum type="alphaLcParenR"/>
            </a:pPr>
            <a:r>
              <a:rPr lang="en-IN" sz="2400" dirty="0">
                <a:latin typeface="Times New Roman" panose="02020603050405020304" pitchFamily="18" charset="0"/>
                <a:cs typeface="Times New Roman" panose="02020603050405020304" pitchFamily="18" charset="0"/>
              </a:rPr>
              <a:t>Gross National Product (GNP)</a:t>
            </a:r>
          </a:p>
          <a:p>
            <a:pPr lvl="1">
              <a:buFont typeface="+mj-lt"/>
              <a:buAutoNum type="alphaLcParenR"/>
            </a:pPr>
            <a:r>
              <a:rPr lang="en-IN" sz="2400" dirty="0">
                <a:latin typeface="Times New Roman" panose="02020603050405020304" pitchFamily="18" charset="0"/>
                <a:cs typeface="Times New Roman" panose="02020603050405020304" pitchFamily="18" charset="0"/>
              </a:rPr>
              <a:t>Industrial production</a:t>
            </a:r>
          </a:p>
          <a:p>
            <a:pPr lvl="1">
              <a:buFont typeface="+mj-lt"/>
              <a:buAutoNum type="alphaLcParenR"/>
            </a:pPr>
            <a:r>
              <a:rPr lang="en-IN" sz="2400" dirty="0">
                <a:latin typeface="Times New Roman" panose="02020603050405020304" pitchFamily="18" charset="0"/>
                <a:cs typeface="Times New Roman" panose="02020603050405020304" pitchFamily="18" charset="0"/>
              </a:rPr>
              <a:t>Consumer credit</a:t>
            </a:r>
          </a:p>
          <a:p>
            <a:pPr lvl="1">
              <a:buFont typeface="+mj-lt"/>
              <a:buAutoNum type="alphaLcParenR"/>
            </a:pPr>
            <a:r>
              <a:rPr lang="en-IN" sz="2400" dirty="0">
                <a:latin typeface="Times New Roman" panose="02020603050405020304" pitchFamily="18" charset="0"/>
                <a:cs typeface="Times New Roman" panose="02020603050405020304" pitchFamily="18" charset="0"/>
              </a:rPr>
              <a:t>Disposable personal income</a:t>
            </a:r>
          </a:p>
          <a:p>
            <a:pPr lvl="1">
              <a:buFont typeface="+mj-lt"/>
              <a:buAutoNum type="alphaLcParenR"/>
            </a:pPr>
            <a:r>
              <a:rPr lang="en-IN" sz="2400" dirty="0">
                <a:latin typeface="Times New Roman" panose="02020603050405020304" pitchFamily="18" charset="0"/>
                <a:cs typeface="Times New Roman" panose="02020603050405020304" pitchFamily="18" charset="0"/>
              </a:rPr>
              <a:t>Stock price</a:t>
            </a:r>
          </a:p>
        </p:txBody>
      </p:sp>
      <p:sp>
        <p:nvSpPr>
          <p:cNvPr id="4" name="TextBox 3">
            <a:extLst>
              <a:ext uri="{FF2B5EF4-FFF2-40B4-BE49-F238E27FC236}">
                <a16:creationId xmlns:a16="http://schemas.microsoft.com/office/drawing/2014/main" id="{50B1BCBB-6A59-46AD-8430-8B506F92481E}"/>
              </a:ext>
            </a:extLst>
          </p:cNvPr>
          <p:cNvSpPr txBox="1"/>
          <p:nvPr/>
        </p:nvSpPr>
        <p:spPr>
          <a:xfrm>
            <a:off x="1" y="0"/>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Demand Forecasting</a:t>
            </a:r>
          </a:p>
        </p:txBody>
      </p:sp>
      <p:sp>
        <p:nvSpPr>
          <p:cNvPr id="5" name="Footer Placeholder 2">
            <a:extLst>
              <a:ext uri="{FF2B5EF4-FFF2-40B4-BE49-F238E27FC236}">
                <a16:creationId xmlns:a16="http://schemas.microsoft.com/office/drawing/2014/main" id="{34E03319-9E44-452D-A453-8CE5790AEABF}"/>
              </a:ext>
            </a:extLst>
          </p:cNvPr>
          <p:cNvSpPr>
            <a:spLocks noGrp="1"/>
          </p:cNvSpPr>
          <p:nvPr>
            <p:ph type="ftr" sz="quarter" idx="11"/>
          </p:nvPr>
        </p:nvSpPr>
        <p:spPr>
          <a:xfrm>
            <a:off x="0" y="6464577"/>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92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F2F83A-271C-47EB-B4B3-37952FEBF8D2}"/>
              </a:ext>
            </a:extLst>
          </p:cNvPr>
          <p:cNvSpPr>
            <a:spLocks noGrp="1"/>
          </p:cNvSpPr>
          <p:nvPr>
            <p:ph idx="1"/>
          </p:nvPr>
        </p:nvSpPr>
        <p:spPr>
          <a:xfrm>
            <a:off x="1037690" y="380144"/>
            <a:ext cx="11154310" cy="6180454"/>
          </a:xfrm>
        </p:spPr>
        <p:txBody>
          <a:bodyPr>
            <a:noAutofit/>
          </a:bodyPr>
          <a:lstStyle/>
          <a:p>
            <a:pPr>
              <a:buFont typeface="+mj-lt"/>
              <a:buAutoNum type="arabicPeriod" startAt="5"/>
            </a:pPr>
            <a:r>
              <a:rPr lang="en-US" sz="2400" b="1"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Statistical Method- </a:t>
            </a:r>
          </a:p>
          <a:p>
            <a:pPr lvl="1">
              <a:buFont typeface="+mj-lt"/>
              <a:buAutoNum type="alphaLcParenR"/>
            </a:pPr>
            <a:r>
              <a:rPr lang="en-IN" sz="2400" b="1" dirty="0">
                <a:latin typeface="Times New Roman" panose="02020603050405020304" pitchFamily="18" charset="0"/>
                <a:cs typeface="Times New Roman" panose="02020603050405020304" pitchFamily="18" charset="0"/>
              </a:rPr>
              <a:t>Trend Projection Method-</a:t>
            </a:r>
            <a:r>
              <a:rPr lang="en-IN" sz="2400" dirty="0">
                <a:latin typeface="Times New Roman" panose="02020603050405020304" pitchFamily="18" charset="0"/>
                <a:cs typeface="Times New Roman" panose="02020603050405020304" pitchFamily="18" charset="0"/>
              </a:rPr>
              <a:t>This method depends upon time series. Considerable records on sale pertaining to different time periods are collected and then effective demand is forecasted.</a:t>
            </a:r>
          </a:p>
          <a:p>
            <a:pPr lvl="1">
              <a:buFont typeface="+mj-lt"/>
              <a:buAutoNum type="alphaLcParenR"/>
            </a:pPr>
            <a:r>
              <a:rPr lang="en-IN" sz="2400" b="1" dirty="0">
                <a:latin typeface="Times New Roman" panose="02020603050405020304" pitchFamily="18" charset="0"/>
                <a:cs typeface="Times New Roman" panose="02020603050405020304" pitchFamily="18" charset="0"/>
              </a:rPr>
              <a:t>Graphical Method- </a:t>
            </a:r>
            <a:r>
              <a:rPr lang="en-US" sz="2400" b="0" i="0" dirty="0">
                <a:solidFill>
                  <a:srgbClr val="666666"/>
                </a:solidFill>
                <a:effectLst/>
                <a:latin typeface="Times New Roman" panose="02020603050405020304" pitchFamily="18" charset="0"/>
                <a:cs typeface="Times New Roman" panose="02020603050405020304" pitchFamily="18" charset="0"/>
              </a:rPr>
              <a:t>In this, the forecasting is done with the help of graphs. The sales belonging to previous years are plotted on a graph and </a:t>
            </a:r>
            <a:r>
              <a:rPr lang="en-IN" sz="2400" dirty="0">
                <a:latin typeface="Times New Roman" panose="02020603050405020304" pitchFamily="18" charset="0"/>
                <a:cs typeface="Times New Roman" panose="02020603050405020304" pitchFamily="18" charset="0"/>
              </a:rPr>
              <a:t>a free hand curve is drawn passing through as many points as possible </a:t>
            </a:r>
            <a:r>
              <a:rPr lang="en-US" sz="2400" b="0" i="0" dirty="0">
                <a:solidFill>
                  <a:srgbClr val="666666"/>
                </a:solidFill>
                <a:effectLst/>
                <a:latin typeface="Times New Roman" panose="02020603050405020304" pitchFamily="18" charset="0"/>
                <a:cs typeface="Times New Roman" panose="02020603050405020304" pitchFamily="18" charset="0"/>
              </a:rPr>
              <a:t> to know the trend in past years.</a:t>
            </a:r>
            <a:r>
              <a:rPr lang="en-IN" sz="2400" dirty="0">
                <a:latin typeface="Times New Roman" panose="02020603050405020304" pitchFamily="18" charset="0"/>
                <a:cs typeface="Times New Roman" panose="02020603050405020304" pitchFamily="18" charset="0"/>
              </a:rPr>
              <a:t>. </a:t>
            </a:r>
          </a:p>
          <a:p>
            <a:pPr lvl="1">
              <a:buFont typeface="+mj-lt"/>
              <a:buAutoNum type="alphaLcParenR"/>
            </a:pPr>
            <a:r>
              <a:rPr lang="en-IN" sz="2400" b="1" dirty="0">
                <a:latin typeface="Times New Roman" panose="02020603050405020304" pitchFamily="18" charset="0"/>
                <a:cs typeface="Times New Roman" panose="02020603050405020304" pitchFamily="18" charset="0"/>
              </a:rPr>
              <a:t>Least Square Method- </a:t>
            </a:r>
            <a:r>
              <a:rPr lang="en-IN" sz="2400" dirty="0">
                <a:latin typeface="Times New Roman" panose="02020603050405020304" pitchFamily="18" charset="0"/>
                <a:cs typeface="Times New Roman" panose="02020603050405020304" pitchFamily="18" charset="0"/>
              </a:rPr>
              <a:t>It is a mathematical procedure for fitting a line to a set of observed data in such a manner that the sum of squared difference between the calculated and observed value is minimised. This technique is used to find a trend line which best fits the available data. This trend is used to project dependent variable in the future.</a:t>
            </a:r>
          </a:p>
          <a:p>
            <a:pPr lvl="1">
              <a:buFont typeface="+mj-lt"/>
              <a:buAutoNum type="alphaLcParenR"/>
            </a:pPr>
            <a:r>
              <a:rPr lang="en-IN" sz="2400" b="1" dirty="0">
                <a:latin typeface="Times New Roman" panose="02020603050405020304" pitchFamily="18" charset="0"/>
                <a:cs typeface="Times New Roman" panose="02020603050405020304" pitchFamily="18" charset="0"/>
              </a:rPr>
              <a:t>Regression Method- </a:t>
            </a:r>
            <a:r>
              <a:rPr lang="en-IN" sz="2400" dirty="0">
                <a:latin typeface="Times New Roman" panose="02020603050405020304" pitchFamily="18" charset="0"/>
                <a:cs typeface="Times New Roman" panose="02020603050405020304" pitchFamily="18" charset="0"/>
              </a:rPr>
              <a:t>A relationship is established between quantity demanded and dependent and independent variable such as income ,price and price of related goods.</a:t>
            </a:r>
          </a:p>
          <a:p>
            <a:pPr lvl="1">
              <a:buFont typeface="+mj-lt"/>
              <a:buAutoNum type="alphaLcParenR"/>
            </a:pPr>
            <a:endParaRPr lang="en-IN" sz="2000" dirty="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C509488-0C74-479C-A057-0A5D1CB0BF8B}"/>
              </a:ext>
            </a:extLst>
          </p:cNvPr>
          <p:cNvSpPr txBox="1"/>
          <p:nvPr/>
        </p:nvSpPr>
        <p:spPr>
          <a:xfrm>
            <a:off x="1" y="0"/>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Demand Forecasting</a:t>
            </a:r>
          </a:p>
        </p:txBody>
      </p:sp>
      <p:sp>
        <p:nvSpPr>
          <p:cNvPr id="5" name="Footer Placeholder 2">
            <a:extLst>
              <a:ext uri="{FF2B5EF4-FFF2-40B4-BE49-F238E27FC236}">
                <a16:creationId xmlns:a16="http://schemas.microsoft.com/office/drawing/2014/main" id="{7ACE817D-560B-4EDE-A8EA-D3F754A12CBD}"/>
              </a:ext>
            </a:extLst>
          </p:cNvPr>
          <p:cNvSpPr>
            <a:spLocks noGrp="1"/>
          </p:cNvSpPr>
          <p:nvPr>
            <p:ph type="ftr" sz="quarter" idx="11"/>
          </p:nvPr>
        </p:nvSpPr>
        <p:spPr>
          <a:xfrm>
            <a:off x="0" y="6464577"/>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10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E4ED5FD8-9219-4899-B75F-F77D3D95BBFA}"/>
              </a:ext>
            </a:extLst>
          </p:cNvPr>
          <p:cNvGraphicFramePr/>
          <p:nvPr>
            <p:extLst>
              <p:ext uri="{D42A27DB-BD31-4B8C-83A1-F6EECF244321}">
                <p14:modId xmlns:p14="http://schemas.microsoft.com/office/powerpoint/2010/main" val="3897279093"/>
              </p:ext>
            </p:extLst>
          </p:nvPr>
        </p:nvGraphicFramePr>
        <p:xfrm>
          <a:off x="7729490" y="488272"/>
          <a:ext cx="4696288" cy="5569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CF910B1-CA90-4EE4-8BD4-6E2BFCB6F522}"/>
              </a:ext>
            </a:extLst>
          </p:cNvPr>
          <p:cNvSpPr txBox="1"/>
          <p:nvPr/>
        </p:nvSpPr>
        <p:spPr>
          <a:xfrm>
            <a:off x="1" y="0"/>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Demand Forecasting</a:t>
            </a:r>
          </a:p>
        </p:txBody>
      </p:sp>
      <p:sp>
        <p:nvSpPr>
          <p:cNvPr id="10" name="Footer Placeholder 2">
            <a:extLst>
              <a:ext uri="{FF2B5EF4-FFF2-40B4-BE49-F238E27FC236}">
                <a16:creationId xmlns:a16="http://schemas.microsoft.com/office/drawing/2014/main" id="{A7D2F222-E628-4880-BF84-0F038200578A}"/>
              </a:ext>
            </a:extLst>
          </p:cNvPr>
          <p:cNvSpPr>
            <a:spLocks noGrp="1"/>
          </p:cNvSpPr>
          <p:nvPr>
            <p:ph type="ftr" sz="quarter" idx="11"/>
          </p:nvPr>
        </p:nvSpPr>
        <p:spPr>
          <a:xfrm>
            <a:off x="0" y="6464577"/>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pic>
        <p:nvPicPr>
          <p:cNvPr id="12" name="Picture 11">
            <a:extLst>
              <a:ext uri="{FF2B5EF4-FFF2-40B4-BE49-F238E27FC236}">
                <a16:creationId xmlns:a16="http://schemas.microsoft.com/office/drawing/2014/main" id="{CD31D9C5-D1CF-41BF-BA44-5134370C015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8474" y="1062771"/>
            <a:ext cx="8851037" cy="4994552"/>
          </a:xfrm>
          <a:prstGeom prst="rect">
            <a:avLst/>
          </a:prstGeom>
        </p:spPr>
      </p:pic>
      <p:sp>
        <p:nvSpPr>
          <p:cNvPr id="13" name="TextBox 12">
            <a:extLst>
              <a:ext uri="{FF2B5EF4-FFF2-40B4-BE49-F238E27FC236}">
                <a16:creationId xmlns:a16="http://schemas.microsoft.com/office/drawing/2014/main" id="{99EAA171-2F5F-4688-A4D0-FA2644D65001}"/>
              </a:ext>
            </a:extLst>
          </p:cNvPr>
          <p:cNvSpPr txBox="1"/>
          <p:nvPr/>
        </p:nvSpPr>
        <p:spPr>
          <a:xfrm>
            <a:off x="2228941" y="2317072"/>
            <a:ext cx="5432489" cy="584775"/>
          </a:xfrm>
          <a:prstGeom prst="rect">
            <a:avLst/>
          </a:prstGeom>
          <a:noFill/>
        </p:spPr>
        <p:txBody>
          <a:bodyPr wrap="square" rtlCol="0">
            <a:spAutoFit/>
          </a:bodyPr>
          <a:lstStyle/>
          <a:p>
            <a:r>
              <a:rPr lang="en-US" sz="3200" b="1" u="sng" dirty="0">
                <a:solidFill>
                  <a:srgbClr val="002060"/>
                </a:solidFill>
                <a:latin typeface="Times New Roman" panose="02020603050405020304" pitchFamily="18" charset="0"/>
                <a:cs typeface="Times New Roman" panose="02020603050405020304" pitchFamily="18" charset="0"/>
              </a:rPr>
              <a:t>Steps in Demand Forecasting</a:t>
            </a:r>
            <a:endParaRPr lang="en-IN" sz="3200" dirty="0">
              <a:solidFill>
                <a:srgbClr val="002060"/>
              </a:solidFill>
            </a:endParaRPr>
          </a:p>
        </p:txBody>
      </p:sp>
    </p:spTree>
    <p:extLst>
      <p:ext uri="{BB962C8B-B14F-4D97-AF65-F5344CB8AC3E}">
        <p14:creationId xmlns:p14="http://schemas.microsoft.com/office/powerpoint/2010/main" val="330567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FFB39-A8B5-480E-9C62-D96494F2D15D}"/>
              </a:ext>
            </a:extLst>
          </p:cNvPr>
          <p:cNvSpPr>
            <a:spLocks noGrp="1"/>
          </p:cNvSpPr>
          <p:nvPr>
            <p:ph type="title"/>
          </p:nvPr>
        </p:nvSpPr>
        <p:spPr/>
        <p:txBody>
          <a:bodyPr/>
          <a:lstStyle/>
          <a:p>
            <a:r>
              <a:rPr lang="en-US" sz="3200" b="1" u="sng" dirty="0">
                <a:solidFill>
                  <a:srgbClr val="C00000"/>
                </a:solidFill>
                <a:latin typeface="Times New Roman" panose="02020603050405020304" pitchFamily="18" charset="0"/>
                <a:cs typeface="Times New Roman" panose="02020603050405020304" pitchFamily="18" charset="0"/>
              </a:rPr>
              <a:t>Reference</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8A57CE-E00D-4743-B28D-601EAD04A4BD}"/>
              </a:ext>
            </a:extLst>
          </p:cNvPr>
          <p:cNvSpPr>
            <a:spLocks noGrp="1"/>
          </p:cNvSpPr>
          <p:nvPr>
            <p:ph idx="1"/>
          </p:nvPr>
        </p:nvSpPr>
        <p:spPr>
          <a:xfrm>
            <a:off x="2592925" y="1978152"/>
            <a:ext cx="8915400" cy="3777622"/>
          </a:xfrm>
        </p:spPr>
        <p:txBody>
          <a:bodyPr>
            <a:normAutofit/>
          </a:bodyPr>
          <a:lstStyle/>
          <a:p>
            <a:pPr marL="342900" lvl="0" indent="-342900">
              <a:lnSpc>
                <a:spcPct val="107000"/>
              </a:lnSpc>
              <a:spcAft>
                <a:spcPts val="800"/>
              </a:spcAft>
              <a:buFont typeface="Arial" panose="020B0604020202020204" pitchFamily="34" charset="0"/>
              <a:buChar char="•"/>
              <a:tabLst>
                <a:tab pos="457200" algn="l"/>
              </a:tabLst>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Salvatore, S., Managerial Economics, Mc Graw Hill Publications.</a:t>
            </a:r>
          </a:p>
          <a:p>
            <a:pPr marL="0" indent="0">
              <a:lnSpc>
                <a:spcPct val="107000"/>
              </a:lnSpc>
              <a:spcAft>
                <a:spcPts val="800"/>
              </a:spcAft>
              <a:buNone/>
            </a:pP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Dwivedi D N, Managerial Economics, Vikas Publishing House Pvt. Ltd, 2006</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3200" b="1" u="sng" dirty="0">
              <a:solidFill>
                <a:srgbClr val="C00000"/>
              </a:solidFill>
              <a:latin typeface="Times New Roman" panose="02020603050405020304" pitchFamily="18" charset="0"/>
              <a:ea typeface="+mj-ea"/>
              <a:cs typeface="Times New Roman" panose="02020603050405020304" pitchFamily="18" charset="0"/>
            </a:endParaRPr>
          </a:p>
        </p:txBody>
      </p:sp>
      <p:sp>
        <p:nvSpPr>
          <p:cNvPr id="4" name="TextBox 3">
            <a:extLst>
              <a:ext uri="{FF2B5EF4-FFF2-40B4-BE49-F238E27FC236}">
                <a16:creationId xmlns:a16="http://schemas.microsoft.com/office/drawing/2014/main" id="{20C91D68-B62C-4F71-97F8-A024442F4A09}"/>
              </a:ext>
            </a:extLst>
          </p:cNvPr>
          <p:cNvSpPr txBox="1"/>
          <p:nvPr/>
        </p:nvSpPr>
        <p:spPr>
          <a:xfrm>
            <a:off x="1" y="0"/>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Demand Forecasting</a:t>
            </a:r>
          </a:p>
        </p:txBody>
      </p:sp>
      <p:sp>
        <p:nvSpPr>
          <p:cNvPr id="5" name="Footer Placeholder 2">
            <a:extLst>
              <a:ext uri="{FF2B5EF4-FFF2-40B4-BE49-F238E27FC236}">
                <a16:creationId xmlns:a16="http://schemas.microsoft.com/office/drawing/2014/main" id="{7BCBA184-496C-4612-832A-0F16D891ED4C}"/>
              </a:ext>
            </a:extLst>
          </p:cNvPr>
          <p:cNvSpPr>
            <a:spLocks noGrp="1"/>
          </p:cNvSpPr>
          <p:nvPr>
            <p:ph type="ftr" sz="quarter" idx="11"/>
          </p:nvPr>
        </p:nvSpPr>
        <p:spPr>
          <a:xfrm>
            <a:off x="0" y="6464577"/>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79911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adis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Wisp</Template>
  <TotalTime>170</TotalTime>
  <Words>763</Words>
  <Application>Microsoft Office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Century Gothic</vt:lpstr>
      <vt:lpstr>MS Shell Dlg 2</vt:lpstr>
      <vt:lpstr>Times New Roman</vt:lpstr>
      <vt:lpstr>Wingdings</vt:lpstr>
      <vt:lpstr>Wingdings 3</vt:lpstr>
      <vt:lpstr>Wisp</vt:lpstr>
      <vt:lpstr>Madison</vt:lpstr>
      <vt:lpstr> Demand Forecasting</vt:lpstr>
      <vt:lpstr>Demand Forcasting</vt:lpstr>
      <vt:lpstr>Usefulness of Demand Forecasting</vt:lpstr>
      <vt:lpstr>Factors Affecting Demand Forecasting</vt:lpstr>
      <vt:lpstr>Method of Forecasting </vt:lpstr>
      <vt:lpstr>PowerPoint Presentation</vt:lpstr>
      <vt:lpstr>PowerPoint Presentation</vt:lpstr>
      <vt:lpstr>PowerPoint Presentation</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Aditya Pratap</dc:creator>
  <cp:lastModifiedBy>Ritishaa Singh</cp:lastModifiedBy>
  <cp:revision>43</cp:revision>
  <dcterms:created xsi:type="dcterms:W3CDTF">2021-12-02T21:50:43Z</dcterms:created>
  <dcterms:modified xsi:type="dcterms:W3CDTF">2021-12-09T17:41:56Z</dcterms:modified>
</cp:coreProperties>
</file>