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7" r:id="rId2"/>
    <p:sldId id="297" r:id="rId3"/>
    <p:sldId id="299" r:id="rId4"/>
    <p:sldId id="298" r:id="rId5"/>
    <p:sldId id="286" r:id="rId6"/>
    <p:sldId id="288" r:id="rId7"/>
    <p:sldId id="338" r:id="rId8"/>
    <p:sldId id="339" r:id="rId9"/>
    <p:sldId id="340" r:id="rId10"/>
    <p:sldId id="300" r:id="rId11"/>
    <p:sldId id="301" r:id="rId12"/>
    <p:sldId id="303" r:id="rId13"/>
    <p:sldId id="304" r:id="rId14"/>
    <p:sldId id="30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E735C-DB04-2F23-9295-514904866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4598C0B-2E8E-FE80-6D0E-D53E3B8BA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D2D417B-578F-4EC2-1A8F-6CCEFA0AC653}"/>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E42DE671-079F-5FA5-0CD3-8CEDE222AE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2E7AAC-A955-93D5-0980-1BF6B8AD4F23}"/>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99151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5B784-1544-D89E-FF59-20B0D4FF51A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EF13EC0-9AF2-338C-BC15-C67158DB8C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E4D3AF-BA3C-9B4A-75A0-D762C50F16F3}"/>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DD02C4EE-119E-D82D-2A5E-F570F9B233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84111C-75BD-138F-8969-25A485D80BEA}"/>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265748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57603-9C22-1443-F3B6-9CCA961E18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71FAD1-047B-9B82-B381-17626584C6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60F32B-1C44-6F1E-5225-2BCFE5F2FD5B}"/>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296C4832-CCE7-C50E-4311-A7DE55F671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27DA6F-0584-893B-60DB-E88C260C9FF9}"/>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355448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5DCE-8FF6-9443-EC4D-4486BE7A97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0C7217-59C0-9311-8979-C7CB768E84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6FA31C2-BBFB-DAAF-E8C7-66F692AE996F}"/>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EE9E4318-B6F6-0D3B-6341-63214644D6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14DF40-4648-B662-CAF0-DEF858958142}"/>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45845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D71B-0B8B-7DC0-7143-499AA3768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E062EC9-8141-1C80-1A92-719E93DAEC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D062E1-D5E9-6952-2DB7-026578F83367}"/>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4854322A-2602-FE4B-41EB-F38BBD4FB1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59CE44C-7B9A-03FC-9BE4-D852692E3B70}"/>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426643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E918-AC17-C647-0FC2-3F7F25FC6C4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555603D-138A-E0E1-EE03-2E840496EC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2C1A0B1-BBF5-B17F-02B9-DB34CE0B1F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76BA3CE-935D-1C8B-43BA-D7FC0C9D5AAA}"/>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6" name="Footer Placeholder 5">
            <a:extLst>
              <a:ext uri="{FF2B5EF4-FFF2-40B4-BE49-F238E27FC236}">
                <a16:creationId xmlns:a16="http://schemas.microsoft.com/office/drawing/2014/main" id="{8B6D52DB-9AE1-B9EF-FCAB-407E0061856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3FFD696-84A7-E58E-B8A9-12C0FFD7F423}"/>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330450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7A126-32B4-8508-C7BD-9AD19BF0AD7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824D718-805F-CC61-5493-0937AED0C9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262902-6CA6-9652-F425-85FC8EC728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DC1EEE2-77EF-E22A-C5A0-FC00CDEDEB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66D7E9-3136-CA6F-573D-6AE8A8DACE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9BC8EEE-C81F-ED0E-DD65-9DF3B5F329C8}"/>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8" name="Footer Placeholder 7">
            <a:extLst>
              <a:ext uri="{FF2B5EF4-FFF2-40B4-BE49-F238E27FC236}">
                <a16:creationId xmlns:a16="http://schemas.microsoft.com/office/drawing/2014/main" id="{E6C3D305-5AE9-2542-8507-B4B7A08A36C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F019B6-B93E-088F-2491-3917BD48CC7B}"/>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157925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C23B-D03C-E700-D048-8CCE951DB8C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E4F51E-771D-131E-DB6B-1742BAEA74C8}"/>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4" name="Footer Placeholder 3">
            <a:extLst>
              <a:ext uri="{FF2B5EF4-FFF2-40B4-BE49-F238E27FC236}">
                <a16:creationId xmlns:a16="http://schemas.microsoft.com/office/drawing/2014/main" id="{B1B349BC-4698-1C34-AAA7-587B3F55107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D51ED46-E4B1-543F-F2B0-41EF38E6281D}"/>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327766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0BB1F2-D3FD-92D5-AE48-B8BF52F77D2F}"/>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3" name="Footer Placeholder 2">
            <a:extLst>
              <a:ext uri="{FF2B5EF4-FFF2-40B4-BE49-F238E27FC236}">
                <a16:creationId xmlns:a16="http://schemas.microsoft.com/office/drawing/2014/main" id="{5939BBC5-7917-04A2-8EDE-D637B3148B3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1C761CC-574C-2E68-0B43-3DE5171C58CF}"/>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126935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3F8D-234A-12D7-5FE3-C025F140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DE65014-05A3-F28C-342A-9770A299E1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98AE0AC-2614-97E6-0E29-4C4713445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3ECEB6-C181-B5C3-E38A-CFF97F217D95}"/>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6" name="Footer Placeholder 5">
            <a:extLst>
              <a:ext uri="{FF2B5EF4-FFF2-40B4-BE49-F238E27FC236}">
                <a16:creationId xmlns:a16="http://schemas.microsoft.com/office/drawing/2014/main" id="{550A645F-5899-860C-4EE2-E310AF57EA6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D9D386D-F90E-BB13-36CF-EF6D2DEF1FB3}"/>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160391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6A70-236F-E410-8CB0-E0B30FEBC4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8610B54-6F5D-DF1D-E18C-75F29D911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5FE1428-D22B-B06B-A60C-E6D68F1E45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C525F6-CE54-1627-F23C-5F8D52DD280E}"/>
              </a:ext>
            </a:extLst>
          </p:cNvPr>
          <p:cNvSpPr>
            <a:spLocks noGrp="1"/>
          </p:cNvSpPr>
          <p:nvPr>
            <p:ph type="dt" sz="half" idx="10"/>
          </p:nvPr>
        </p:nvSpPr>
        <p:spPr/>
        <p:txBody>
          <a:bodyPr/>
          <a:lstStyle/>
          <a:p>
            <a:fld id="{8FF5C059-9A7B-4766-AED6-B65923173585}" type="datetimeFigureOut">
              <a:rPr lang="en-IN" smtClean="0"/>
              <a:t>14-06-2022</a:t>
            </a:fld>
            <a:endParaRPr lang="en-IN"/>
          </a:p>
        </p:txBody>
      </p:sp>
      <p:sp>
        <p:nvSpPr>
          <p:cNvPr id="6" name="Footer Placeholder 5">
            <a:extLst>
              <a:ext uri="{FF2B5EF4-FFF2-40B4-BE49-F238E27FC236}">
                <a16:creationId xmlns:a16="http://schemas.microsoft.com/office/drawing/2014/main" id="{22A92FE9-6826-49C9-5E43-2295A0C3CF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862A695-3391-798E-9DF9-1C84DD30A781}"/>
              </a:ext>
            </a:extLst>
          </p:cNvPr>
          <p:cNvSpPr>
            <a:spLocks noGrp="1"/>
          </p:cNvSpPr>
          <p:nvPr>
            <p:ph type="sldNum" sz="quarter" idx="12"/>
          </p:nvPr>
        </p:nvSpPr>
        <p:spPr/>
        <p:txBody>
          <a:bodyPr/>
          <a:lstStyle/>
          <a:p>
            <a:fld id="{84BF7A4E-E136-4FFC-A671-0753948D704C}" type="slidenum">
              <a:rPr lang="en-IN" smtClean="0"/>
              <a:t>‹#›</a:t>
            </a:fld>
            <a:endParaRPr lang="en-IN"/>
          </a:p>
        </p:txBody>
      </p:sp>
    </p:spTree>
    <p:extLst>
      <p:ext uri="{BB962C8B-B14F-4D97-AF65-F5344CB8AC3E}">
        <p14:creationId xmlns:p14="http://schemas.microsoft.com/office/powerpoint/2010/main" val="6310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F89FB8-3EE3-0B32-2DFB-DE767AAEEE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3627BF4-8763-E558-C257-BB61112EE2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61F97F-9D1D-C356-51EB-BE50EE5466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5C059-9A7B-4766-AED6-B65923173585}" type="datetimeFigureOut">
              <a:rPr lang="en-IN" smtClean="0"/>
              <a:t>14-06-2022</a:t>
            </a:fld>
            <a:endParaRPr lang="en-IN"/>
          </a:p>
        </p:txBody>
      </p:sp>
      <p:sp>
        <p:nvSpPr>
          <p:cNvPr id="5" name="Footer Placeholder 4">
            <a:extLst>
              <a:ext uri="{FF2B5EF4-FFF2-40B4-BE49-F238E27FC236}">
                <a16:creationId xmlns:a16="http://schemas.microsoft.com/office/drawing/2014/main" id="{4D82FCE0-80F0-1FF7-AF4E-BFE88BA50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B077373-942F-52DF-A016-5BC0D51676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F7A4E-E136-4FFC-A671-0753948D704C}" type="slidenum">
              <a:rPr lang="en-IN" smtClean="0"/>
              <a:t>‹#›</a:t>
            </a:fld>
            <a:endParaRPr lang="en-IN"/>
          </a:p>
        </p:txBody>
      </p:sp>
    </p:spTree>
    <p:extLst>
      <p:ext uri="{BB962C8B-B14F-4D97-AF65-F5344CB8AC3E}">
        <p14:creationId xmlns:p14="http://schemas.microsoft.com/office/powerpoint/2010/main" val="14271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6305-74B1-89CF-F88D-85A47D96B706}"/>
              </a:ext>
            </a:extLst>
          </p:cNvPr>
          <p:cNvSpPr>
            <a:spLocks noGrp="1"/>
          </p:cNvSpPr>
          <p:nvPr>
            <p:ph type="ctrTitle"/>
          </p:nvPr>
        </p:nvSpPr>
        <p:spPr>
          <a:xfrm>
            <a:off x="3181350" y="3200400"/>
            <a:ext cx="5829300" cy="990600"/>
          </a:xfrm>
        </p:spPr>
        <p:txBody>
          <a:bodyPr rtlCol="0">
            <a:normAutofit fontScale="90000"/>
          </a:bodyPr>
          <a:lstStyle/>
          <a:p>
            <a:pPr>
              <a:defRPr/>
            </a:pPr>
            <a:r>
              <a:rPr lang="en-US" altLang="en-US" sz="4800" b="1" dirty="0"/>
              <a:t>Descriptive Data Mining  </a:t>
            </a:r>
            <a:endParaRPr lang="en-US" sz="3300" b="1" dirty="0"/>
          </a:p>
        </p:txBody>
      </p:sp>
      <p:sp>
        <p:nvSpPr>
          <p:cNvPr id="3" name="Subtitle 2">
            <a:extLst>
              <a:ext uri="{FF2B5EF4-FFF2-40B4-BE49-F238E27FC236}">
                <a16:creationId xmlns:a16="http://schemas.microsoft.com/office/drawing/2014/main" id="{0454CFAA-278A-84D1-3AB0-AAA5A7848FFD}"/>
              </a:ext>
            </a:extLst>
          </p:cNvPr>
          <p:cNvSpPr>
            <a:spLocks noGrp="1"/>
          </p:cNvSpPr>
          <p:nvPr>
            <p:ph type="subTitle" idx="1"/>
          </p:nvPr>
        </p:nvSpPr>
        <p:spPr>
          <a:xfrm>
            <a:off x="2514600" y="4000500"/>
            <a:ext cx="6934200" cy="1714500"/>
          </a:xfrm>
        </p:spPr>
        <p:txBody>
          <a:bodyPr rtlCol="0">
            <a:normAutofit fontScale="70000" lnSpcReduction="20000"/>
          </a:bodyPr>
          <a:lstStyle/>
          <a:p>
            <a:pPr>
              <a:defRPr/>
            </a:pPr>
            <a:endParaRPr lang="en-US" sz="3375" dirty="0"/>
          </a:p>
          <a:p>
            <a:pPr>
              <a:defRPr/>
            </a:pPr>
            <a:r>
              <a:rPr lang="en-IN" sz="3300" dirty="0">
                <a:latin typeface="Times New Roman" panose="02020603050405020304" pitchFamily="18" charset="0"/>
                <a:ea typeface="Times New Roman" panose="02020603050405020304" pitchFamily="18" charset="0"/>
              </a:rPr>
              <a:t>MBI304- </a:t>
            </a:r>
            <a:r>
              <a:rPr lang="en-US" altLang="en-US" sz="3600" dirty="0"/>
              <a:t>Data Mining &amp; Data Analytics</a:t>
            </a:r>
          </a:p>
          <a:p>
            <a:pPr>
              <a:defRPr/>
            </a:pPr>
            <a:r>
              <a:rPr lang="en-US" sz="2475" dirty="0" err="1"/>
              <a:t>Mamta</a:t>
            </a:r>
            <a:r>
              <a:rPr lang="en-US" sz="2475" dirty="0"/>
              <a:t> Sagar</a:t>
            </a:r>
          </a:p>
          <a:p>
            <a:pPr>
              <a:defRPr/>
            </a:pPr>
            <a:r>
              <a:rPr lang="en-US" sz="2475" dirty="0"/>
              <a:t>Department of Bioinformatics</a:t>
            </a:r>
          </a:p>
          <a:p>
            <a:pPr>
              <a:defRPr/>
            </a:pPr>
            <a:r>
              <a:rPr lang="en-US" sz="2475" dirty="0"/>
              <a:t>University Institute of Engineering &amp; Technology, CSJM University, Kanpur</a:t>
            </a:r>
          </a:p>
        </p:txBody>
      </p:sp>
      <p:pic>
        <p:nvPicPr>
          <p:cNvPr id="2052" name="Picture 3">
            <a:extLst>
              <a:ext uri="{FF2B5EF4-FFF2-40B4-BE49-F238E27FC236}">
                <a16:creationId xmlns:a16="http://schemas.microsoft.com/office/drawing/2014/main" id="{3AF3A11D-91B7-2017-F0CD-E2F0E5E730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550" y="1085850"/>
            <a:ext cx="28575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246C3F3-84D1-9587-D267-C99615F493FA}"/>
              </a:ext>
            </a:extLst>
          </p:cNvPr>
          <p:cNvSpPr>
            <a:spLocks noGrp="1" noChangeArrowheads="1"/>
          </p:cNvSpPr>
          <p:nvPr>
            <p:ph type="title"/>
          </p:nvPr>
        </p:nvSpPr>
        <p:spPr/>
        <p:txBody>
          <a:bodyPr/>
          <a:lstStyle/>
          <a:p>
            <a:pPr eaLnBrk="1" hangingPunct="1"/>
            <a:r>
              <a:rPr lang="en-US" altLang="en-US"/>
              <a:t>Clustering</a:t>
            </a:r>
          </a:p>
        </p:txBody>
      </p:sp>
      <p:sp>
        <p:nvSpPr>
          <p:cNvPr id="23555" name="Rectangle 3">
            <a:extLst>
              <a:ext uri="{FF2B5EF4-FFF2-40B4-BE49-F238E27FC236}">
                <a16:creationId xmlns:a16="http://schemas.microsoft.com/office/drawing/2014/main" id="{E06A93C8-24DF-069E-2741-D8B59B91E30E}"/>
              </a:ext>
            </a:extLst>
          </p:cNvPr>
          <p:cNvSpPr>
            <a:spLocks noGrp="1" noChangeArrowheads="1"/>
          </p:cNvSpPr>
          <p:nvPr>
            <p:ph type="body" idx="1"/>
          </p:nvPr>
        </p:nvSpPr>
        <p:spPr/>
        <p:txBody>
          <a:bodyPr/>
          <a:lstStyle/>
          <a:p>
            <a:pPr eaLnBrk="1" hangingPunct="1">
              <a:lnSpc>
                <a:spcPct val="90000"/>
              </a:lnSpc>
            </a:pPr>
            <a:endParaRPr lang="en-US" altLang="en-US"/>
          </a:p>
          <a:p>
            <a:pPr eaLnBrk="1" hangingPunct="1">
              <a:lnSpc>
                <a:spcPct val="90000"/>
              </a:lnSpc>
            </a:pPr>
            <a:r>
              <a:rPr lang="en-US" altLang="en-US"/>
              <a:t>Clustering divides a database into different groups. The goal of clustering is to find groups that are very different from each other, and whose members are very similar to each other. Unlike classification (see Predictive Data Mining, below), you don’t know what the clusters will be when you start, or by which attributes the data will be clustered.</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490F42EC-A12B-D23C-179E-47DD7AFF2400}"/>
              </a:ext>
            </a:extLst>
          </p:cNvPr>
          <p:cNvSpPr>
            <a:spLocks noGrp="1" noChangeArrowheads="1"/>
          </p:cNvSpPr>
          <p:nvPr>
            <p:ph type="body" idx="1"/>
          </p:nvPr>
        </p:nvSpPr>
        <p:spPr/>
        <p:txBody>
          <a:bodyPr/>
          <a:lstStyle/>
          <a:p>
            <a:pPr eaLnBrk="1" hangingPunct="1"/>
            <a:r>
              <a:rPr lang="en-US" altLang="en-US"/>
              <a:t>Often it is necessary to modify the clustering by excluding variables that have been employed to group instances, because upon examination the user identifies them as irrelevant or not meaningful. After you have found clusters</a:t>
            </a:r>
          </a:p>
          <a:p>
            <a:pPr eaLnBrk="1" hangingPunct="1"/>
            <a:r>
              <a:rPr lang="en-US" altLang="en-US"/>
              <a:t>that reasonably segment your database, these clusters may then be used to classify new data. Some of the common algorithms used to perform clustering include Kohonen feature maps and K-means.</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31AEF327-C610-69B0-9936-C92CC0393DC0}"/>
              </a:ext>
            </a:extLst>
          </p:cNvPr>
          <p:cNvSpPr>
            <a:spLocks noGrp="1" noChangeArrowheads="1"/>
          </p:cNvSpPr>
          <p:nvPr>
            <p:ph type="body" idx="1"/>
          </p:nvPr>
        </p:nvSpPr>
        <p:spPr>
          <a:xfrm>
            <a:off x="1981200" y="609601"/>
            <a:ext cx="8229600" cy="5516563"/>
          </a:xfrm>
        </p:spPr>
        <p:txBody>
          <a:bodyPr/>
          <a:lstStyle/>
          <a:p>
            <a:pPr eaLnBrk="1" hangingPunct="1"/>
            <a:r>
              <a:rPr lang="en-US" altLang="en-US"/>
              <a:t>Don’t confuse clustering with segmentation. Segmentation refers to the general problem of identifying groups that have common characteristics.</a:t>
            </a:r>
          </a:p>
          <a:p>
            <a:pPr eaLnBrk="1" hangingPunct="1"/>
            <a:r>
              <a:rPr lang="en-US" altLang="en-US"/>
              <a:t> Clustering is a way to segment data into groups that are not previously defined, whereas classification is a way to segment data by assigning it to groups that are already defined.</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F1E6282-5BB7-A759-503E-E6B61B09C530}"/>
              </a:ext>
            </a:extLst>
          </p:cNvPr>
          <p:cNvSpPr>
            <a:spLocks noGrp="1" noChangeArrowheads="1"/>
          </p:cNvSpPr>
          <p:nvPr>
            <p:ph type="title"/>
          </p:nvPr>
        </p:nvSpPr>
        <p:spPr/>
        <p:txBody>
          <a:bodyPr/>
          <a:lstStyle/>
          <a:p>
            <a:pPr eaLnBrk="1" hangingPunct="1"/>
            <a:r>
              <a:rPr lang="en-US" altLang="en-US"/>
              <a:t>Link analysis</a:t>
            </a:r>
          </a:p>
        </p:txBody>
      </p:sp>
      <p:sp>
        <p:nvSpPr>
          <p:cNvPr id="26627" name="Rectangle 3">
            <a:extLst>
              <a:ext uri="{FF2B5EF4-FFF2-40B4-BE49-F238E27FC236}">
                <a16:creationId xmlns:a16="http://schemas.microsoft.com/office/drawing/2014/main" id="{5D9E8B0F-015F-EBD4-F067-2673CC68FB91}"/>
              </a:ext>
            </a:extLst>
          </p:cNvPr>
          <p:cNvSpPr>
            <a:spLocks noGrp="1" noChangeArrowheads="1"/>
          </p:cNvSpPr>
          <p:nvPr>
            <p:ph type="body" idx="1"/>
          </p:nvPr>
        </p:nvSpPr>
        <p:spPr>
          <a:xfrm>
            <a:off x="1981200" y="990600"/>
            <a:ext cx="8229600" cy="5638800"/>
          </a:xfrm>
        </p:spPr>
        <p:txBody>
          <a:bodyPr/>
          <a:lstStyle/>
          <a:p>
            <a:pPr eaLnBrk="1" hangingPunct="1">
              <a:lnSpc>
                <a:spcPct val="90000"/>
              </a:lnSpc>
            </a:pPr>
            <a:endParaRPr lang="en-US" altLang="en-US" sz="2400" dirty="0"/>
          </a:p>
          <a:p>
            <a:pPr eaLnBrk="1" hangingPunct="1">
              <a:lnSpc>
                <a:spcPct val="90000"/>
              </a:lnSpc>
            </a:pPr>
            <a:r>
              <a:rPr lang="en-US" altLang="en-US" sz="2400" dirty="0"/>
              <a:t>Link analysis is a descriptive approach to exploring data that can help to identify relationships among values in a database. </a:t>
            </a:r>
          </a:p>
          <a:p>
            <a:pPr eaLnBrk="1" hangingPunct="1">
              <a:lnSpc>
                <a:spcPct val="90000"/>
              </a:lnSpc>
            </a:pPr>
            <a:r>
              <a:rPr lang="en-US" altLang="en-US" sz="2400" dirty="0"/>
              <a:t>The two most common approaches to link analysis are association discovery and sequence discovery. </a:t>
            </a:r>
          </a:p>
          <a:p>
            <a:pPr eaLnBrk="1" hangingPunct="1">
              <a:lnSpc>
                <a:spcPct val="90000"/>
              </a:lnSpc>
            </a:pPr>
            <a:r>
              <a:rPr lang="en-US" altLang="en-US" sz="2400" dirty="0"/>
              <a:t>Association discovery finds rules about items that appear together in an event such as a purchase transaction. Market-basket analysis is a well-known example of association discovery. </a:t>
            </a:r>
          </a:p>
          <a:p>
            <a:pPr eaLnBrk="1" hangingPunct="1">
              <a:lnSpc>
                <a:spcPct val="90000"/>
              </a:lnSpc>
            </a:pPr>
            <a:r>
              <a:rPr lang="en-US" altLang="en-US" sz="2400" dirty="0"/>
              <a:t>Sequence discovery is very similar, in that a sequence is an association related over time.</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1B577764-4A2A-2D9E-08F8-294CD9BF436E}"/>
              </a:ext>
            </a:extLst>
          </p:cNvPr>
          <p:cNvSpPr>
            <a:spLocks noGrp="1" noChangeArrowheads="1"/>
          </p:cNvSpPr>
          <p:nvPr>
            <p:ph type="body" idx="1"/>
          </p:nvPr>
        </p:nvSpPr>
        <p:spPr/>
        <p:txBody>
          <a:bodyPr/>
          <a:lstStyle/>
          <a:p>
            <a:pPr eaLnBrk="1" hangingPunct="1">
              <a:lnSpc>
                <a:spcPct val="80000"/>
              </a:lnSpc>
            </a:pPr>
            <a:r>
              <a:rPr lang="en-US" altLang="en-US" sz="2400" dirty="0"/>
              <a:t>Some terminology In predictive models, the values or classes we are predicting are called the response, dependent or target variables. The values used to make the prediction are called the </a:t>
            </a:r>
            <a:r>
              <a:rPr lang="en-US" altLang="en-US" sz="2400" b="1" dirty="0"/>
              <a:t>predictor or independent variables.</a:t>
            </a:r>
            <a:r>
              <a:rPr lang="en-US" altLang="en-US" sz="2400" dirty="0"/>
              <a:t> Predictive models are built, or trained, using data for which the value of the response variable is</a:t>
            </a:r>
          </a:p>
          <a:p>
            <a:pPr eaLnBrk="1" hangingPunct="1">
              <a:lnSpc>
                <a:spcPct val="80000"/>
              </a:lnSpc>
              <a:buFontTx/>
              <a:buNone/>
            </a:pPr>
            <a:r>
              <a:rPr lang="en-US" altLang="en-US" sz="2400" dirty="0"/>
              <a:t>     already known. </a:t>
            </a:r>
          </a:p>
          <a:p>
            <a:pPr eaLnBrk="1" hangingPunct="1">
              <a:lnSpc>
                <a:spcPct val="80000"/>
              </a:lnSpc>
            </a:pPr>
            <a:r>
              <a:rPr lang="en-US" altLang="en-US" sz="2400" dirty="0"/>
              <a:t>This kind of training is sometimes referred to as supervised learning, because calculated or estimated values are compared with the known results. (By contrast, descriptive techniques such as clustering, described in the previous section, are sometimes referred to as unsupervised learning because there is no already-known result to guide the algorithms.)</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29A79F-0A38-68A8-1612-AF314943E513}"/>
              </a:ext>
            </a:extLst>
          </p:cNvPr>
          <p:cNvSpPr>
            <a:spLocks noGrp="1" noChangeArrowheads="1"/>
          </p:cNvSpPr>
          <p:nvPr>
            <p:ph type="title"/>
          </p:nvPr>
        </p:nvSpPr>
        <p:spPr/>
        <p:txBody>
          <a:bodyPr/>
          <a:lstStyle/>
          <a:p>
            <a:pPr eaLnBrk="1" hangingPunct="1"/>
            <a:r>
              <a:rPr lang="en-US" altLang="en-US"/>
              <a:t>describe the data</a:t>
            </a:r>
          </a:p>
        </p:txBody>
      </p:sp>
      <p:sp>
        <p:nvSpPr>
          <p:cNvPr id="5123" name="Rectangle 3">
            <a:extLst>
              <a:ext uri="{FF2B5EF4-FFF2-40B4-BE49-F238E27FC236}">
                <a16:creationId xmlns:a16="http://schemas.microsoft.com/office/drawing/2014/main" id="{AFD0FF9C-567C-918D-4BA7-0257C89A08FC}"/>
              </a:ext>
            </a:extLst>
          </p:cNvPr>
          <p:cNvSpPr>
            <a:spLocks noGrp="1" noChangeArrowheads="1"/>
          </p:cNvSpPr>
          <p:nvPr>
            <p:ph type="body" idx="1"/>
          </p:nvPr>
        </p:nvSpPr>
        <p:spPr/>
        <p:txBody>
          <a:bodyPr/>
          <a:lstStyle/>
          <a:p>
            <a:pPr eaLnBrk="1" hangingPunct="1">
              <a:buFontTx/>
              <a:buNone/>
            </a:pPr>
            <a:r>
              <a:rPr lang="en-US" altLang="en-US"/>
              <a:t>  The first and simplest analytical step in data mining is to describe the data — summarize its statistical attributes (such as means and standard deviations), visually review it using charts and graphs, and look for potentially meaningful links among variables </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0975A4C8-0082-32A8-DBD4-E151B25AF0CB}"/>
              </a:ext>
            </a:extLst>
          </p:cNvPr>
          <p:cNvSpPr>
            <a:spLocks noGrp="1" noChangeArrowheads="1"/>
          </p:cNvSpPr>
          <p:nvPr>
            <p:ph type="body" idx="1"/>
          </p:nvPr>
        </p:nvSpPr>
        <p:spPr/>
        <p:txBody>
          <a:bodyPr/>
          <a:lstStyle/>
          <a:p>
            <a:pPr eaLnBrk="1" hangingPunct="1"/>
            <a:r>
              <a:rPr lang="en-US" altLang="en-US"/>
              <a:t>The final step is to empirically verify the model. For example, from a database of customers who</a:t>
            </a:r>
          </a:p>
          <a:p>
            <a:pPr eaLnBrk="1" hangingPunct="1">
              <a:buFontTx/>
              <a:buNone/>
            </a:pPr>
            <a:r>
              <a:rPr lang="en-US" altLang="en-US"/>
              <a:t>   have already responded to a particular offer, you’ve built a model predicting which prospects are likeliest to respond to the same offer. </a:t>
            </a:r>
          </a:p>
          <a:p>
            <a:pPr eaLnBrk="1" hangingPunct="1"/>
            <a:r>
              <a:rPr lang="en-US" altLang="en-US"/>
              <a:t>Can you rely on this prediction? Send a mailing to a portion of the new list and see what results you get</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3DB401B5-3910-DD61-F6D0-1A8AA6F9871E}"/>
              </a:ext>
            </a:extLst>
          </p:cNvPr>
          <p:cNvSpPr>
            <a:spLocks noGrp="1" noChangeArrowheads="1"/>
          </p:cNvSpPr>
          <p:nvPr>
            <p:ph type="body" idx="1"/>
          </p:nvPr>
        </p:nvSpPr>
        <p:spPr/>
        <p:txBody>
          <a:bodyPr/>
          <a:lstStyle/>
          <a:p>
            <a:pPr eaLnBrk="1" hangingPunct="1">
              <a:lnSpc>
                <a:spcPct val="90000"/>
              </a:lnSpc>
            </a:pPr>
            <a:r>
              <a:rPr lang="en-US" altLang="en-US"/>
              <a:t>But data description alone cannot provide an action plan. </a:t>
            </a:r>
          </a:p>
          <a:p>
            <a:pPr eaLnBrk="1" hangingPunct="1">
              <a:lnSpc>
                <a:spcPct val="90000"/>
              </a:lnSpc>
            </a:pPr>
            <a:r>
              <a:rPr lang="en-US" altLang="en-US"/>
              <a:t>You must build a predictive model based on patterns determined from known results, then test that model on results outside the original</a:t>
            </a:r>
          </a:p>
          <a:p>
            <a:pPr eaLnBrk="1" hangingPunct="1">
              <a:lnSpc>
                <a:spcPct val="90000"/>
              </a:lnSpc>
              <a:buFontTx/>
              <a:buNone/>
            </a:pPr>
            <a:r>
              <a:rPr lang="en-US" altLang="en-US"/>
              <a:t>   sample.</a:t>
            </a:r>
          </a:p>
          <a:p>
            <a:pPr eaLnBrk="1" hangingPunct="1">
              <a:lnSpc>
                <a:spcPct val="90000"/>
              </a:lnSpc>
            </a:pPr>
            <a:r>
              <a:rPr lang="en-US" altLang="en-US"/>
              <a:t> A good model should never be confused with reality (you know a road map isn’t a perfect</a:t>
            </a:r>
          </a:p>
          <a:p>
            <a:pPr eaLnBrk="1" hangingPunct="1">
              <a:lnSpc>
                <a:spcPct val="90000"/>
              </a:lnSpc>
            </a:pPr>
            <a:r>
              <a:rPr lang="en-US" altLang="en-US"/>
              <a:t>representation of the actual road), but it can be a useful guide to understanding your business.</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DD00EC35-7599-E0DC-1CAE-9A0D45520E26}"/>
              </a:ext>
            </a:extLst>
          </p:cNvPr>
          <p:cNvSpPr>
            <a:spLocks noGrp="1" noChangeArrowheads="1"/>
          </p:cNvSpPr>
          <p:nvPr>
            <p:ph type="body" idx="1"/>
          </p:nvPr>
        </p:nvSpPr>
        <p:spPr>
          <a:xfrm>
            <a:off x="1981200" y="762001"/>
            <a:ext cx="8229600" cy="5364163"/>
          </a:xfrm>
        </p:spPr>
        <p:txBody>
          <a:bodyPr/>
          <a:lstStyle/>
          <a:p>
            <a:pPr eaLnBrk="1" hangingPunct="1">
              <a:lnSpc>
                <a:spcPct val="90000"/>
              </a:lnSpc>
            </a:pPr>
            <a:r>
              <a:rPr lang="en-US" altLang="en-US"/>
              <a:t>Data mining employs algorithms and techniques from statistics, machine learning, artificial intelligence, databases and data warehousing etc. </a:t>
            </a:r>
          </a:p>
          <a:p>
            <a:pPr eaLnBrk="1" hangingPunct="1">
              <a:lnSpc>
                <a:spcPct val="90000"/>
              </a:lnSpc>
            </a:pPr>
            <a:r>
              <a:rPr lang="en-US" altLang="en-US"/>
              <a:t>Some of the most popular tasks are classification, clustering, association and sequence analysis, and regression. </a:t>
            </a:r>
          </a:p>
          <a:p>
            <a:pPr eaLnBrk="1" hangingPunct="1">
              <a:lnSpc>
                <a:spcPct val="90000"/>
              </a:lnSpc>
            </a:pPr>
            <a:r>
              <a:rPr lang="en-US" altLang="en-US"/>
              <a:t>Depending on the nature of the data as well as the desired knowledge there is a large number of algorithms for each task. All of these algorithms try to fit a model to the data (Dunham, 2002). Such a model can be either predictive or descriptive.</a:t>
            </a:r>
          </a:p>
        </p:txBody>
      </p:sp>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a:extLst>
              <a:ext uri="{FF2B5EF4-FFF2-40B4-BE49-F238E27FC236}">
                <a16:creationId xmlns:a16="http://schemas.microsoft.com/office/drawing/2014/main" id="{B77304C2-F838-0F8D-D1A4-9E5440A2908B}"/>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81200" y="533401"/>
            <a:ext cx="8229600" cy="5592763"/>
          </a:xfrm>
        </p:spPr>
      </p:pic>
    </p:spTree>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93A6-3D6F-4F85-C6E1-CDA3543AFF7F}"/>
              </a:ext>
            </a:extLst>
          </p:cNvPr>
          <p:cNvSpPr>
            <a:spLocks noGrp="1"/>
          </p:cNvSpPr>
          <p:nvPr>
            <p:ph type="title"/>
          </p:nvPr>
        </p:nvSpPr>
        <p:spPr/>
        <p:txBody>
          <a:bodyPr/>
          <a:lstStyle/>
          <a:p>
            <a:endParaRPr lang="en-IN"/>
          </a:p>
        </p:txBody>
      </p:sp>
      <p:pic>
        <p:nvPicPr>
          <p:cNvPr id="4" name="Content Placeholder 3">
            <a:extLst>
              <a:ext uri="{FF2B5EF4-FFF2-40B4-BE49-F238E27FC236}">
                <a16:creationId xmlns:a16="http://schemas.microsoft.com/office/drawing/2014/main" id="{18E9F4EF-B0F8-19D7-8951-A417E0EEB508}"/>
              </a:ext>
            </a:extLst>
          </p:cNvPr>
          <p:cNvPicPr>
            <a:picLocks noGrp="1" noChangeAspect="1"/>
          </p:cNvPicPr>
          <p:nvPr>
            <p:ph idx="1"/>
          </p:nvPr>
        </p:nvPicPr>
        <p:blipFill>
          <a:blip r:embed="rId2"/>
          <a:stretch>
            <a:fillRect/>
          </a:stretch>
        </p:blipFill>
        <p:spPr>
          <a:xfrm>
            <a:off x="307909" y="205274"/>
            <a:ext cx="11504645" cy="6559420"/>
          </a:xfrm>
          <a:prstGeom prst="rect">
            <a:avLst/>
          </a:prstGeom>
        </p:spPr>
      </p:pic>
    </p:spTree>
    <p:extLst>
      <p:ext uri="{BB962C8B-B14F-4D97-AF65-F5344CB8AC3E}">
        <p14:creationId xmlns:p14="http://schemas.microsoft.com/office/powerpoint/2010/main" val="1976464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FE7F-40BA-AA58-C552-65EBB9C65C9F}"/>
              </a:ext>
            </a:extLst>
          </p:cNvPr>
          <p:cNvSpPr>
            <a:spLocks noGrp="1"/>
          </p:cNvSpPr>
          <p:nvPr>
            <p:ph type="title"/>
          </p:nvPr>
        </p:nvSpPr>
        <p:spPr/>
        <p:txBody>
          <a:bodyPr/>
          <a:lstStyle/>
          <a:p>
            <a:endParaRPr lang="en-IN"/>
          </a:p>
        </p:txBody>
      </p:sp>
      <p:pic>
        <p:nvPicPr>
          <p:cNvPr id="4" name="Content Placeholder 3">
            <a:extLst>
              <a:ext uri="{FF2B5EF4-FFF2-40B4-BE49-F238E27FC236}">
                <a16:creationId xmlns:a16="http://schemas.microsoft.com/office/drawing/2014/main" id="{B09EF54B-81B2-5EA8-DDDC-72938A29D0CA}"/>
              </a:ext>
            </a:extLst>
          </p:cNvPr>
          <p:cNvPicPr>
            <a:picLocks noGrp="1" noChangeAspect="1"/>
          </p:cNvPicPr>
          <p:nvPr>
            <p:ph idx="1"/>
          </p:nvPr>
        </p:nvPicPr>
        <p:blipFill>
          <a:blip r:embed="rId2"/>
          <a:stretch>
            <a:fillRect/>
          </a:stretch>
        </p:blipFill>
        <p:spPr>
          <a:xfrm>
            <a:off x="298579" y="270588"/>
            <a:ext cx="11635273" cy="5906375"/>
          </a:xfrm>
          <a:prstGeom prst="rect">
            <a:avLst/>
          </a:prstGeom>
        </p:spPr>
      </p:pic>
    </p:spTree>
    <p:extLst>
      <p:ext uri="{BB962C8B-B14F-4D97-AF65-F5344CB8AC3E}">
        <p14:creationId xmlns:p14="http://schemas.microsoft.com/office/powerpoint/2010/main" val="324444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1592-0520-5637-9D2C-0FB51E3F9DA4}"/>
              </a:ext>
            </a:extLst>
          </p:cNvPr>
          <p:cNvSpPr>
            <a:spLocks noGrp="1"/>
          </p:cNvSpPr>
          <p:nvPr>
            <p:ph type="title"/>
          </p:nvPr>
        </p:nvSpPr>
        <p:spPr>
          <a:xfrm>
            <a:off x="838200" y="365125"/>
            <a:ext cx="10515600" cy="707895"/>
          </a:xfrm>
        </p:spPr>
        <p:txBody>
          <a:bodyPr/>
          <a:lstStyle/>
          <a:p>
            <a:endParaRPr lang="en-IN" dirty="0"/>
          </a:p>
        </p:txBody>
      </p:sp>
      <p:pic>
        <p:nvPicPr>
          <p:cNvPr id="4" name="Content Placeholder 3">
            <a:extLst>
              <a:ext uri="{FF2B5EF4-FFF2-40B4-BE49-F238E27FC236}">
                <a16:creationId xmlns:a16="http://schemas.microsoft.com/office/drawing/2014/main" id="{562DD195-FEFD-8E37-EF87-B4324197EDE3}"/>
              </a:ext>
            </a:extLst>
          </p:cNvPr>
          <p:cNvPicPr>
            <a:picLocks noGrp="1" noChangeAspect="1"/>
          </p:cNvPicPr>
          <p:nvPr>
            <p:ph idx="1"/>
          </p:nvPr>
        </p:nvPicPr>
        <p:blipFill>
          <a:blip r:embed="rId2"/>
          <a:stretch>
            <a:fillRect/>
          </a:stretch>
        </p:blipFill>
        <p:spPr>
          <a:xfrm>
            <a:off x="513184" y="513184"/>
            <a:ext cx="11000792" cy="5663779"/>
          </a:xfrm>
          <a:prstGeom prst="rect">
            <a:avLst/>
          </a:prstGeom>
        </p:spPr>
      </p:pic>
    </p:spTree>
    <p:extLst>
      <p:ext uri="{BB962C8B-B14F-4D97-AF65-F5344CB8AC3E}">
        <p14:creationId xmlns:p14="http://schemas.microsoft.com/office/powerpoint/2010/main" val="1196418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696</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Descriptive Data Mining  </vt:lpstr>
      <vt:lpstr>describe the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Clustering</vt:lpstr>
      <vt:lpstr>PowerPoint Presentation</vt:lpstr>
      <vt:lpstr>PowerPoint Presentation</vt:lpstr>
      <vt:lpstr>Link analysis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Data Mining  </dc:title>
  <dc:creator>mamtasagar</dc:creator>
  <cp:lastModifiedBy>mamtasagar</cp:lastModifiedBy>
  <cp:revision>1</cp:revision>
  <dcterms:created xsi:type="dcterms:W3CDTF">2022-06-14T05:44:20Z</dcterms:created>
  <dcterms:modified xsi:type="dcterms:W3CDTF">2022-06-14T17:23:03Z</dcterms:modified>
</cp:coreProperties>
</file>