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downtoearth.org.in/news/health/2-of-3-child-deaths-in-india-due-to-malnutrition-report-6679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9CDC367-0D5F-954B-BDAD-23CA5C570BB0}"/>
              </a:ext>
            </a:extLst>
          </p:cNvPr>
          <p:cNvSpPr txBox="1"/>
          <p:nvPr/>
        </p:nvSpPr>
        <p:spPr>
          <a:xfrm>
            <a:off x="535783" y="-321469"/>
            <a:ext cx="10056719" cy="9541073"/>
          </a:xfrm>
          <a:prstGeom prst="rect">
            <a:avLst/>
          </a:prstGeom>
          <a:noFill/>
        </p:spPr>
        <p:txBody>
          <a:bodyPr wrap="square">
            <a:spAutoFit/>
          </a:bodyPr>
          <a:lstStyle/>
          <a:p>
            <a:endParaRPr lang="en-IN" sz="4000" b="1" i="1" dirty="0">
              <a:solidFill>
                <a:srgbClr val="0070C0"/>
              </a:solidFill>
            </a:endParaRPr>
          </a:p>
          <a:p>
            <a:r>
              <a:rPr lang="en-US" sz="4000" b="1" i="1" dirty="0">
                <a:solidFill>
                  <a:srgbClr val="0070C0"/>
                </a:solidFill>
              </a:rPr>
              <a:t>CSJM UNIVERSITY,  KANPUR</a:t>
            </a:r>
          </a:p>
          <a:p>
            <a:r>
              <a:rPr lang="en-US" sz="4000" b="1" i="1" dirty="0" smtClean="0">
                <a:solidFill>
                  <a:srgbClr val="0070C0"/>
                </a:solidFill>
              </a:rPr>
              <a:t>SCHOOL OF HEALTH  </a:t>
            </a:r>
            <a:r>
              <a:rPr lang="en-US" sz="4000" b="1" i="1" dirty="0">
                <a:solidFill>
                  <a:srgbClr val="0070C0"/>
                </a:solidFill>
              </a:rPr>
              <a:t>SCIENCES</a:t>
            </a:r>
          </a:p>
          <a:p>
            <a:endParaRPr lang="en-US" sz="4000" b="1" i="1" dirty="0">
              <a:solidFill>
                <a:srgbClr val="0070C0"/>
              </a:solidFill>
            </a:endParaRPr>
          </a:p>
          <a:p>
            <a:endParaRPr lang="en-IN" sz="3200" b="1" i="1" dirty="0">
              <a:solidFill>
                <a:srgbClr val="0070C0"/>
              </a:solidFill>
            </a:endParaRPr>
          </a:p>
          <a:p>
            <a:endParaRPr lang="en-IN" sz="3200" b="1" i="1" dirty="0">
              <a:solidFill>
                <a:srgbClr val="0070C0"/>
              </a:solidFill>
            </a:endParaRPr>
          </a:p>
          <a:p>
            <a:endParaRPr lang="en-IN" sz="3200" b="1" i="1" dirty="0">
              <a:solidFill>
                <a:srgbClr val="0070C0"/>
              </a:solidFill>
            </a:endParaRPr>
          </a:p>
          <a:p>
            <a:endParaRPr lang="en-IN" sz="3200" b="1" i="1" dirty="0">
              <a:solidFill>
                <a:srgbClr val="0070C0"/>
              </a:solidFill>
            </a:endParaRPr>
          </a:p>
          <a:p>
            <a:pPr algn="ctr"/>
            <a:r>
              <a:rPr lang="en-US" sz="3200" b="1" i="1" dirty="0">
                <a:solidFill>
                  <a:srgbClr val="0070C0"/>
                </a:solidFill>
              </a:rPr>
              <a:t>Topic – </a:t>
            </a:r>
            <a:r>
              <a:rPr lang="en-US" sz="3200" b="1" i="1" dirty="0" smtClean="0">
                <a:solidFill>
                  <a:srgbClr val="0070C0"/>
                </a:solidFill>
              </a:rPr>
              <a:t>UNDERWEIGHT</a:t>
            </a:r>
          </a:p>
          <a:p>
            <a:pPr algn="ctr"/>
            <a:r>
              <a:rPr lang="en-US" sz="3200" b="1" i="1" dirty="0" smtClean="0">
                <a:solidFill>
                  <a:srgbClr val="0070C0"/>
                </a:solidFill>
              </a:rPr>
              <a:t>By-</a:t>
            </a:r>
            <a:r>
              <a:rPr lang="en-US" sz="3200" b="1" i="1" dirty="0" err="1" smtClean="0">
                <a:solidFill>
                  <a:srgbClr val="0070C0"/>
                </a:solidFill>
              </a:rPr>
              <a:t>Dr</a:t>
            </a:r>
            <a:r>
              <a:rPr lang="en-US" sz="3200" b="1" i="1" dirty="0" smtClean="0">
                <a:solidFill>
                  <a:srgbClr val="0070C0"/>
                </a:solidFill>
              </a:rPr>
              <a:t> </a:t>
            </a:r>
            <a:r>
              <a:rPr lang="en-US" sz="3200" b="1" i="1" dirty="0" err="1" smtClean="0">
                <a:solidFill>
                  <a:srgbClr val="0070C0"/>
                </a:solidFill>
              </a:rPr>
              <a:t>Aamena</a:t>
            </a:r>
            <a:r>
              <a:rPr lang="en-US" sz="3200" b="1" i="1" dirty="0" smtClean="0">
                <a:solidFill>
                  <a:srgbClr val="0070C0"/>
                </a:solidFill>
              </a:rPr>
              <a:t> Zaidi</a:t>
            </a:r>
          </a:p>
          <a:p>
            <a:pPr algn="ctr"/>
            <a:r>
              <a:rPr lang="en-US" sz="3200" b="1" i="1" dirty="0" smtClean="0">
                <a:solidFill>
                  <a:srgbClr val="0070C0"/>
                </a:solidFill>
              </a:rPr>
              <a:t>Assistant Professor</a:t>
            </a:r>
            <a:endParaRPr lang="en-US" sz="3200" b="1" i="1" dirty="0">
              <a:solidFill>
                <a:srgbClr val="0070C0"/>
              </a:solidFill>
            </a:endParaRPr>
          </a:p>
          <a:p>
            <a:endParaRPr lang="en-IN" sz="2400" b="1" i="1" dirty="0"/>
          </a:p>
          <a:p>
            <a:endParaRPr lang="en-US" sz="2400" i="1" dirty="0"/>
          </a:p>
          <a:p>
            <a:endParaRPr lang="en-US" sz="2000" b="1" i="1" dirty="0"/>
          </a:p>
          <a:p>
            <a:endParaRPr lang="en-US" sz="2400" b="1" i="1" dirty="0"/>
          </a:p>
          <a:p>
            <a:endParaRPr lang="en-US" sz="2400" i="1" dirty="0"/>
          </a:p>
          <a:p>
            <a:endParaRPr lang="en-US" sz="2400" i="1" dirty="0"/>
          </a:p>
          <a:p>
            <a:r>
              <a:rPr lang="en-US" i="1" dirty="0"/>
              <a:t>                                                                                 </a:t>
            </a:r>
          </a:p>
          <a:p>
            <a:r>
              <a:rPr lang="en-US" i="1" dirty="0"/>
              <a:t>                      </a:t>
            </a:r>
          </a:p>
          <a:p>
            <a:endParaRPr lang="en-US" i="1" dirty="0"/>
          </a:p>
          <a:p>
            <a:endParaRPr lang="en-US" i="1" dirty="0"/>
          </a:p>
          <a:p>
            <a:r>
              <a:rPr lang="en-US" i="1" dirty="0"/>
              <a:t> </a:t>
            </a:r>
          </a:p>
        </p:txBody>
      </p:sp>
      <p:pic>
        <p:nvPicPr>
          <p:cNvPr id="10" name="Picture 10">
            <a:extLst>
              <a:ext uri="{FF2B5EF4-FFF2-40B4-BE49-F238E27FC236}">
                <a16:creationId xmlns:a16="http://schemas.microsoft.com/office/drawing/2014/main" id="{6BA3A5E6-CCAD-BF4D-8C11-893434CE80B4}"/>
              </a:ext>
            </a:extLst>
          </p:cNvPr>
          <p:cNvPicPr>
            <a:picLocks noChangeAspect="1"/>
          </p:cNvPicPr>
          <p:nvPr/>
        </p:nvPicPr>
        <p:blipFill>
          <a:blip r:embed="rId2"/>
          <a:stretch>
            <a:fillRect/>
          </a:stretch>
        </p:blipFill>
        <p:spPr>
          <a:xfrm>
            <a:off x="5103449" y="1874187"/>
            <a:ext cx="2035334" cy="1948105"/>
          </a:xfrm>
          <a:prstGeom prst="rect">
            <a:avLst/>
          </a:prstGeom>
        </p:spPr>
      </p:pic>
    </p:spTree>
    <p:extLst>
      <p:ext uri="{BB962C8B-B14F-4D97-AF65-F5344CB8AC3E}">
        <p14:creationId xmlns:p14="http://schemas.microsoft.com/office/powerpoint/2010/main" val="210268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5503CA-E958-634C-9B4C-A31F9C563E46}"/>
              </a:ext>
            </a:extLst>
          </p:cNvPr>
          <p:cNvSpPr>
            <a:spLocks noGrp="1"/>
          </p:cNvSpPr>
          <p:nvPr>
            <p:ph idx="1"/>
          </p:nvPr>
        </p:nvSpPr>
        <p:spPr>
          <a:xfrm>
            <a:off x="677334" y="161365"/>
            <a:ext cx="8596668" cy="4930588"/>
          </a:xfrm>
        </p:spPr>
        <p:txBody>
          <a:bodyPr/>
          <a:lstStyle/>
          <a:p>
            <a:r>
              <a:rPr lang="en-US" sz="2400" b="1"/>
              <a:t>Vitamins and minerals -</a:t>
            </a:r>
            <a:r>
              <a:rPr lang="en-US"/>
              <a:t> With a liberal diet there is no need for extra vitamin and mineral supplement</a:t>
            </a:r>
          </a:p>
          <a:p>
            <a:r>
              <a:rPr lang="en-US"/>
              <a:t> </a:t>
            </a:r>
            <a:r>
              <a:rPr lang="en-US" sz="2400" b="1"/>
              <a:t>Fluids - </a:t>
            </a:r>
            <a:r>
              <a:rPr lang="en-US"/>
              <a:t>Fluids should not be taken before or with a meal but only after a meal so that food intake is not reduced.  Enough fluids must be taken so as to avoid constipation.</a:t>
            </a:r>
          </a:p>
        </p:txBody>
      </p:sp>
      <p:pic>
        <p:nvPicPr>
          <p:cNvPr id="6" name="Picture 6">
            <a:extLst>
              <a:ext uri="{FF2B5EF4-FFF2-40B4-BE49-F238E27FC236}">
                <a16:creationId xmlns:a16="http://schemas.microsoft.com/office/drawing/2014/main" id="{530B1F97-2476-2147-8830-9B0F8EF1C678}"/>
              </a:ext>
            </a:extLst>
          </p:cNvPr>
          <p:cNvPicPr>
            <a:picLocks noChangeAspect="1"/>
          </p:cNvPicPr>
          <p:nvPr/>
        </p:nvPicPr>
        <p:blipFill>
          <a:blip r:embed="rId2"/>
          <a:stretch>
            <a:fillRect/>
          </a:stretch>
        </p:blipFill>
        <p:spPr>
          <a:xfrm>
            <a:off x="677334" y="2182907"/>
            <a:ext cx="4109819" cy="2407022"/>
          </a:xfrm>
          <a:prstGeom prst="rect">
            <a:avLst/>
          </a:prstGeom>
        </p:spPr>
      </p:pic>
    </p:spTree>
    <p:extLst>
      <p:ext uri="{BB962C8B-B14F-4D97-AF65-F5344CB8AC3E}">
        <p14:creationId xmlns:p14="http://schemas.microsoft.com/office/powerpoint/2010/main" val="167815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A251-112F-3944-9C85-D2AF166ED097}"/>
              </a:ext>
            </a:extLst>
          </p:cNvPr>
          <p:cNvSpPr>
            <a:spLocks noGrp="1"/>
          </p:cNvSpPr>
          <p:nvPr>
            <p:ph type="title"/>
          </p:nvPr>
        </p:nvSpPr>
        <p:spPr/>
        <p:txBody>
          <a:bodyPr/>
          <a:lstStyle/>
          <a:p>
            <a:r>
              <a:rPr lang="en-US" b="1"/>
              <a:t>DIETARY GUIDELINES</a:t>
            </a:r>
          </a:p>
        </p:txBody>
      </p:sp>
      <p:sp>
        <p:nvSpPr>
          <p:cNvPr id="3" name="Content Placeholder 2">
            <a:extLst>
              <a:ext uri="{FF2B5EF4-FFF2-40B4-BE49-F238E27FC236}">
                <a16:creationId xmlns:a16="http://schemas.microsoft.com/office/drawing/2014/main" id="{0E2979F3-C187-0A4D-B91F-11609D884EE9}"/>
              </a:ext>
            </a:extLst>
          </p:cNvPr>
          <p:cNvSpPr>
            <a:spLocks noGrp="1"/>
          </p:cNvSpPr>
          <p:nvPr>
            <p:ph idx="1"/>
          </p:nvPr>
        </p:nvSpPr>
        <p:spPr/>
        <p:txBody>
          <a:bodyPr>
            <a:normAutofit fontScale="85000" lnSpcReduction="20000"/>
          </a:bodyPr>
          <a:lstStyle/>
          <a:p>
            <a:r>
              <a:rPr lang="en-US"/>
              <a:t>Energy dense foods hold key to weight gain. </a:t>
            </a:r>
          </a:p>
          <a:p>
            <a:r>
              <a:rPr lang="en-US"/>
              <a:t>Underweight person has to be on positive energy balance. Calorie intake should be more than the energy expended.</a:t>
            </a:r>
          </a:p>
          <a:p>
            <a:r>
              <a:rPr lang="en-US"/>
              <a:t> Underweight person should have regular meals. He should make meals a priority and take the time to plan, prepare and eat each meal. </a:t>
            </a:r>
          </a:p>
          <a:p>
            <a:r>
              <a:rPr lang="en-US"/>
              <a:t>They should at least eat three major meals a day and snacks in between.</a:t>
            </a:r>
          </a:p>
          <a:p>
            <a:r>
              <a:rPr lang="en-US"/>
              <a:t> Underweight person should learn to eat more food at each meal. Serving size can be increased, for example, drinking milk from a larger glass.</a:t>
            </a:r>
          </a:p>
          <a:p>
            <a:r>
              <a:rPr lang="en-US"/>
              <a:t>Dietary supplements can be given.</a:t>
            </a:r>
          </a:p>
          <a:p>
            <a:r>
              <a:rPr lang="en-US"/>
              <a:t>Food should be appetising.</a:t>
            </a:r>
          </a:p>
          <a:p>
            <a:r>
              <a:rPr lang="en-US"/>
              <a:t> Diet can be varied and new foods and recipes can be tried.</a:t>
            </a:r>
          </a:p>
          <a:p>
            <a:r>
              <a:rPr lang="en-US"/>
              <a:t>Eating can be made in different locations and ambience and with friends and family members </a:t>
            </a:r>
          </a:p>
          <a:p>
            <a:r>
              <a:rPr lang="en-US"/>
              <a:t>A walk before taking meals can make an individual more hungry.</a:t>
            </a:r>
          </a:p>
        </p:txBody>
      </p:sp>
    </p:spTree>
    <p:extLst>
      <p:ext uri="{BB962C8B-B14F-4D97-AF65-F5344CB8AC3E}">
        <p14:creationId xmlns:p14="http://schemas.microsoft.com/office/powerpoint/2010/main" val="168058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8EF1-2D8A-8F4D-A5A0-2C586AA85EB0}"/>
              </a:ext>
            </a:extLst>
          </p:cNvPr>
          <p:cNvSpPr>
            <a:spLocks noGrp="1"/>
          </p:cNvSpPr>
          <p:nvPr>
            <p:ph type="title"/>
          </p:nvPr>
        </p:nvSpPr>
        <p:spPr/>
        <p:txBody>
          <a:bodyPr>
            <a:normAutofit/>
          </a:bodyPr>
          <a:lstStyle/>
          <a:p>
            <a:r>
              <a:rPr lang="en-US" sz="4000" b="1"/>
              <a:t>EXERCISE AND BOWELS</a:t>
            </a:r>
          </a:p>
        </p:txBody>
      </p:sp>
      <p:sp>
        <p:nvSpPr>
          <p:cNvPr id="3" name="Content Placeholder 2">
            <a:extLst>
              <a:ext uri="{FF2B5EF4-FFF2-40B4-BE49-F238E27FC236}">
                <a16:creationId xmlns:a16="http://schemas.microsoft.com/office/drawing/2014/main" id="{E7482E5C-5476-B54A-A6A5-75B8A3C6E105}"/>
              </a:ext>
            </a:extLst>
          </p:cNvPr>
          <p:cNvSpPr>
            <a:spLocks noGrp="1"/>
          </p:cNvSpPr>
          <p:nvPr>
            <p:ph idx="1"/>
          </p:nvPr>
        </p:nvSpPr>
        <p:spPr>
          <a:xfrm>
            <a:off x="188488" y="1476188"/>
            <a:ext cx="8596668" cy="4234329"/>
          </a:xfrm>
        </p:spPr>
        <p:txBody>
          <a:bodyPr/>
          <a:lstStyle/>
          <a:p>
            <a:r>
              <a:rPr lang="en-US"/>
              <a:t>Regular outdoor exercise helps to stimulate appetite. </a:t>
            </a:r>
          </a:p>
          <a:p>
            <a:r>
              <a:rPr lang="en-US"/>
              <a:t> Exercise with high kilocalorie intake ensure that lean body mass is built up and not just fat. </a:t>
            </a:r>
          </a:p>
          <a:p>
            <a:r>
              <a:rPr lang="en-US"/>
              <a:t>Emotional well-being is essential to have a good appetite. </a:t>
            </a:r>
          </a:p>
          <a:p>
            <a:r>
              <a:rPr lang="en-US"/>
              <a:t>Constipation may reduce the appetite the bowel movements should be regulated with adequate fluids, exercise and fruits. </a:t>
            </a:r>
          </a:p>
          <a:p>
            <a:r>
              <a:rPr lang="en-US"/>
              <a:t>Synthetic drinks, soft drinks, alcohol aerated drinks, too much of tea and coffee reduce appetite and should be avoided. </a:t>
            </a:r>
          </a:p>
        </p:txBody>
      </p:sp>
      <p:pic>
        <p:nvPicPr>
          <p:cNvPr id="4" name="Picture 4">
            <a:extLst>
              <a:ext uri="{FF2B5EF4-FFF2-40B4-BE49-F238E27FC236}">
                <a16:creationId xmlns:a16="http://schemas.microsoft.com/office/drawing/2014/main" id="{F7674804-4984-A741-9A4F-D277EE4DD71E}"/>
              </a:ext>
            </a:extLst>
          </p:cNvPr>
          <p:cNvPicPr>
            <a:picLocks noChangeAspect="1"/>
          </p:cNvPicPr>
          <p:nvPr/>
        </p:nvPicPr>
        <p:blipFill>
          <a:blip r:embed="rId2"/>
          <a:stretch>
            <a:fillRect/>
          </a:stretch>
        </p:blipFill>
        <p:spPr>
          <a:xfrm>
            <a:off x="6548461" y="4235822"/>
            <a:ext cx="2236695" cy="2236695"/>
          </a:xfrm>
          <a:prstGeom prst="rect">
            <a:avLst/>
          </a:prstGeom>
        </p:spPr>
      </p:pic>
      <p:pic>
        <p:nvPicPr>
          <p:cNvPr id="5" name="Picture 5">
            <a:extLst>
              <a:ext uri="{FF2B5EF4-FFF2-40B4-BE49-F238E27FC236}">
                <a16:creationId xmlns:a16="http://schemas.microsoft.com/office/drawing/2014/main" id="{A032E9C3-733D-704B-8370-CEA325B65E33}"/>
              </a:ext>
            </a:extLst>
          </p:cNvPr>
          <p:cNvPicPr>
            <a:picLocks noChangeAspect="1"/>
          </p:cNvPicPr>
          <p:nvPr/>
        </p:nvPicPr>
        <p:blipFill>
          <a:blip r:embed="rId3"/>
          <a:stretch>
            <a:fillRect/>
          </a:stretch>
        </p:blipFill>
        <p:spPr>
          <a:xfrm>
            <a:off x="910417" y="4428189"/>
            <a:ext cx="4281022" cy="2854015"/>
          </a:xfrm>
          <a:prstGeom prst="rect">
            <a:avLst/>
          </a:prstGeom>
        </p:spPr>
      </p:pic>
    </p:spTree>
    <p:extLst>
      <p:ext uri="{BB962C8B-B14F-4D97-AF65-F5344CB8AC3E}">
        <p14:creationId xmlns:p14="http://schemas.microsoft.com/office/powerpoint/2010/main" val="370610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2BC5-DD0E-8643-ADF4-C81407E2DF80}"/>
              </a:ext>
            </a:extLst>
          </p:cNvPr>
          <p:cNvSpPr>
            <a:spLocks noGrp="1"/>
          </p:cNvSpPr>
          <p:nvPr>
            <p:ph type="title"/>
          </p:nvPr>
        </p:nvSpPr>
        <p:spPr/>
        <p:txBody>
          <a:bodyPr>
            <a:normAutofit fontScale="90000"/>
          </a:bodyPr>
          <a:lstStyle/>
          <a:p>
            <a:r>
              <a:rPr lang="en-US">
                <a:solidFill>
                  <a:schemeClr val="tx1"/>
                </a:solidFill>
              </a:rPr>
              <a:t>UNDERWEIGHT</a:t>
            </a:r>
            <a:br>
              <a:rPr lang="en-US">
                <a:solidFill>
                  <a:schemeClr val="tx1"/>
                </a:solidFill>
              </a:rPr>
            </a:br>
            <a:r>
              <a:rPr lang="en-US"/>
              <a:t/>
            </a:r>
            <a:br>
              <a:rPr lang="en-US"/>
            </a:br>
            <a:endParaRPr lang="en-US"/>
          </a:p>
        </p:txBody>
      </p:sp>
      <p:sp>
        <p:nvSpPr>
          <p:cNvPr id="3" name="Content Placeholder 2">
            <a:extLst>
              <a:ext uri="{FF2B5EF4-FFF2-40B4-BE49-F238E27FC236}">
                <a16:creationId xmlns:a16="http://schemas.microsoft.com/office/drawing/2014/main" id="{65D05979-2DE0-B942-9F1D-FF32CCAADA4F}"/>
              </a:ext>
            </a:extLst>
          </p:cNvPr>
          <p:cNvSpPr>
            <a:spLocks noGrp="1"/>
          </p:cNvSpPr>
          <p:nvPr>
            <p:ph idx="1"/>
          </p:nvPr>
        </p:nvSpPr>
        <p:spPr>
          <a:xfrm>
            <a:off x="551827" y="1930399"/>
            <a:ext cx="8879043" cy="4147671"/>
          </a:xfrm>
        </p:spPr>
        <p:txBody>
          <a:bodyPr>
            <a:normAutofit/>
          </a:bodyPr>
          <a:lstStyle/>
          <a:p>
            <a:r>
              <a:rPr lang="en-US">
                <a:solidFill>
                  <a:schemeClr val="accent1"/>
                </a:solidFill>
              </a:rPr>
              <a:t>Introduction</a:t>
            </a:r>
          </a:p>
          <a:p>
            <a:pPr marL="0" indent="0">
              <a:buNone/>
            </a:pPr>
            <a:r>
              <a:rPr lang="en-US" b="0" i="0">
                <a:solidFill>
                  <a:srgbClr val="4D5156"/>
                </a:solidFill>
                <a:effectLst/>
                <a:latin typeface="Roboto" panose="02000000000000000000" pitchFamily="2" charset="0"/>
              </a:rPr>
              <a:t>                             An underweight person is </a:t>
            </a:r>
            <a:r>
              <a:rPr lang="en-US" b="1" i="0">
                <a:solidFill>
                  <a:srgbClr val="4D5156"/>
                </a:solidFill>
                <a:effectLst/>
                <a:latin typeface="Roboto" panose="02000000000000000000" pitchFamily="2" charset="0"/>
              </a:rPr>
              <a:t>a person whose body weight is considered too low to be healthy</a:t>
            </a:r>
            <a:r>
              <a:rPr lang="en-US" b="0" i="0">
                <a:solidFill>
                  <a:srgbClr val="4D5156"/>
                </a:solidFill>
                <a:effectLst/>
                <a:latin typeface="Roboto" panose="02000000000000000000" pitchFamily="2" charset="0"/>
              </a:rPr>
              <a:t>. Half the Indian rural population is underweight with up to three-quarters in deprived communities.  A very large proportion of rural Indian households have inadequate food supplies Chronic  energy deficiency is due to chronic food deficiency. </a:t>
            </a:r>
          </a:p>
          <a:p>
            <a:pPr marL="0" indent="0">
              <a:buNone/>
            </a:pPr>
            <a:r>
              <a:rPr lang="en-US" b="0" i="0">
                <a:solidFill>
                  <a:srgbClr val="4D5156"/>
                </a:solidFill>
                <a:effectLst/>
                <a:latin typeface="Roboto" panose="02000000000000000000" pitchFamily="2" charset="0"/>
              </a:rPr>
              <a:t>The report — considered the most authoritative global study tracking progress towards ending hunger and malnutrition — said that the number of undernourished people in India declined from 249.4 million in 2004-06 to </a:t>
            </a:r>
            <a:r>
              <a:rPr lang="en-US" b="1" i="0">
                <a:solidFill>
                  <a:srgbClr val="4D5156"/>
                </a:solidFill>
                <a:effectLst/>
                <a:latin typeface="Roboto" panose="02000000000000000000" pitchFamily="2" charset="0"/>
              </a:rPr>
              <a:t>189.2 million</a:t>
            </a:r>
            <a:r>
              <a:rPr lang="en-US" b="0" i="0">
                <a:solidFill>
                  <a:srgbClr val="4D5156"/>
                </a:solidFill>
                <a:effectLst/>
                <a:latin typeface="Roboto" panose="02000000000000000000" pitchFamily="2" charset="0"/>
              </a:rPr>
              <a:t> in 2017-19.</a:t>
            </a:r>
            <a:r>
              <a:rPr lang="en-US" b="0" i="0">
                <a:solidFill>
                  <a:srgbClr val="70757A"/>
                </a:solidFill>
                <a:effectLst/>
                <a:latin typeface="Roboto" panose="02000000000000000000" pitchFamily="2" charset="0"/>
              </a:rPr>
              <a:t>14-Jul-2020.</a:t>
            </a:r>
          </a:p>
          <a:p>
            <a:pPr marL="0" indent="0">
              <a:buNone/>
            </a:pPr>
            <a:endParaRPr lang="en-US">
              <a:solidFill>
                <a:srgbClr val="70757A"/>
              </a:solidFill>
              <a:latin typeface="Roboto" panose="02000000000000000000" pitchFamily="2" charset="0"/>
            </a:endParaRPr>
          </a:p>
          <a:p>
            <a:pPr marL="0" indent="0">
              <a:buNone/>
            </a:pPr>
            <a:endParaRPr lang="en-US">
              <a:solidFill>
                <a:schemeClr val="accent1"/>
              </a:solidFill>
            </a:endParaRPr>
          </a:p>
        </p:txBody>
      </p:sp>
      <p:pic>
        <p:nvPicPr>
          <p:cNvPr id="6" name="Picture 6">
            <a:extLst>
              <a:ext uri="{FF2B5EF4-FFF2-40B4-BE49-F238E27FC236}">
                <a16:creationId xmlns:a16="http://schemas.microsoft.com/office/drawing/2014/main" id="{C7405109-6724-3B40-B86F-41301F1025AA}"/>
              </a:ext>
            </a:extLst>
          </p:cNvPr>
          <p:cNvPicPr>
            <a:picLocks noChangeAspect="1"/>
          </p:cNvPicPr>
          <p:nvPr/>
        </p:nvPicPr>
        <p:blipFill>
          <a:blip r:embed="rId2"/>
          <a:stretch>
            <a:fillRect/>
          </a:stretch>
        </p:blipFill>
        <p:spPr>
          <a:xfrm>
            <a:off x="8390965" y="4833751"/>
            <a:ext cx="3270243" cy="2452683"/>
          </a:xfrm>
          <a:prstGeom prst="rect">
            <a:avLst/>
          </a:prstGeom>
        </p:spPr>
      </p:pic>
    </p:spTree>
    <p:extLst>
      <p:ext uri="{BB962C8B-B14F-4D97-AF65-F5344CB8AC3E}">
        <p14:creationId xmlns:p14="http://schemas.microsoft.com/office/powerpoint/2010/main" val="97573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EED374-300D-484E-A4A7-22FFC322A9FC}"/>
              </a:ext>
            </a:extLst>
          </p:cNvPr>
          <p:cNvSpPr txBox="1"/>
          <p:nvPr/>
        </p:nvSpPr>
        <p:spPr>
          <a:xfrm>
            <a:off x="573741" y="1631576"/>
            <a:ext cx="9628094" cy="2862322"/>
          </a:xfrm>
          <a:prstGeom prst="rect">
            <a:avLst/>
          </a:prstGeom>
          <a:noFill/>
        </p:spPr>
        <p:txBody>
          <a:bodyPr wrap="square">
            <a:spAutoFit/>
          </a:bodyPr>
          <a:lstStyle/>
          <a:p>
            <a:pPr algn="l"/>
            <a:r>
              <a:rPr lang="en-US" sz="2000" b="0" i="0">
                <a:solidFill>
                  <a:srgbClr val="333333"/>
                </a:solidFill>
                <a:effectLst/>
                <a:latin typeface="PT-serif"/>
              </a:rPr>
              <a:t>India launched the POSHAN Abhiyaan, a flagship national nutrition mission to improve nutrition among children, pregnant women and lactating mothers in 2017. With the aim of meeting the second United Nations-mandated Sustainable Development Goal (SDG): Ending hunger, achieving food security and improved nutrition.</a:t>
            </a:r>
          </a:p>
          <a:p>
            <a:pPr algn="l"/>
            <a:r>
              <a:rPr lang="en-US" sz="2000" b="0" i="0">
                <a:solidFill>
                  <a:srgbClr val="333333"/>
                </a:solidFill>
                <a:effectLst/>
                <a:latin typeface="PT-serif"/>
              </a:rPr>
              <a:t>To this end</a:t>
            </a:r>
            <a:r>
              <a:rPr lang="en-US" sz="2000" b="1" i="1">
                <a:solidFill>
                  <a:srgbClr val="333333"/>
                </a:solidFill>
                <a:effectLst/>
                <a:latin typeface="PT-serif"/>
              </a:rPr>
              <a:t>, </a:t>
            </a:r>
            <a:r>
              <a:rPr lang="en-US" sz="2000" b="0" i="0">
                <a:solidFill>
                  <a:srgbClr val="333333"/>
                </a:solidFill>
                <a:effectLst/>
                <a:latin typeface="PT-serif"/>
              </a:rPr>
              <a:t>POSHAN Abhiyaan aims to reduce </a:t>
            </a:r>
            <a:r>
              <a:rPr lang="en-US" sz="2000" b="0" i="0" u="none" strike="noStrike">
                <a:solidFill>
                  <a:srgbClr val="333333"/>
                </a:solidFill>
                <a:effectLst/>
                <a:latin typeface="PT-serif"/>
                <a:hlinkClick r:id="rId2"/>
              </a:rPr>
              <a:t>malnutrition among children by facilitating inter-departmental convergence</a:t>
            </a:r>
            <a:r>
              <a:rPr lang="en-US" sz="2000" b="0" i="0">
                <a:solidFill>
                  <a:srgbClr val="333333"/>
                </a:solidFill>
                <a:effectLst/>
                <a:latin typeface="PT-serif"/>
              </a:rPr>
              <a:t>, real-time monitoring, intensified health and nutrition services for the first 1,000 days and Jan Andolan (community Mobilisation).</a:t>
            </a:r>
          </a:p>
        </p:txBody>
      </p:sp>
      <p:pic>
        <p:nvPicPr>
          <p:cNvPr id="2" name="Picture 2">
            <a:extLst>
              <a:ext uri="{FF2B5EF4-FFF2-40B4-BE49-F238E27FC236}">
                <a16:creationId xmlns:a16="http://schemas.microsoft.com/office/drawing/2014/main" id="{B7C690A8-AA86-5C42-B928-BCF693DA82B0}"/>
              </a:ext>
            </a:extLst>
          </p:cNvPr>
          <p:cNvPicPr>
            <a:picLocks noChangeAspect="1"/>
          </p:cNvPicPr>
          <p:nvPr/>
        </p:nvPicPr>
        <p:blipFill>
          <a:blip r:embed="rId3"/>
          <a:stretch>
            <a:fillRect/>
          </a:stretch>
        </p:blipFill>
        <p:spPr>
          <a:xfrm>
            <a:off x="3119718" y="4493898"/>
            <a:ext cx="3783106" cy="2087772"/>
          </a:xfrm>
          <a:prstGeom prst="rect">
            <a:avLst/>
          </a:prstGeom>
        </p:spPr>
      </p:pic>
    </p:spTree>
    <p:extLst>
      <p:ext uri="{BB962C8B-B14F-4D97-AF65-F5344CB8AC3E}">
        <p14:creationId xmlns:p14="http://schemas.microsoft.com/office/powerpoint/2010/main" val="220533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2456-0B31-9B43-97D3-B1808332A495}"/>
              </a:ext>
            </a:extLst>
          </p:cNvPr>
          <p:cNvSpPr>
            <a:spLocks noGrp="1"/>
          </p:cNvSpPr>
          <p:nvPr>
            <p:ph type="title"/>
          </p:nvPr>
        </p:nvSpPr>
        <p:spPr/>
        <p:txBody>
          <a:bodyPr>
            <a:normAutofit fontScale="90000"/>
          </a:bodyPr>
          <a:lstStyle/>
          <a:p>
            <a:r>
              <a:rPr lang="en-US"/>
              <a:t>LIMITATIONS OF UNDERWEIGHT</a:t>
            </a:r>
            <a:br>
              <a:rPr lang="en-US"/>
            </a:br>
            <a:r>
              <a:rPr lang="en-US"/>
              <a:t/>
            </a:r>
            <a:br>
              <a:rPr lang="en-US"/>
            </a:br>
            <a:endParaRPr lang="en-US"/>
          </a:p>
        </p:txBody>
      </p:sp>
      <p:sp>
        <p:nvSpPr>
          <p:cNvPr id="3" name="Content Placeholder 2">
            <a:extLst>
              <a:ext uri="{FF2B5EF4-FFF2-40B4-BE49-F238E27FC236}">
                <a16:creationId xmlns:a16="http://schemas.microsoft.com/office/drawing/2014/main" id="{FCD2B90A-3214-D144-B07E-BC3C9CBB7810}"/>
              </a:ext>
            </a:extLst>
          </p:cNvPr>
          <p:cNvSpPr>
            <a:spLocks noGrp="1"/>
          </p:cNvSpPr>
          <p:nvPr>
            <p:ph idx="1"/>
          </p:nvPr>
        </p:nvSpPr>
        <p:spPr>
          <a:xfrm>
            <a:off x="484094" y="1398494"/>
            <a:ext cx="9807387" cy="5916705"/>
          </a:xfrm>
        </p:spPr>
        <p:txBody>
          <a:bodyPr>
            <a:normAutofit/>
          </a:bodyPr>
          <a:lstStyle/>
          <a:p>
            <a:r>
              <a:rPr lang="en-US" sz="2000"/>
              <a:t>Adults with BMI 18.5 have reduced VO2 max(</a:t>
            </a:r>
            <a:r>
              <a:rPr lang="en-US" sz="2000" b="0" i="0">
                <a:solidFill>
                  <a:srgbClr val="3C4043"/>
                </a:solidFill>
                <a:effectLst/>
                <a:latin typeface="Roboto" panose="02000000000000000000" pitchFamily="2" charset="0"/>
              </a:rPr>
              <a:t>VO₂ max is the maximum rate of oxygen consumption measured during incremental exercise; that is, exercise of increasing intensity. The name is derived from three abbreviations: "V̇" for volume, "O₂" for oxygen, and "max" for maximum.) </a:t>
            </a:r>
            <a:r>
              <a:rPr lang="en-US" sz="2000"/>
              <a:t> reduced capacity for sustained work and a lower productivity. </a:t>
            </a:r>
          </a:p>
          <a:p>
            <a:r>
              <a:rPr lang="en-US" sz="2000"/>
              <a:t>Underweight pregnant women have increased risk of getting underweight baby . </a:t>
            </a:r>
          </a:p>
          <a:p>
            <a:r>
              <a:rPr lang="en-US" sz="2000"/>
              <a:t>Progressively greater proportions of time are spent off work or m bed ill whenlevels are below 17 in men and women. </a:t>
            </a:r>
          </a:p>
          <a:p>
            <a:r>
              <a:rPr lang="en-US" sz="2000"/>
              <a:t>There is a progressive curvilinear increase in mortality in group of men with BMIs rang from 18.5 to below 16.0. </a:t>
            </a:r>
          </a:p>
          <a:p>
            <a:r>
              <a:rPr lang="en-US" sz="2000"/>
              <a:t>Immunological deficits are seen particularly in men with low BMls micronutrient deficiencies are present.</a:t>
            </a:r>
          </a:p>
          <a:p>
            <a:r>
              <a:rPr lang="en-US" sz="2000"/>
              <a:t>Undernourished children have lower heights and weights. </a:t>
            </a:r>
          </a:p>
          <a:p>
            <a:r>
              <a:rPr lang="en-US" sz="2000"/>
              <a:t> The age of menarche is delayed in undernourished girls by about 1-2 years.</a:t>
            </a:r>
          </a:p>
        </p:txBody>
      </p:sp>
    </p:spTree>
    <p:extLst>
      <p:ext uri="{BB962C8B-B14F-4D97-AF65-F5344CB8AC3E}">
        <p14:creationId xmlns:p14="http://schemas.microsoft.com/office/powerpoint/2010/main" val="427338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5036-051B-3548-B8EA-7BE3C26AA8EC}"/>
              </a:ext>
            </a:extLst>
          </p:cNvPr>
          <p:cNvSpPr>
            <a:spLocks noGrp="1"/>
          </p:cNvSpPr>
          <p:nvPr>
            <p:ph type="title"/>
          </p:nvPr>
        </p:nvSpPr>
        <p:spPr/>
        <p:txBody>
          <a:bodyPr>
            <a:normAutofit fontScale="90000"/>
          </a:bodyPr>
          <a:lstStyle/>
          <a:p>
            <a:r>
              <a:rPr lang="en-US" sz="4000"/>
              <a:t>SIGNS AND SYMPTOMS OF UNDERWEIGHT</a:t>
            </a:r>
            <a:br>
              <a:rPr lang="en-US" sz="4000"/>
            </a:br>
            <a:endParaRPr lang="en-US" sz="4000"/>
          </a:p>
        </p:txBody>
      </p:sp>
      <p:sp>
        <p:nvSpPr>
          <p:cNvPr id="3" name="Content Placeholder 2">
            <a:extLst>
              <a:ext uri="{FF2B5EF4-FFF2-40B4-BE49-F238E27FC236}">
                <a16:creationId xmlns:a16="http://schemas.microsoft.com/office/drawing/2014/main" id="{51E8B843-7458-E64A-998A-C9F8DA78F3A2}"/>
              </a:ext>
            </a:extLst>
          </p:cNvPr>
          <p:cNvSpPr>
            <a:spLocks noGrp="1"/>
          </p:cNvSpPr>
          <p:nvPr>
            <p:ph sz="half" idx="1"/>
          </p:nvPr>
        </p:nvSpPr>
        <p:spPr/>
        <p:txBody>
          <a:bodyPr>
            <a:normAutofit fontScale="92500" lnSpcReduction="10000"/>
          </a:bodyPr>
          <a:lstStyle/>
          <a:p>
            <a:r>
              <a:rPr lang="en-US"/>
              <a:t>Thinning and dryness of hair</a:t>
            </a:r>
          </a:p>
          <a:p>
            <a:r>
              <a:rPr lang="en-US"/>
              <a:t>Pituitary hormone abnormalities</a:t>
            </a:r>
          </a:p>
          <a:p>
            <a:r>
              <a:rPr lang="en-US"/>
              <a:t>Reduced heart size (loss of fat around heart)</a:t>
            </a:r>
          </a:p>
          <a:p>
            <a:r>
              <a:rPr lang="en-US"/>
              <a:t>Slowed heart rate</a:t>
            </a:r>
          </a:p>
          <a:p>
            <a:r>
              <a:rPr lang="en-US"/>
              <a:t>Mild anaemia</a:t>
            </a:r>
          </a:p>
          <a:p>
            <a:r>
              <a:rPr lang="en-US"/>
              <a:t>Constipation</a:t>
            </a:r>
          </a:p>
          <a:p>
            <a:r>
              <a:rPr lang="en-US"/>
              <a:t>Diminished muscle</a:t>
            </a:r>
          </a:p>
          <a:p>
            <a:r>
              <a:rPr lang="en-US"/>
              <a:t>Mildly altered thyroid function.</a:t>
            </a:r>
          </a:p>
          <a:p>
            <a:r>
              <a:rPr lang="en-US"/>
              <a:t>Cold sensitivity lowered body temperature</a:t>
            </a:r>
          </a:p>
          <a:p>
            <a:endParaRPr lang="en-US"/>
          </a:p>
        </p:txBody>
      </p:sp>
      <p:sp>
        <p:nvSpPr>
          <p:cNvPr id="4" name="Content Placeholder 3">
            <a:extLst>
              <a:ext uri="{FF2B5EF4-FFF2-40B4-BE49-F238E27FC236}">
                <a16:creationId xmlns:a16="http://schemas.microsoft.com/office/drawing/2014/main" id="{C5152B98-0E01-D442-A4BA-4B59872C2D17}"/>
              </a:ext>
            </a:extLst>
          </p:cNvPr>
          <p:cNvSpPr>
            <a:spLocks noGrp="1"/>
          </p:cNvSpPr>
          <p:nvPr>
            <p:ph sz="half" idx="2"/>
          </p:nvPr>
        </p:nvSpPr>
        <p:spPr/>
        <p:txBody>
          <a:bodyPr>
            <a:normAutofit fontScale="92500" lnSpcReduction="10000"/>
          </a:bodyPr>
          <a:lstStyle/>
          <a:p>
            <a:r>
              <a:rPr lang="en-US"/>
              <a:t> Light-headedness</a:t>
            </a:r>
          </a:p>
          <a:p>
            <a:r>
              <a:rPr lang="en-US"/>
              <a:t>Lowered amplitude of tracing on ECG</a:t>
            </a:r>
          </a:p>
          <a:p>
            <a:r>
              <a:rPr lang="en-US"/>
              <a:t> Lanugo'-fine, raised white hair on body surface</a:t>
            </a:r>
          </a:p>
          <a:p>
            <a:r>
              <a:rPr lang="en-US"/>
              <a:t>Absence of menstrual periods(amenorrhea)</a:t>
            </a:r>
          </a:p>
          <a:p>
            <a:r>
              <a:rPr lang="en-US"/>
              <a:t> Brittle nails </a:t>
            </a:r>
          </a:p>
          <a:p>
            <a:r>
              <a:rPr lang="en-US"/>
              <a:t>Loss of subcutaneous fat</a:t>
            </a:r>
          </a:p>
          <a:p>
            <a:r>
              <a:rPr lang="en-US"/>
              <a:t>Slower reflexes</a:t>
            </a:r>
          </a:p>
          <a:p>
            <a:r>
              <a:rPr lang="en-US"/>
              <a:t>Edema</a:t>
            </a:r>
          </a:p>
          <a:p>
            <a:r>
              <a:rPr lang="en-US"/>
              <a:t>Dry skin</a:t>
            </a:r>
          </a:p>
          <a:p>
            <a:endParaRPr lang="en-US"/>
          </a:p>
          <a:p>
            <a:endParaRPr lang="en-US"/>
          </a:p>
          <a:p>
            <a:endParaRPr lang="en-US"/>
          </a:p>
        </p:txBody>
      </p:sp>
    </p:spTree>
    <p:extLst>
      <p:ext uri="{BB962C8B-B14F-4D97-AF65-F5344CB8AC3E}">
        <p14:creationId xmlns:p14="http://schemas.microsoft.com/office/powerpoint/2010/main" val="337185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5803-DF7F-F246-A72B-867ACC48E94F}"/>
              </a:ext>
            </a:extLst>
          </p:cNvPr>
          <p:cNvSpPr>
            <a:spLocks noGrp="1"/>
          </p:cNvSpPr>
          <p:nvPr>
            <p:ph type="title"/>
          </p:nvPr>
        </p:nvSpPr>
        <p:spPr/>
        <p:txBody>
          <a:bodyPr/>
          <a:lstStyle/>
          <a:p>
            <a:r>
              <a:rPr lang="en-US"/>
              <a:t>ETIOLOGY</a:t>
            </a:r>
          </a:p>
        </p:txBody>
      </p:sp>
      <p:sp>
        <p:nvSpPr>
          <p:cNvPr id="3" name="Content Placeholder 2">
            <a:extLst>
              <a:ext uri="{FF2B5EF4-FFF2-40B4-BE49-F238E27FC236}">
                <a16:creationId xmlns:a16="http://schemas.microsoft.com/office/drawing/2014/main" id="{A31FAC87-B594-7E4C-9E80-A870A88E31D8}"/>
              </a:ext>
            </a:extLst>
          </p:cNvPr>
          <p:cNvSpPr>
            <a:spLocks noGrp="1"/>
          </p:cNvSpPr>
          <p:nvPr>
            <p:ph idx="1"/>
          </p:nvPr>
        </p:nvSpPr>
        <p:spPr>
          <a:xfrm>
            <a:off x="689240" y="1368753"/>
            <a:ext cx="8596668" cy="4727247"/>
          </a:xfrm>
        </p:spPr>
        <p:txBody>
          <a:bodyPr>
            <a:noAutofit/>
          </a:bodyPr>
          <a:lstStyle/>
          <a:p>
            <a:pPr marL="0" indent="0">
              <a:buNone/>
            </a:pPr>
            <a:r>
              <a:rPr lang="en-US" sz="2000"/>
              <a:t>Some of the causes of underweight are:</a:t>
            </a:r>
          </a:p>
          <a:p>
            <a:pPr marL="0" indent="0">
              <a:buNone/>
            </a:pPr>
            <a:r>
              <a:rPr lang="en-US" sz="2000"/>
              <a:t>Starvation occurs either due to famine conditions or an inadequate diet in proteins or an attempt at reducing weight. During starvation fatty tissue is lost and the skeletal, heart muscles and small intestine are atrophied losing its absorptive function. This results in low blood pressure, marked emaciation, loss of hair and inelastic skin. Since the feeding programme should be gradual, initially glucose water, fruit juice and skimmed milkpowder may be given.</a:t>
            </a:r>
          </a:p>
          <a:p>
            <a:pPr marL="0" indent="0">
              <a:buNone/>
            </a:pPr>
            <a:r>
              <a:rPr lang="en-US" sz="2000"/>
              <a:t>Underweight also results from debilitating diseases like tuberculosis, diabetes, malabsorption syndrome or cancer. Infections are common among them. In these cases tonics are not useful as they only help to improve the appetite but they do not increase weight. It is wise and necessary to spend money on nourishing high calorie foods.</a:t>
            </a:r>
          </a:p>
          <a:p>
            <a:pPr marL="0" indent="0">
              <a:buNone/>
            </a:pPr>
            <a:endParaRPr lang="en-US" sz="2000"/>
          </a:p>
        </p:txBody>
      </p:sp>
    </p:spTree>
    <p:extLst>
      <p:ext uri="{BB962C8B-B14F-4D97-AF65-F5344CB8AC3E}">
        <p14:creationId xmlns:p14="http://schemas.microsoft.com/office/powerpoint/2010/main" val="416527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ED412-0B48-A24A-AB81-36F1B6D655DB}"/>
              </a:ext>
            </a:extLst>
          </p:cNvPr>
          <p:cNvSpPr>
            <a:spLocks noGrp="1"/>
          </p:cNvSpPr>
          <p:nvPr>
            <p:ph idx="1"/>
          </p:nvPr>
        </p:nvSpPr>
        <p:spPr>
          <a:xfrm>
            <a:off x="677334" y="286871"/>
            <a:ext cx="8596668" cy="6571129"/>
          </a:xfrm>
        </p:spPr>
        <p:txBody>
          <a:bodyPr/>
          <a:lstStyle/>
          <a:p>
            <a:pPr marL="0" indent="0">
              <a:buNone/>
            </a:pPr>
            <a:r>
              <a:rPr lang="en-US"/>
              <a:t>• Psychological factors may contribute to eating very little food (anorexia nervosa). Some mental patients reject food leading to severe weight loss. Anorexia nervosa is seen in girls between the age of 15 and 25 years. Usually it arises from a desire to lose weight. If untreated this condition may prove fatal due to progressive starvation. Electrolytes are lost in vomiting at the sight of food, or during eating Transient stoppage of menstruation may occur which becomes normal with dietary treatment. In such cases, patients must be admitted to a hospital and should be given specific directions to have high caloric intake of bread, wheat and milk products.</a:t>
            </a:r>
          </a:p>
          <a:p>
            <a:pPr marL="0" indent="0">
              <a:buNone/>
            </a:pPr>
            <a:r>
              <a:rPr lang="en-US"/>
              <a:t>• Underweight occurs in people who are active, tense, nervous and who never take rest. When it reaches a severe state, psychological efficiency as a whole is reduced and their power for concentration, decision making and withstanding calamities are very poor Working efficiency is poor and the productivity is less. He cannot work continuously for a long period.</a:t>
            </a:r>
          </a:p>
          <a:p>
            <a:pPr marL="0" indent="0">
              <a:buNone/>
            </a:pPr>
            <a:r>
              <a:rPr lang="en-US"/>
              <a:t>• It occurs in pathological conditions such as fevers, gastrointestinal disturbances, where the digestion and absorption capacities are decreased and in hyperthyroidism.</a:t>
            </a:r>
          </a:p>
        </p:txBody>
      </p:sp>
    </p:spTree>
    <p:extLst>
      <p:ext uri="{BB962C8B-B14F-4D97-AF65-F5344CB8AC3E}">
        <p14:creationId xmlns:p14="http://schemas.microsoft.com/office/powerpoint/2010/main" val="424307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E31A-0E6F-2444-859A-EB905CC6E2AA}"/>
              </a:ext>
            </a:extLst>
          </p:cNvPr>
          <p:cNvSpPr>
            <a:spLocks noGrp="1"/>
          </p:cNvSpPr>
          <p:nvPr>
            <p:ph type="title"/>
          </p:nvPr>
        </p:nvSpPr>
        <p:spPr/>
        <p:txBody>
          <a:bodyPr/>
          <a:lstStyle/>
          <a:p>
            <a:r>
              <a:rPr lang="en-US"/>
              <a:t>NUTRITIONAL AND FOOD REQUIREMENTS</a:t>
            </a:r>
          </a:p>
        </p:txBody>
      </p:sp>
      <p:sp>
        <p:nvSpPr>
          <p:cNvPr id="3" name="Content Placeholder 2">
            <a:extLst>
              <a:ext uri="{FF2B5EF4-FFF2-40B4-BE49-F238E27FC236}">
                <a16:creationId xmlns:a16="http://schemas.microsoft.com/office/drawing/2014/main" id="{21F2B0A0-3113-4A42-A408-EBBD854F4D18}"/>
              </a:ext>
            </a:extLst>
          </p:cNvPr>
          <p:cNvSpPr>
            <a:spLocks noGrp="1"/>
          </p:cNvSpPr>
          <p:nvPr>
            <p:ph idx="1"/>
          </p:nvPr>
        </p:nvSpPr>
        <p:spPr>
          <a:xfrm>
            <a:off x="1143499" y="1640542"/>
            <a:ext cx="8596668" cy="3880773"/>
          </a:xfrm>
        </p:spPr>
        <p:txBody>
          <a:bodyPr>
            <a:normAutofit lnSpcReduction="10000"/>
          </a:bodyPr>
          <a:lstStyle/>
          <a:p>
            <a:r>
              <a:rPr lang="en-US"/>
              <a:t>A high calorie, high protein, high fat dict with liberal vitamin intake is recommended But before going into the diet the first step is to determineThen a balanced diet should be planned based on theand eliminate the cause for requirements </a:t>
            </a:r>
          </a:p>
          <a:p>
            <a:r>
              <a:rPr lang="en-US" sz="2000" b="1"/>
              <a:t>Energy - </a:t>
            </a:r>
            <a:r>
              <a:rPr lang="en-US"/>
              <a:t>The calorie requirements vary depending upon the activities For increasing weight the total caloric intake should be in excess of the energy requirement. An additional 500 kcals per day is recommended The increase should be gradual over one of two weeks otherwise digestive disturbances may occur.</a:t>
            </a:r>
          </a:p>
          <a:p>
            <a:r>
              <a:rPr lang="en-US"/>
              <a:t> </a:t>
            </a:r>
            <a:r>
              <a:rPr lang="en-US" sz="2400" b="1"/>
              <a:t>Proteins -</a:t>
            </a:r>
            <a:r>
              <a:rPr lang="en-US"/>
              <a:t> Instead of 1 g of protein, over 1.2 g per kg is recommended for tissue building. Goodquality protein is completely utilised by the body and as far as possible best protein sourcesmust be liberally included at the initial stage.</a:t>
            </a:r>
          </a:p>
          <a:p>
            <a:endParaRPr lang="en-US"/>
          </a:p>
        </p:txBody>
      </p:sp>
      <p:pic>
        <p:nvPicPr>
          <p:cNvPr id="4" name="Picture 4">
            <a:extLst>
              <a:ext uri="{FF2B5EF4-FFF2-40B4-BE49-F238E27FC236}">
                <a16:creationId xmlns:a16="http://schemas.microsoft.com/office/drawing/2014/main" id="{982B5BC0-5D67-3F4A-BE35-6EABB5E7A81F}"/>
              </a:ext>
            </a:extLst>
          </p:cNvPr>
          <p:cNvPicPr>
            <a:picLocks noChangeAspect="1"/>
          </p:cNvPicPr>
          <p:nvPr/>
        </p:nvPicPr>
        <p:blipFill>
          <a:blip r:embed="rId2"/>
          <a:stretch>
            <a:fillRect/>
          </a:stretch>
        </p:blipFill>
        <p:spPr>
          <a:xfrm>
            <a:off x="9711797" y="3089709"/>
            <a:ext cx="2480203" cy="1966385"/>
          </a:xfrm>
          <a:prstGeom prst="rect">
            <a:avLst/>
          </a:prstGeom>
        </p:spPr>
      </p:pic>
    </p:spTree>
    <p:extLst>
      <p:ext uri="{BB962C8B-B14F-4D97-AF65-F5344CB8AC3E}">
        <p14:creationId xmlns:p14="http://schemas.microsoft.com/office/powerpoint/2010/main" val="308336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767C1-EA8B-A24B-9FF8-BDDD16763F99}"/>
              </a:ext>
            </a:extLst>
          </p:cNvPr>
          <p:cNvSpPr>
            <a:spLocks noGrp="1"/>
          </p:cNvSpPr>
          <p:nvPr>
            <p:ph idx="1"/>
          </p:nvPr>
        </p:nvSpPr>
        <p:spPr>
          <a:xfrm>
            <a:off x="677334" y="143435"/>
            <a:ext cx="8596668" cy="5897927"/>
          </a:xfrm>
        </p:spPr>
        <p:txBody>
          <a:bodyPr/>
          <a:lstStyle/>
          <a:p>
            <a:r>
              <a:rPr lang="en-US" sz="2400" b="1"/>
              <a:t>Fats - </a:t>
            </a:r>
            <a:r>
              <a:rPr lang="en-US"/>
              <a:t>Even though fat content is increased, easily digestible fats are to be included. Fried andfatty foods are not recommended as they may cause diarrhoea. Fatty food should not be takenat the beginning of a meal as they reduce appetite High calorie fatty foods such as cream,butter, margarine and oils help to increase the weight. </a:t>
            </a:r>
          </a:p>
          <a:p>
            <a:r>
              <a:rPr lang="en-US" sz="2400" b="1"/>
              <a:t>Carbohydrates -</a:t>
            </a:r>
            <a:r>
              <a:rPr lang="en-US"/>
              <a:t> High carbohydrate sources must form the basis of the diet. Leafy vegetables should be restricted and preference to be given to potato and yam Dried fruits, sweets, nuts, desserts, jam, jelly, cereals, cereal products and nonvegetarian foods are rich sources of energy and can be liberally included in the diet. The number of meals should be increased. Two feeds incorporating soups, juices or sweets in between major meals improve the nutritive value of the diet Easily digestible foods should be given. Porridge, cutlets, desserts, potato chips, bigh protein drinks like milk, malted milk, and badam kheer can be included. Thick soups are easily digestible and highly nutritious item. </a:t>
            </a:r>
          </a:p>
          <a:p>
            <a:pPr marL="0" indent="0">
              <a:buNone/>
            </a:pPr>
            <a:endParaRPr lang="en-US"/>
          </a:p>
        </p:txBody>
      </p:sp>
      <p:pic>
        <p:nvPicPr>
          <p:cNvPr id="4" name="Picture 4">
            <a:extLst>
              <a:ext uri="{FF2B5EF4-FFF2-40B4-BE49-F238E27FC236}">
                <a16:creationId xmlns:a16="http://schemas.microsoft.com/office/drawing/2014/main" id="{56BB2E4F-2379-8C4D-B545-B9AC3B9EA525}"/>
              </a:ext>
            </a:extLst>
          </p:cNvPr>
          <p:cNvPicPr>
            <a:picLocks noChangeAspect="1"/>
          </p:cNvPicPr>
          <p:nvPr/>
        </p:nvPicPr>
        <p:blipFill>
          <a:blip r:embed="rId2"/>
          <a:stretch>
            <a:fillRect/>
          </a:stretch>
        </p:blipFill>
        <p:spPr>
          <a:xfrm>
            <a:off x="3550024" y="4749837"/>
            <a:ext cx="3532094" cy="1964727"/>
          </a:xfrm>
          <a:prstGeom prst="rect">
            <a:avLst/>
          </a:prstGeom>
        </p:spPr>
      </p:pic>
      <p:pic>
        <p:nvPicPr>
          <p:cNvPr id="5" name="Picture 5">
            <a:extLst>
              <a:ext uri="{FF2B5EF4-FFF2-40B4-BE49-F238E27FC236}">
                <a16:creationId xmlns:a16="http://schemas.microsoft.com/office/drawing/2014/main" id="{452E6921-25D8-0440-BF06-126D1C05EC6A}"/>
              </a:ext>
            </a:extLst>
          </p:cNvPr>
          <p:cNvPicPr>
            <a:picLocks noChangeAspect="1"/>
          </p:cNvPicPr>
          <p:nvPr/>
        </p:nvPicPr>
        <p:blipFill>
          <a:blip r:embed="rId3"/>
          <a:stretch>
            <a:fillRect/>
          </a:stretch>
        </p:blipFill>
        <p:spPr>
          <a:xfrm>
            <a:off x="7207624" y="4982763"/>
            <a:ext cx="4805082" cy="1964727"/>
          </a:xfrm>
          <a:prstGeom prst="rect">
            <a:avLst/>
          </a:prstGeom>
        </p:spPr>
      </p:pic>
    </p:spTree>
    <p:extLst>
      <p:ext uri="{BB962C8B-B14F-4D97-AF65-F5344CB8AC3E}">
        <p14:creationId xmlns:p14="http://schemas.microsoft.com/office/powerpoint/2010/main" val="38471905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1198</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PT-serif</vt:lpstr>
      <vt:lpstr>Roboto</vt:lpstr>
      <vt:lpstr>Trebuchet MS</vt:lpstr>
      <vt:lpstr>Wingdings 3</vt:lpstr>
      <vt:lpstr>Facet</vt:lpstr>
      <vt:lpstr>PowerPoint Presentation</vt:lpstr>
      <vt:lpstr>UNDERWEIGHT  </vt:lpstr>
      <vt:lpstr>PowerPoint Presentation</vt:lpstr>
      <vt:lpstr>LIMITATIONS OF UNDERWEIGHT  </vt:lpstr>
      <vt:lpstr>SIGNS AND SYMPTOMS OF UNDERWEIGHT </vt:lpstr>
      <vt:lpstr>ETIOLOGY</vt:lpstr>
      <vt:lpstr>PowerPoint Presentation</vt:lpstr>
      <vt:lpstr>NUTRITIONAL AND FOOD REQUIREMENTS</vt:lpstr>
      <vt:lpstr>PowerPoint Presentation</vt:lpstr>
      <vt:lpstr>PowerPoint Presentation</vt:lpstr>
      <vt:lpstr>DIETARY GUIDELINES</vt:lpstr>
      <vt:lpstr>EXERCISE AND BOWELS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919140786301</dc:creator>
  <cp:lastModifiedBy>USER</cp:lastModifiedBy>
  <cp:revision>7</cp:revision>
  <dcterms:created xsi:type="dcterms:W3CDTF">2021-11-30T15:59:11Z</dcterms:created>
  <dcterms:modified xsi:type="dcterms:W3CDTF">2022-09-15T08:04:20Z</dcterms:modified>
</cp:coreProperties>
</file>