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67937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7889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082649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04188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474524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053151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2671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08710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52308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42582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3043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3961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9164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4833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48728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20421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12/16/2021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148272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Duties and Responsibilities in Hospital organization</a:t>
            </a:r>
            <a:endParaRPr lang="en-IN" dirty="0"/>
          </a:p>
        </p:txBody>
      </p:sp>
      <p:sp>
        <p:nvSpPr>
          <p:cNvPr id="3" name="Subtitle 2"/>
          <p:cNvSpPr>
            <a:spLocks noGrp="1"/>
          </p:cNvSpPr>
          <p:nvPr>
            <p:ph type="subTitle" idx="1"/>
          </p:nvPr>
        </p:nvSpPr>
        <p:spPr/>
        <p:txBody>
          <a:bodyPr/>
          <a:lstStyle/>
          <a:p>
            <a:r>
              <a:rPr lang="en-US" dirty="0" err="1" smtClean="0"/>
              <a:t>Dr</a:t>
            </a:r>
            <a:r>
              <a:rPr lang="en-US" dirty="0" smtClean="0"/>
              <a:t> </a:t>
            </a:r>
            <a:r>
              <a:rPr lang="en-US" dirty="0" err="1" smtClean="0"/>
              <a:t>Versha</a:t>
            </a:r>
            <a:r>
              <a:rPr lang="en-US" dirty="0" smtClean="0"/>
              <a:t> Prasad</a:t>
            </a:r>
            <a:endParaRPr lang="en-IN" dirty="0"/>
          </a:p>
        </p:txBody>
      </p:sp>
    </p:spTree>
    <p:extLst>
      <p:ext uri="{BB962C8B-B14F-4D97-AF65-F5344CB8AC3E}">
        <p14:creationId xmlns:p14="http://schemas.microsoft.com/office/powerpoint/2010/main" val="3365189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and Responsibilities of the Company Secretary </a:t>
            </a:r>
            <a:endParaRPr lang="en-IN" dirty="0"/>
          </a:p>
        </p:txBody>
      </p:sp>
      <p:sp>
        <p:nvSpPr>
          <p:cNvPr id="3" name="Content Placeholder 2"/>
          <p:cNvSpPr>
            <a:spLocks noGrp="1"/>
          </p:cNvSpPr>
          <p:nvPr>
            <p:ph idx="1"/>
          </p:nvPr>
        </p:nvSpPr>
        <p:spPr/>
        <p:txBody>
          <a:bodyPr>
            <a:normAutofit/>
          </a:bodyPr>
          <a:lstStyle/>
          <a:p>
            <a:r>
              <a:rPr lang="en-US" dirty="0"/>
              <a:t>Secretaries also take on much of the responsibility for orienting board members and arranging mentors and continuing education for them</a:t>
            </a:r>
            <a:r>
              <a:rPr lang="en-US" dirty="0" smtClean="0"/>
              <a:t>.</a:t>
            </a:r>
          </a:p>
          <a:p>
            <a:r>
              <a:rPr lang="en-US" dirty="0" smtClean="0"/>
              <a:t> </a:t>
            </a:r>
            <a:r>
              <a:rPr lang="en-US" dirty="0"/>
              <a:t>As needed, the company secretary also helps the board perform self-evaluations. The secretary also takes a primary role in working with the board chair to address dysfunctional or non-participatory board trustees</a:t>
            </a:r>
            <a:r>
              <a:rPr lang="en-US" dirty="0" smtClean="0"/>
              <a:t>.</a:t>
            </a:r>
            <a:endParaRPr lang="en-US" dirty="0"/>
          </a:p>
          <a:p>
            <a:r>
              <a:rPr lang="en-US" dirty="0"/>
              <a:t>As a matter of practicality, the company secretary maintains official hospital records, including the articles of incorporation, bylaws, voting records, and the board’s policies, procedures and protocols. The secretary works with the board chair to set and distribute agendas and board packets prior to board meetings</a:t>
            </a:r>
            <a:r>
              <a:rPr lang="en-US" dirty="0" smtClean="0"/>
              <a:t>.</a:t>
            </a:r>
            <a:endParaRPr lang="en-US" dirty="0"/>
          </a:p>
          <a:p>
            <a:r>
              <a:rPr lang="en-US" dirty="0"/>
              <a:t>In addition to these important duties, the secretary assists the board chair in fulfilling his or her responsibilities.</a:t>
            </a:r>
          </a:p>
          <a:p>
            <a:endParaRPr lang="en-IN" dirty="0"/>
          </a:p>
        </p:txBody>
      </p:sp>
    </p:spTree>
    <p:extLst>
      <p:ext uri="{BB962C8B-B14F-4D97-AF65-F5344CB8AC3E}">
        <p14:creationId xmlns:p14="http://schemas.microsoft.com/office/powerpoint/2010/main" val="3937897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Responsibilities in Hospital organization</a:t>
            </a:r>
          </a:p>
        </p:txBody>
      </p:sp>
      <p:sp>
        <p:nvSpPr>
          <p:cNvPr id="3" name="Content Placeholder 2"/>
          <p:cNvSpPr>
            <a:spLocks noGrp="1"/>
          </p:cNvSpPr>
          <p:nvPr>
            <p:ph idx="1"/>
          </p:nvPr>
        </p:nvSpPr>
        <p:spPr/>
        <p:txBody>
          <a:bodyPr/>
          <a:lstStyle/>
          <a:p>
            <a:r>
              <a:rPr lang="en-US" dirty="0"/>
              <a:t>Healthcare reform and increased regulatory matters are making healthcare more complex and challenging for board directors than ever before</a:t>
            </a:r>
            <a:r>
              <a:rPr lang="en-US" dirty="0" smtClean="0"/>
              <a:t>.</a:t>
            </a:r>
          </a:p>
          <a:p>
            <a:r>
              <a:rPr lang="en-US" dirty="0" smtClean="0"/>
              <a:t> </a:t>
            </a:r>
            <a:r>
              <a:rPr lang="en-US" dirty="0"/>
              <a:t>Hospitals have varying types of leadership structures, depending on their size and whether they are private, for-profit entities or nonprofit </a:t>
            </a:r>
            <a:r>
              <a:rPr lang="en-US" dirty="0" smtClean="0"/>
              <a:t>government hospitals</a:t>
            </a:r>
            <a:r>
              <a:rPr lang="en-US" dirty="0"/>
              <a:t>. </a:t>
            </a:r>
            <a:endParaRPr lang="en-US" dirty="0" smtClean="0"/>
          </a:p>
          <a:p>
            <a:r>
              <a:rPr lang="en-US" dirty="0" smtClean="0"/>
              <a:t>In </a:t>
            </a:r>
            <a:r>
              <a:rPr lang="en-US" dirty="0"/>
              <a:t>general, hospital care is changing from volume-based care to value-based care, which means that boards of directors need to make major changes in their objectives and strategic goals</a:t>
            </a:r>
            <a:r>
              <a:rPr lang="en-US" dirty="0" smtClean="0"/>
              <a:t>.</a:t>
            </a:r>
          </a:p>
          <a:p>
            <a:r>
              <a:rPr lang="en-US" dirty="0" smtClean="0"/>
              <a:t> </a:t>
            </a:r>
            <a:r>
              <a:rPr lang="en-US" dirty="0"/>
              <a:t>In spite of all of the changes, boards must continue to focus their top priorities on financial sustainability for the hospital and quality of care for their patients</a:t>
            </a:r>
            <a:r>
              <a:rPr lang="en-US" dirty="0" smtClean="0"/>
              <a:t>.</a:t>
            </a:r>
          </a:p>
          <a:p>
            <a:endParaRPr lang="en-IN" dirty="0"/>
          </a:p>
        </p:txBody>
      </p:sp>
    </p:spTree>
    <p:extLst>
      <p:ext uri="{BB962C8B-B14F-4D97-AF65-F5344CB8AC3E}">
        <p14:creationId xmlns:p14="http://schemas.microsoft.com/office/powerpoint/2010/main" val="23076540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Responsibilities in Hospital organization</a:t>
            </a:r>
          </a:p>
        </p:txBody>
      </p:sp>
      <p:sp>
        <p:nvSpPr>
          <p:cNvPr id="3" name="Content Placeholder 2"/>
          <p:cNvSpPr>
            <a:spLocks noGrp="1"/>
          </p:cNvSpPr>
          <p:nvPr>
            <p:ph idx="1"/>
          </p:nvPr>
        </p:nvSpPr>
        <p:spPr/>
        <p:txBody>
          <a:bodyPr/>
          <a:lstStyle/>
          <a:p>
            <a:r>
              <a:rPr lang="en-US" dirty="0"/>
              <a:t>Boards design their leadership structures to fill all of the needs of the organization efficiently. </a:t>
            </a:r>
            <a:endParaRPr lang="en-US" dirty="0" smtClean="0"/>
          </a:p>
          <a:p>
            <a:r>
              <a:rPr lang="en-US" dirty="0" smtClean="0"/>
              <a:t>Each </a:t>
            </a:r>
            <a:r>
              <a:rPr lang="en-US" dirty="0"/>
              <a:t>role has a specific job description with expectations for duties, responsibilities and boundaries. </a:t>
            </a:r>
            <a:endParaRPr lang="en-US" dirty="0" smtClean="0"/>
          </a:p>
          <a:p>
            <a:r>
              <a:rPr lang="en-US" dirty="0" smtClean="0"/>
              <a:t>The </a:t>
            </a:r>
            <a:r>
              <a:rPr lang="en-US" dirty="0"/>
              <a:t>collaboration between the people in those roles is what makes it all work for the good of the patients, shareholders, stakeholders and employees</a:t>
            </a:r>
            <a:r>
              <a:rPr lang="en-US" dirty="0" smtClean="0"/>
              <a:t>.</a:t>
            </a:r>
          </a:p>
          <a:p>
            <a:r>
              <a:rPr lang="en-US" dirty="0" smtClean="0"/>
              <a:t> </a:t>
            </a:r>
            <a:r>
              <a:rPr lang="en-US" dirty="0"/>
              <a:t>Here is a general overview of how hospital infrastructures work.</a:t>
            </a:r>
            <a:endParaRPr lang="en-IN" dirty="0"/>
          </a:p>
        </p:txBody>
      </p:sp>
    </p:spTree>
    <p:extLst>
      <p:ext uri="{BB962C8B-B14F-4D97-AF65-F5344CB8AC3E}">
        <p14:creationId xmlns:p14="http://schemas.microsoft.com/office/powerpoint/2010/main" val="5438611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and Responsibilities of the Chairman of the Board</a:t>
            </a:r>
            <a:endParaRPr lang="en-IN" dirty="0"/>
          </a:p>
        </p:txBody>
      </p:sp>
      <p:sp>
        <p:nvSpPr>
          <p:cNvPr id="3" name="Content Placeholder 2"/>
          <p:cNvSpPr>
            <a:spLocks noGrp="1"/>
          </p:cNvSpPr>
          <p:nvPr>
            <p:ph idx="1"/>
          </p:nvPr>
        </p:nvSpPr>
        <p:spPr/>
        <p:txBody>
          <a:bodyPr/>
          <a:lstStyle/>
          <a:p>
            <a:r>
              <a:rPr lang="en-US" dirty="0"/>
              <a:t>The board chair is a member of the board of trustees. </a:t>
            </a:r>
            <a:endParaRPr lang="en-US" dirty="0" smtClean="0"/>
          </a:p>
          <a:p>
            <a:r>
              <a:rPr lang="en-US" dirty="0" smtClean="0"/>
              <a:t>The </a:t>
            </a:r>
            <a:r>
              <a:rPr lang="en-US" dirty="0"/>
              <a:t>person filling this role presides over board and executive committee meetings. </a:t>
            </a:r>
            <a:endParaRPr lang="en-US" dirty="0" smtClean="0"/>
          </a:p>
          <a:p>
            <a:r>
              <a:rPr lang="en-US" dirty="0" smtClean="0"/>
              <a:t>The </a:t>
            </a:r>
            <a:r>
              <a:rPr lang="en-US" dirty="0"/>
              <a:t>board chair has many duties. One of the primary duties is to guide the board’s work by steering the board’s priorities, annual objectives and strategic plans</a:t>
            </a:r>
            <a:r>
              <a:rPr lang="en-US" dirty="0" smtClean="0"/>
              <a:t>.</a:t>
            </a:r>
          </a:p>
          <a:p>
            <a:r>
              <a:rPr lang="en-US" dirty="0"/>
              <a:t>Serving as the hospital’s public spokesperson, the board chair is the voice of the board to hospital staff, stakeholder groups and the community at large</a:t>
            </a:r>
            <a:r>
              <a:rPr lang="en-US" dirty="0" smtClean="0"/>
              <a:t>.</a:t>
            </a:r>
          </a:p>
          <a:p>
            <a:r>
              <a:rPr lang="en-US" dirty="0" smtClean="0"/>
              <a:t> </a:t>
            </a:r>
            <a:r>
              <a:rPr lang="en-US" dirty="0"/>
              <a:t>As a leader, the board chair serves the best interests of the organization and the board, placing their own interests aside.</a:t>
            </a:r>
            <a:endParaRPr lang="en-IN" dirty="0"/>
          </a:p>
        </p:txBody>
      </p:sp>
    </p:spTree>
    <p:extLst>
      <p:ext uri="{BB962C8B-B14F-4D97-AF65-F5344CB8AC3E}">
        <p14:creationId xmlns:p14="http://schemas.microsoft.com/office/powerpoint/2010/main" val="3039205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and Responsibilities of the Chairman of the Board</a:t>
            </a:r>
            <a:endParaRPr lang="en-IN" dirty="0"/>
          </a:p>
        </p:txBody>
      </p:sp>
      <p:sp>
        <p:nvSpPr>
          <p:cNvPr id="3" name="Content Placeholder 2"/>
          <p:cNvSpPr>
            <a:spLocks noGrp="1"/>
          </p:cNvSpPr>
          <p:nvPr>
            <p:ph idx="1"/>
          </p:nvPr>
        </p:nvSpPr>
        <p:spPr/>
        <p:txBody>
          <a:bodyPr>
            <a:normAutofit/>
          </a:bodyPr>
          <a:lstStyle/>
          <a:p>
            <a:r>
              <a:rPr lang="en-US" dirty="0"/>
              <a:t>Typically, the board chair develops a special relationship with the hospital CEO. </a:t>
            </a:r>
            <a:endParaRPr lang="en-US" dirty="0" smtClean="0"/>
          </a:p>
          <a:p>
            <a:r>
              <a:rPr lang="en-US" dirty="0" smtClean="0"/>
              <a:t>The </a:t>
            </a:r>
            <a:r>
              <a:rPr lang="en-US" dirty="0"/>
              <a:t>board chair offers the CEO advice about governance matters and garners support for the CEO from the rest of the board. </a:t>
            </a:r>
            <a:endParaRPr lang="en-US" dirty="0" smtClean="0"/>
          </a:p>
          <a:p>
            <a:r>
              <a:rPr lang="en-US" dirty="0" smtClean="0"/>
              <a:t>Regular </a:t>
            </a:r>
            <a:r>
              <a:rPr lang="en-US" dirty="0"/>
              <a:t>communication between the board chair and the CEO facilitates the setting of clear goals and objectives, which the CEO then communicates to upper management</a:t>
            </a:r>
            <a:r>
              <a:rPr lang="en-US" dirty="0" smtClean="0"/>
              <a:t>.</a:t>
            </a:r>
            <a:endParaRPr lang="en-US" dirty="0"/>
          </a:p>
          <a:p>
            <a:r>
              <a:rPr lang="en-US" dirty="0"/>
              <a:t>The board chair has many responsibilities to the other board members, including recruitment, orientation, and board mentoring and development. </a:t>
            </a:r>
            <a:endParaRPr lang="en-US" dirty="0" smtClean="0"/>
          </a:p>
          <a:p>
            <a:r>
              <a:rPr lang="en-US" dirty="0" smtClean="0"/>
              <a:t>The </a:t>
            </a:r>
            <a:r>
              <a:rPr lang="en-US" dirty="0"/>
              <a:t>board chair is an ex-officio member of all committees. In this role, the board chair designates committees and appoints committee chairs. </a:t>
            </a:r>
            <a:endParaRPr lang="en-IN" dirty="0"/>
          </a:p>
        </p:txBody>
      </p:sp>
    </p:spTree>
    <p:extLst>
      <p:ext uri="{BB962C8B-B14F-4D97-AF65-F5344CB8AC3E}">
        <p14:creationId xmlns:p14="http://schemas.microsoft.com/office/powerpoint/2010/main" val="173502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and Responsibilities of the Board of Trustees</a:t>
            </a:r>
            <a:endParaRPr lang="en-IN" dirty="0"/>
          </a:p>
        </p:txBody>
      </p:sp>
      <p:sp>
        <p:nvSpPr>
          <p:cNvPr id="3" name="Content Placeholder 2"/>
          <p:cNvSpPr>
            <a:spLocks noGrp="1"/>
          </p:cNvSpPr>
          <p:nvPr>
            <p:ph idx="1"/>
          </p:nvPr>
        </p:nvSpPr>
        <p:spPr/>
        <p:txBody>
          <a:bodyPr/>
          <a:lstStyle/>
          <a:p>
            <a:r>
              <a:rPr lang="en-US" dirty="0"/>
              <a:t>The board directors of hospitals are sometimes referred to as trustees because the owners and community entrust them with overseeing the hospital’s best interests</a:t>
            </a:r>
            <a:r>
              <a:rPr lang="en-US" dirty="0" smtClean="0"/>
              <a:t>.</a:t>
            </a:r>
          </a:p>
          <a:p>
            <a:r>
              <a:rPr lang="en-US" dirty="0" smtClean="0"/>
              <a:t> </a:t>
            </a:r>
            <a:r>
              <a:rPr lang="en-US" dirty="0"/>
              <a:t>The board of trustees is the governing body of the hospital. They are responsible for developing and reviewing the hospital’s overall mission and strategy. </a:t>
            </a:r>
            <a:endParaRPr lang="en-US" dirty="0" smtClean="0"/>
          </a:p>
          <a:p>
            <a:r>
              <a:rPr lang="en-US" dirty="0" smtClean="0"/>
              <a:t>The </a:t>
            </a:r>
            <a:r>
              <a:rPr lang="en-US" dirty="0"/>
              <a:t>board guides the long-term goals and policies for the hospital by making strategic plans and decisions</a:t>
            </a:r>
            <a:r>
              <a:rPr lang="en-US" dirty="0" smtClean="0"/>
              <a:t>.</a:t>
            </a:r>
          </a:p>
          <a:p>
            <a:r>
              <a:rPr lang="en-US" dirty="0"/>
              <a:t>The board of trustees doesn’t get involved in managing the hospital’s activities; rather, they oversee them. </a:t>
            </a:r>
            <a:endParaRPr lang="en-IN" dirty="0"/>
          </a:p>
        </p:txBody>
      </p:sp>
    </p:spTree>
    <p:extLst>
      <p:ext uri="{BB962C8B-B14F-4D97-AF65-F5344CB8AC3E}">
        <p14:creationId xmlns:p14="http://schemas.microsoft.com/office/powerpoint/2010/main" val="39738728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and Responsibilities of the Board of Trustees</a:t>
            </a:r>
            <a:endParaRPr lang="en-IN" dirty="0"/>
          </a:p>
        </p:txBody>
      </p:sp>
      <p:sp>
        <p:nvSpPr>
          <p:cNvPr id="3" name="Content Placeholder 2"/>
          <p:cNvSpPr>
            <a:spLocks noGrp="1"/>
          </p:cNvSpPr>
          <p:nvPr>
            <p:ph idx="1"/>
          </p:nvPr>
        </p:nvSpPr>
        <p:spPr/>
        <p:txBody>
          <a:bodyPr>
            <a:normAutofit lnSpcReduction="10000"/>
          </a:bodyPr>
          <a:lstStyle/>
          <a:p>
            <a:r>
              <a:rPr lang="en-US" dirty="0"/>
              <a:t>As part of their oversight duties, the board of trustees sets the job description for the CEO and is responsible for hiring, firing and monitoring the CEO. </a:t>
            </a:r>
            <a:endParaRPr lang="en-US" dirty="0" smtClean="0"/>
          </a:p>
          <a:p>
            <a:r>
              <a:rPr lang="en-US" dirty="0" smtClean="0"/>
              <a:t> </a:t>
            </a:r>
            <a:r>
              <a:rPr lang="en-US" dirty="0"/>
              <a:t>The board typically sets clear goals and expectations for the CEO, in keeping with strategic planning. </a:t>
            </a:r>
            <a:endParaRPr lang="en-US" dirty="0" smtClean="0"/>
          </a:p>
          <a:p>
            <a:r>
              <a:rPr lang="en-US" dirty="0" smtClean="0"/>
              <a:t>Trustees </a:t>
            </a:r>
            <a:r>
              <a:rPr lang="en-US" dirty="0"/>
              <a:t>assist and support the CEO with input about management policies, procedures and decisions</a:t>
            </a:r>
            <a:r>
              <a:rPr lang="en-US" dirty="0" smtClean="0"/>
              <a:t>.</a:t>
            </a:r>
          </a:p>
          <a:p>
            <a:r>
              <a:rPr lang="en-US" dirty="0" smtClean="0"/>
              <a:t> </a:t>
            </a:r>
            <a:r>
              <a:rPr lang="en-US" dirty="0"/>
              <a:t>Upper management, along with human resources, is responsible for hiring hospital staff. Board trustees oversee the employee credentialing process, making sure healthcare professionals have the proper training, licensing and accreditation. </a:t>
            </a:r>
            <a:endParaRPr lang="en-US" dirty="0" smtClean="0"/>
          </a:p>
          <a:p>
            <a:r>
              <a:rPr lang="en-US" dirty="0" smtClean="0"/>
              <a:t>The </a:t>
            </a:r>
            <a:r>
              <a:rPr lang="en-US" dirty="0"/>
              <a:t>board is also responsible for making sure that processes are in place to discover any history of disciplinary action by prospective employees and to ensure that they have the proper level of malpractice insurance.</a:t>
            </a:r>
            <a:endParaRPr lang="en-IN" dirty="0"/>
          </a:p>
        </p:txBody>
      </p:sp>
    </p:spTree>
    <p:extLst>
      <p:ext uri="{BB962C8B-B14F-4D97-AF65-F5344CB8AC3E}">
        <p14:creationId xmlns:p14="http://schemas.microsoft.com/office/powerpoint/2010/main" val="41716849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and Responsibilities of the Board of Trustees</a:t>
            </a:r>
            <a:endParaRPr lang="en-IN" dirty="0"/>
          </a:p>
        </p:txBody>
      </p:sp>
      <p:sp>
        <p:nvSpPr>
          <p:cNvPr id="3" name="Content Placeholder 2"/>
          <p:cNvSpPr>
            <a:spLocks noGrp="1"/>
          </p:cNvSpPr>
          <p:nvPr>
            <p:ph idx="1"/>
          </p:nvPr>
        </p:nvSpPr>
        <p:spPr/>
        <p:txBody>
          <a:bodyPr>
            <a:normAutofit lnSpcReduction="10000"/>
          </a:bodyPr>
          <a:lstStyle/>
          <a:p>
            <a:r>
              <a:rPr lang="en-US" dirty="0"/>
              <a:t>Hospital trustees are charged with duty of care, which means that they must oversee the hospital’s financial health and sustainability</a:t>
            </a:r>
            <a:r>
              <a:rPr lang="en-US" dirty="0" smtClean="0"/>
              <a:t>.</a:t>
            </a:r>
          </a:p>
          <a:p>
            <a:r>
              <a:rPr lang="en-US" dirty="0" smtClean="0"/>
              <a:t> </a:t>
            </a:r>
            <a:r>
              <a:rPr lang="en-US" dirty="0"/>
              <a:t>They must also make sure that the hospital makes the best use of the resources it has</a:t>
            </a:r>
            <a:r>
              <a:rPr lang="en-US" dirty="0" smtClean="0"/>
              <a:t>.</a:t>
            </a:r>
            <a:endParaRPr lang="en-US" dirty="0"/>
          </a:p>
          <a:p>
            <a:r>
              <a:rPr lang="en-US" dirty="0"/>
              <a:t>Hospitals provide a vital community service, so it’s important for board trustees to oversee the highest quality of care. Board trustees need to stay abreast of the latest in industry news and best practices. </a:t>
            </a:r>
            <a:endParaRPr lang="en-US" dirty="0" smtClean="0"/>
          </a:p>
          <a:p>
            <a:r>
              <a:rPr lang="en-US" dirty="0" smtClean="0"/>
              <a:t>Trustees </a:t>
            </a:r>
            <a:r>
              <a:rPr lang="en-US" dirty="0"/>
              <a:t>represent the hospital within the community, so it’s important for them to understand the needs of their community and to respond with outreach efforts and education</a:t>
            </a:r>
            <a:r>
              <a:rPr lang="en-US" dirty="0" smtClean="0"/>
              <a:t>.</a:t>
            </a:r>
            <a:endParaRPr lang="en-US" dirty="0"/>
          </a:p>
          <a:p>
            <a:r>
              <a:rPr lang="en-US" dirty="0"/>
              <a:t>Hospital boards must engage in self-regulation by performing regular self-evaluations on themselves, their peers and the whole board. </a:t>
            </a:r>
            <a:endParaRPr lang="en-IN" dirty="0"/>
          </a:p>
        </p:txBody>
      </p:sp>
    </p:spTree>
    <p:extLst>
      <p:ext uri="{BB962C8B-B14F-4D97-AF65-F5344CB8AC3E}">
        <p14:creationId xmlns:p14="http://schemas.microsoft.com/office/powerpoint/2010/main" val="29157527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and Responsibilities of the Company Secretary </a:t>
            </a:r>
            <a:endParaRPr lang="en-IN" dirty="0"/>
          </a:p>
        </p:txBody>
      </p:sp>
      <p:sp>
        <p:nvSpPr>
          <p:cNvPr id="3" name="Content Placeholder 2"/>
          <p:cNvSpPr>
            <a:spLocks noGrp="1"/>
          </p:cNvSpPr>
          <p:nvPr>
            <p:ph idx="1"/>
          </p:nvPr>
        </p:nvSpPr>
        <p:spPr/>
        <p:txBody>
          <a:bodyPr>
            <a:normAutofit lnSpcReduction="10000"/>
          </a:bodyPr>
          <a:lstStyle/>
          <a:p>
            <a:r>
              <a:rPr lang="en-US" dirty="0"/>
              <a:t>As in many other industries, the role of the company secretary is evolving into one of primary importance</a:t>
            </a:r>
            <a:r>
              <a:rPr lang="en-US" dirty="0" smtClean="0"/>
              <a:t>. </a:t>
            </a:r>
            <a:r>
              <a:rPr lang="en-US" dirty="0"/>
              <a:t>In fact, some governance experts favor a title change from Secretary to Chief Governance Officer. </a:t>
            </a:r>
            <a:endParaRPr lang="en-US" dirty="0" smtClean="0"/>
          </a:p>
          <a:p>
            <a:r>
              <a:rPr lang="en-US" dirty="0" smtClean="0"/>
              <a:t>Many </a:t>
            </a:r>
            <a:r>
              <a:rPr lang="en-US" dirty="0"/>
              <a:t>hospitals are lagging behind the times, marginalizing the secretary and deeming them as little more than a note-taker and file clerk. </a:t>
            </a:r>
            <a:endParaRPr lang="en-US" dirty="0" smtClean="0"/>
          </a:p>
          <a:p>
            <a:r>
              <a:rPr lang="en-US" dirty="0" smtClean="0"/>
              <a:t>With </a:t>
            </a:r>
            <a:r>
              <a:rPr lang="en-US" dirty="0"/>
              <a:t>major changes in governance taking place, company secretaries are the prime people to champion governance expertise for their boards</a:t>
            </a:r>
            <a:r>
              <a:rPr lang="en-US" dirty="0" smtClean="0"/>
              <a:t>.</a:t>
            </a:r>
            <a:endParaRPr lang="en-US" dirty="0"/>
          </a:p>
          <a:p>
            <a:r>
              <a:rPr lang="en-US" dirty="0"/>
              <a:t>Company secretaries work closely with the board chair and the CEO when recruiting, electing or appointing new board members. </a:t>
            </a:r>
            <a:endParaRPr lang="en-US" dirty="0" smtClean="0"/>
          </a:p>
          <a:p>
            <a:r>
              <a:rPr lang="en-US" dirty="0" smtClean="0"/>
              <a:t>They </a:t>
            </a:r>
            <a:r>
              <a:rPr lang="en-US" dirty="0"/>
              <a:t>also assist the board chair with recruiting and selecting committee chairs and committee members. The secretary often serves as the committee chair for the governance committee.</a:t>
            </a:r>
          </a:p>
          <a:p>
            <a:endParaRPr lang="en-IN" dirty="0"/>
          </a:p>
        </p:txBody>
      </p:sp>
    </p:spTree>
    <p:extLst>
      <p:ext uri="{BB962C8B-B14F-4D97-AF65-F5344CB8AC3E}">
        <p14:creationId xmlns:p14="http://schemas.microsoft.com/office/powerpoint/2010/main" val="348583007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TotalTime>
  <Words>1090</Words>
  <Application>Microsoft Office PowerPoint</Application>
  <PresentationFormat>Widescreen</PresentationFormat>
  <Paragraphs>52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Trebuchet MS</vt:lpstr>
      <vt:lpstr>Wingdings 3</vt:lpstr>
      <vt:lpstr>Facet</vt:lpstr>
      <vt:lpstr>Duties and Responsibilities in Hospital organization</vt:lpstr>
      <vt:lpstr>Responsibilities in Hospital organization</vt:lpstr>
      <vt:lpstr>Responsibilities in Hospital organization</vt:lpstr>
      <vt:lpstr>Roles and Responsibilities of the Chairman of the Board</vt:lpstr>
      <vt:lpstr>Roles and Responsibilities of the Chairman of the Board</vt:lpstr>
      <vt:lpstr>Roles and Responsibilities of the Board of Trustees</vt:lpstr>
      <vt:lpstr>Roles and Responsibilities of the Board of Trustees</vt:lpstr>
      <vt:lpstr>Roles and Responsibilities of the Board of Trustees</vt:lpstr>
      <vt:lpstr>Roles and Responsibilities of the Company Secretary </vt:lpstr>
      <vt:lpstr>Roles and Responsibilities of the Company Secretary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Duties and responsibilities in hospital organization</dc:title>
  <dc:creator>HP</dc:creator>
  <cp:lastModifiedBy>HP</cp:lastModifiedBy>
  <cp:revision>3</cp:revision>
  <dcterms:created xsi:type="dcterms:W3CDTF">2021-12-17T05:17:43Z</dcterms:created>
  <dcterms:modified xsi:type="dcterms:W3CDTF">2021-12-17T05:35:11Z</dcterms:modified>
</cp:coreProperties>
</file>