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0" r:id="rId21"/>
    <p:sldId id="275" r:id="rId22"/>
    <p:sldId id="276" r:id="rId23"/>
    <p:sldId id="277" r:id="rId24"/>
    <p:sldId id="278" r:id="rId25"/>
    <p:sldId id="279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36CC4-128E-4F94-A91A-6B948D9ED860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B996-1172-40ED-A65A-31EC961A9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B996-1172-40ED-A65A-31EC961A9EE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BC6E-99B4-411A-88D8-3ABA19F7078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0A65-042F-4BB7-841A-968B971F8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BC6E-99B4-411A-88D8-3ABA19F7078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0A65-042F-4BB7-841A-968B971F8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BC6E-99B4-411A-88D8-3ABA19F7078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0A65-042F-4BB7-841A-968B971F8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BC6E-99B4-411A-88D8-3ABA19F7078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0A65-042F-4BB7-841A-968B971F8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BC6E-99B4-411A-88D8-3ABA19F7078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0A65-042F-4BB7-841A-968B971F8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BC6E-99B4-411A-88D8-3ABA19F7078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0A65-042F-4BB7-841A-968B971F8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BC6E-99B4-411A-88D8-3ABA19F7078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0A65-042F-4BB7-841A-968B971F8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BC6E-99B4-411A-88D8-3ABA19F7078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0A65-042F-4BB7-841A-968B971F8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BC6E-99B4-411A-88D8-3ABA19F7078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0A65-042F-4BB7-841A-968B971F8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BC6E-99B4-411A-88D8-3ABA19F7078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0A65-042F-4BB7-841A-968B971F89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BC6E-99B4-411A-88D8-3ABA19F7078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440A65-042F-4BB7-841A-968B971F89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72BC6E-99B4-411A-88D8-3ABA19F7078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440A65-042F-4BB7-841A-968B971F890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857364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sz="6600" i="1" dirty="0">
                <a:solidFill>
                  <a:srgbClr val="FABE00"/>
                </a:solidFill>
              </a:rPr>
              <a:t>ENTERIC FEVER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214422"/>
          <a:ext cx="9144000" cy="372212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0418"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DURATION</a:t>
                      </a:r>
                      <a:r>
                        <a:rPr lang="en-US" sz="2400" b="1" i="1" baseline="0" dirty="0"/>
                        <a:t> OF DISEASE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SPECIMEN</a:t>
                      </a:r>
                      <a:r>
                        <a:rPr lang="en-US" sz="2400" b="1" i="1" baseline="0" dirty="0"/>
                        <a:t> EXAMINATION 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% POSITIVITY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727"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1</a:t>
                      </a:r>
                      <a:r>
                        <a:rPr lang="en-US" sz="2400" b="1" i="1" baseline="30000" dirty="0"/>
                        <a:t>st</a:t>
                      </a:r>
                      <a:r>
                        <a:rPr lang="en-US" sz="2400" b="1" i="1" baseline="0" dirty="0"/>
                        <a:t> week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Blood culture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3454"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2</a:t>
                      </a:r>
                      <a:r>
                        <a:rPr lang="en-US" sz="2400" b="1" i="1" baseline="30000" dirty="0"/>
                        <a:t>nd</a:t>
                      </a:r>
                      <a:r>
                        <a:rPr lang="en-US" sz="2400" b="1" i="1" dirty="0"/>
                        <a:t> week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Blood culture </a:t>
                      </a:r>
                    </a:p>
                    <a:p>
                      <a:r>
                        <a:rPr lang="en-US" sz="2400" b="1" i="1" dirty="0" err="1"/>
                        <a:t>Faeces</a:t>
                      </a:r>
                      <a:r>
                        <a:rPr lang="en-US" sz="2400" b="1" i="1" dirty="0"/>
                        <a:t> culture</a:t>
                      </a:r>
                    </a:p>
                    <a:p>
                      <a:r>
                        <a:rPr lang="en-US" sz="2400" b="1" i="1" dirty="0" err="1"/>
                        <a:t>Widal</a:t>
                      </a:r>
                      <a:r>
                        <a:rPr lang="en-US" sz="2400" b="1" i="1" dirty="0"/>
                        <a:t>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75</a:t>
                      </a:r>
                    </a:p>
                    <a:p>
                      <a:r>
                        <a:rPr lang="en-US" sz="2400" b="1" i="1" dirty="0"/>
                        <a:t>50</a:t>
                      </a:r>
                    </a:p>
                    <a:p>
                      <a:r>
                        <a:rPr lang="en-US" sz="2400" b="1" i="1" dirty="0"/>
                        <a:t>Low </a:t>
                      </a:r>
                      <a:r>
                        <a:rPr lang="en-US" sz="2400" b="1" i="1" dirty="0" err="1"/>
                        <a:t>titre</a:t>
                      </a:r>
                      <a:endParaRPr lang="en-US" sz="24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9087"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3</a:t>
                      </a:r>
                      <a:r>
                        <a:rPr lang="en-US" sz="2400" b="1" i="1" baseline="30000" dirty="0"/>
                        <a:t>rd</a:t>
                      </a:r>
                      <a:r>
                        <a:rPr lang="en-US" sz="2400" b="1" i="1" dirty="0"/>
                        <a:t>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 err="1"/>
                        <a:t>Widal</a:t>
                      </a:r>
                      <a:r>
                        <a:rPr lang="en-US" sz="2400" b="1" i="1" dirty="0"/>
                        <a:t> test</a:t>
                      </a:r>
                    </a:p>
                    <a:p>
                      <a:r>
                        <a:rPr lang="en-US" sz="2400" b="1" i="1" dirty="0"/>
                        <a:t>Blood culture</a:t>
                      </a:r>
                    </a:p>
                    <a:p>
                      <a:r>
                        <a:rPr lang="en-US" sz="2400" b="1" i="1" dirty="0" err="1"/>
                        <a:t>Faeces</a:t>
                      </a:r>
                      <a:r>
                        <a:rPr lang="en-US" sz="2400" b="1" i="1" dirty="0"/>
                        <a:t> culture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80-100</a:t>
                      </a:r>
                    </a:p>
                    <a:p>
                      <a:r>
                        <a:rPr lang="en-US" sz="2400" b="1" i="1" dirty="0"/>
                        <a:t>60</a:t>
                      </a:r>
                    </a:p>
                    <a:p>
                      <a:r>
                        <a:rPr lang="en-US" sz="2400" b="1" i="1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521495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/>
              <a:t>Relevance of examination of different specimens at different phases of enteric fever.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>
                <a:solidFill>
                  <a:srgbClr val="C00000"/>
                </a:solidFill>
              </a:rPr>
              <a:t>BLOOD 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i="1" dirty="0"/>
              <a:t>10 </a:t>
            </a:r>
            <a:r>
              <a:rPr lang="en-US" sz="2400" b="1" i="1" dirty="0" err="1"/>
              <a:t>mL</a:t>
            </a:r>
            <a:r>
              <a:rPr lang="en-US" sz="2400" b="1" i="1" dirty="0"/>
              <a:t> of blood is collected by </a:t>
            </a:r>
            <a:r>
              <a:rPr lang="en-US" sz="2400" b="1" i="1" dirty="0" err="1"/>
              <a:t>venepuncture</a:t>
            </a:r>
            <a:r>
              <a:rPr lang="en-US" sz="2400" b="1" i="1" dirty="0"/>
              <a:t> under aseptic conditions and transferred into blood culture bottles (glucose broth and </a:t>
            </a:r>
            <a:r>
              <a:rPr lang="en-US" sz="2400" b="1" i="1" dirty="0" err="1"/>
              <a:t>taurocholate</a:t>
            </a:r>
            <a:r>
              <a:rPr lang="en-US" sz="2400" b="1" i="1" dirty="0"/>
              <a:t> broth).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Single bottle containing brain heart infusion broth (BHI) can be used instead of two bottles of glucose broth and </a:t>
            </a:r>
            <a:r>
              <a:rPr lang="en-US" sz="2400" b="1" i="1" dirty="0" err="1"/>
              <a:t>taurocholate</a:t>
            </a:r>
            <a:r>
              <a:rPr lang="en-US" sz="2400" b="1" i="1" dirty="0"/>
              <a:t> broth.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Blood containing substances that inhibit the growth of the bacilli and hence it is essential to dilute out these </a:t>
            </a:r>
            <a:r>
              <a:rPr lang="en-US" sz="2400" b="1" i="1" dirty="0" err="1"/>
              <a:t>sustances</a:t>
            </a:r>
            <a:r>
              <a:rPr lang="en-US" sz="2400" b="1" i="1" dirty="0"/>
              <a:t> (</a:t>
            </a:r>
            <a:r>
              <a:rPr lang="en-US" sz="2400" b="1" i="1" dirty="0" err="1"/>
              <a:t>mL</a:t>
            </a:r>
            <a:r>
              <a:rPr lang="en-US" sz="2400" b="1" i="1" dirty="0"/>
              <a:t> blood into the 50 </a:t>
            </a:r>
            <a:r>
              <a:rPr lang="en-US" sz="2400" b="1" i="1" dirty="0" err="1"/>
              <a:t>mL</a:t>
            </a:r>
            <a:r>
              <a:rPr lang="en-US" sz="2400" b="1" i="1" dirty="0"/>
              <a:t> culture media, 1:10 dilution).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Blood culture bottles are incubated at 37°C overnight.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In case of BHI broth, subcultures are made on both blood agar and </a:t>
            </a:r>
            <a:r>
              <a:rPr lang="en-US" sz="2400" b="1" i="1" dirty="0" err="1"/>
              <a:t>MacConkey’s</a:t>
            </a:r>
            <a:r>
              <a:rPr lang="en-US" sz="2400" b="1" i="1" dirty="0"/>
              <a:t> agar from that bottle after overnight incubation.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In case of two blood culture bottles, the glucose broth is </a:t>
            </a:r>
            <a:r>
              <a:rPr lang="en-US" sz="2400" b="1" i="1" dirty="0" err="1"/>
              <a:t>subcultured</a:t>
            </a:r>
            <a:r>
              <a:rPr lang="en-US" sz="2400" b="1" i="1" dirty="0"/>
              <a:t> on blood agar and the </a:t>
            </a:r>
            <a:r>
              <a:rPr lang="en-US" sz="2400" b="1" i="1" dirty="0" err="1"/>
              <a:t>taurocholate</a:t>
            </a:r>
            <a:r>
              <a:rPr lang="en-US" sz="2400" b="1" i="1" dirty="0"/>
              <a:t> (bile) broth on  </a:t>
            </a:r>
            <a:r>
              <a:rPr lang="en-US" sz="2400" b="1" i="1" dirty="0" err="1"/>
              <a:t>MacConkey’s</a:t>
            </a:r>
            <a:r>
              <a:rPr lang="en-US" sz="2400" b="1" i="1" dirty="0"/>
              <a:t> agar.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i="1" dirty="0" err="1"/>
              <a:t>Taurocholate</a:t>
            </a:r>
            <a:r>
              <a:rPr lang="en-US" sz="2400" b="1" i="1" dirty="0"/>
              <a:t> broth is  inhibitory to Gram positive bacteria, therefore, Gram negative bacilli are selected out.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Pale non-lactose fermenting (NLF) colonies appear on </a:t>
            </a:r>
            <a:r>
              <a:rPr lang="en-US" sz="2400" b="1" i="1" dirty="0" err="1"/>
              <a:t>MacConkey’s</a:t>
            </a:r>
            <a:r>
              <a:rPr lang="en-US" sz="2400" b="1" i="1" dirty="0"/>
              <a:t> agar and are picked out for biochemical reactions and motility.</a:t>
            </a:r>
          </a:p>
          <a:p>
            <a:pPr algn="ctr">
              <a:buNone/>
            </a:pPr>
            <a:r>
              <a:rPr lang="en-US" sz="3200" b="1" i="1" dirty="0">
                <a:solidFill>
                  <a:srgbClr val="C00000"/>
                </a:solidFill>
              </a:rPr>
              <a:t>CLOT CULTURE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It is an alternative to blood culture. 5 </a:t>
            </a:r>
            <a:r>
              <a:rPr lang="en-US" sz="2400" b="1" i="1" dirty="0" err="1"/>
              <a:t>mL</a:t>
            </a:r>
            <a:r>
              <a:rPr lang="en-US" sz="2400" b="1" i="1" dirty="0"/>
              <a:t> of blood is withdrawn aseptically into a sterile container and allowed to clot.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The serum is separated and used for </a:t>
            </a:r>
            <a:r>
              <a:rPr lang="en-US" sz="2400" b="1" i="1" dirty="0" err="1"/>
              <a:t>widal</a:t>
            </a:r>
            <a:r>
              <a:rPr lang="en-US" sz="2400" b="1" i="1" dirty="0"/>
              <a:t> test.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The clot is broken up with a sterile glass rod and added  to bile broth containing streptokinase (100 units/</a:t>
            </a:r>
            <a:r>
              <a:rPr lang="en-US" sz="2400" b="1" i="1" dirty="0" err="1"/>
              <a:t>mL</a:t>
            </a:r>
            <a:r>
              <a:rPr lang="en-US" sz="2400" b="1" i="1" dirty="0"/>
              <a:t>) which digests the clot causing its </a:t>
            </a:r>
            <a:r>
              <a:rPr lang="en-US" sz="2400" b="1" i="1" dirty="0" err="1"/>
              <a:t>lysis</a:t>
            </a:r>
            <a:r>
              <a:rPr lang="en-US" sz="2400" b="1" i="1" dirty="0"/>
              <a:t> and thereby the bacteria are released from the clot.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Serum used for </a:t>
            </a:r>
            <a:r>
              <a:rPr lang="en-US" sz="2400" b="1" i="1" dirty="0" err="1"/>
              <a:t>Widal</a:t>
            </a:r>
            <a:r>
              <a:rPr lang="en-US" sz="2400" b="1" i="1" dirty="0"/>
              <a:t> test may be negative due to the early stage of the disease.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i="1" dirty="0">
                <a:solidFill>
                  <a:srgbClr val="C00000"/>
                </a:solidFill>
              </a:rPr>
              <a:t>AUTOMATED BLOOD CULTURE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 err="1"/>
              <a:t>BacT</a:t>
            </a:r>
            <a:r>
              <a:rPr lang="en-US" sz="2400" b="1" i="1" dirty="0"/>
              <a:t>/ALERT 3D and BACTEC are two commercially available blood culture systems.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Blood specimen is inoculated into liquid culture medium bottle and incubated at 37°C in the automated system.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When microorganisms grow in liquid culture bottle, automated system gives the signal.</a:t>
            </a:r>
          </a:p>
          <a:p>
            <a:pPr algn="ctr">
              <a:buNone/>
            </a:pPr>
            <a:endParaRPr lang="en-US" sz="3200" b="1" i="1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sz="3200" b="1" i="1" dirty="0">
                <a:solidFill>
                  <a:srgbClr val="C00000"/>
                </a:solidFill>
              </a:rPr>
              <a:t>FAECES CULTURE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As normal flora is present in </a:t>
            </a:r>
            <a:r>
              <a:rPr lang="en-US" sz="2400" b="1" i="1" dirty="0" err="1"/>
              <a:t>faeces</a:t>
            </a:r>
            <a:r>
              <a:rPr lang="en-US" sz="2400" b="1" i="1" dirty="0"/>
              <a:t>, successful culture will depend on use of enrichment and selective media.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 err="1"/>
              <a:t>Faecal</a:t>
            </a:r>
            <a:r>
              <a:rPr lang="en-US" sz="2400" b="1" i="1" dirty="0"/>
              <a:t> samples are inoculated into one tube each of </a:t>
            </a:r>
            <a:r>
              <a:rPr lang="en-US" sz="2400" b="1" i="1" dirty="0" err="1"/>
              <a:t>selenite</a:t>
            </a:r>
            <a:r>
              <a:rPr lang="en-US" sz="2400" b="1" i="1" dirty="0"/>
              <a:t> and </a:t>
            </a:r>
            <a:r>
              <a:rPr lang="en-US" sz="2400" b="1" i="1" dirty="0" err="1"/>
              <a:t>tetrathionate</a:t>
            </a:r>
            <a:r>
              <a:rPr lang="en-US" sz="2400" b="1" i="1" dirty="0"/>
              <a:t> broth (both enrichment media) and are also plated directly on </a:t>
            </a:r>
            <a:r>
              <a:rPr lang="en-US" sz="2400" b="1" i="1" dirty="0" err="1"/>
              <a:t>MacConkey’s</a:t>
            </a:r>
            <a:r>
              <a:rPr lang="en-US" sz="2400" b="1" i="1" dirty="0"/>
              <a:t> agar, DCA, XLD and </a:t>
            </a:r>
            <a:r>
              <a:rPr lang="en-US" sz="2400" b="1" i="1" dirty="0" err="1"/>
              <a:t>wilson-blair</a:t>
            </a:r>
            <a:r>
              <a:rPr lang="en-US" sz="2400" b="1" i="1" dirty="0"/>
              <a:t> media.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b="1" i="1" dirty="0"/>
              <a:t>Salmonellae appear as pale yellow (NLF) colonies on </a:t>
            </a:r>
            <a:r>
              <a:rPr lang="en-US" sz="2400" b="1" i="1" dirty="0" err="1"/>
              <a:t>MacConkey’s</a:t>
            </a:r>
            <a:r>
              <a:rPr lang="en-US" sz="2400" b="1" i="1" dirty="0"/>
              <a:t> agar and DCA media.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On Wilson-Blair medium, S. </a:t>
            </a:r>
            <a:r>
              <a:rPr lang="en-US" sz="2400" b="1" i="1" dirty="0" err="1"/>
              <a:t>Typhi</a:t>
            </a:r>
            <a:r>
              <a:rPr lang="en-US" sz="2400" b="1" i="1" dirty="0"/>
              <a:t> forms large black colonies with metallic sheen whereas S. </a:t>
            </a:r>
            <a:r>
              <a:rPr lang="en-US" sz="2400" b="1" i="1" dirty="0" err="1"/>
              <a:t>Paratyphi</a:t>
            </a:r>
            <a:r>
              <a:rPr lang="en-US" sz="2400" b="1" i="1" dirty="0"/>
              <a:t>  A produces green colonies due to the absence of H2S </a:t>
            </a:r>
            <a:r>
              <a:rPr lang="en-US" sz="2400" b="1" i="1" dirty="0" err="1"/>
              <a:t>prodution</a:t>
            </a:r>
            <a:r>
              <a:rPr lang="en-US" sz="2400" b="1" i="1" dirty="0"/>
              <a:t>.</a:t>
            </a:r>
          </a:p>
          <a:p>
            <a:pPr algn="ctr">
              <a:buNone/>
            </a:pPr>
            <a:endParaRPr lang="en-US" sz="3200" b="1" i="1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sz="3200" b="1" i="1" dirty="0">
                <a:solidFill>
                  <a:srgbClr val="C00000"/>
                </a:solidFill>
              </a:rPr>
              <a:t>URINE CULTURE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Urine culture is less frequently positive than the culture of blood or </a:t>
            </a:r>
            <a:r>
              <a:rPr lang="en-US" sz="2400" b="1" i="1" dirty="0" err="1"/>
              <a:t>faeces</a:t>
            </a:r>
            <a:r>
              <a:rPr lang="en-US" sz="2400" b="1" i="1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Cultures are generally positive only in the second and third weeks.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After third week, only about 25 percent cases may be positive.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 err="1"/>
              <a:t>Reapeated</a:t>
            </a:r>
            <a:r>
              <a:rPr lang="en-US" sz="2400" b="1" i="1" dirty="0"/>
              <a:t> cultures improve the chances of isolation.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Urine samples are centrifuged and the deposit is inoculated into enrichment and selective media. </a:t>
            </a:r>
            <a:r>
              <a:rPr lang="en-US" b="1" i="1" dirty="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i="1" dirty="0">
                <a:solidFill>
                  <a:srgbClr val="C00000"/>
                </a:solidFill>
              </a:rPr>
              <a:t>OTHER SPECIMENS FOR CULTURE</a:t>
            </a:r>
            <a:endParaRPr lang="en-US" sz="3200" b="1" i="1" dirty="0"/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Bone marrow culture is valuable as it is positive even when blood cultures are negative.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Culture of bile is usually positive and may be useful in detection of chronic carriers.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Other materials which may be used for culture are rose spot’s discharge.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At autopsy, cultures may be done from the gall bladder, liver, spleen and mesenteric lymph nodes.</a:t>
            </a:r>
          </a:p>
          <a:p>
            <a:pPr algn="ctr">
              <a:buNone/>
            </a:pPr>
            <a:r>
              <a:rPr lang="en-US" sz="3200" b="1" i="1" dirty="0">
                <a:solidFill>
                  <a:srgbClr val="C00000"/>
                </a:solidFill>
              </a:rPr>
              <a:t>COLONY MORPHOLOGY AND STAINING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On </a:t>
            </a:r>
            <a:r>
              <a:rPr lang="en-US" sz="2400" b="1" i="1" dirty="0" err="1"/>
              <a:t>MacConkey’s</a:t>
            </a:r>
            <a:r>
              <a:rPr lang="en-US" sz="2400" b="1" i="1" dirty="0"/>
              <a:t> agar or DCA, salmonellae grow as pale yellow, non lactose fermenting (NLF) colonies.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Gram staining from these colonies show Gram negative bacilli and on hanging drop preparation, these are motile bacilli.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200" b="1" i="1" dirty="0">
                <a:solidFill>
                  <a:srgbClr val="C00000"/>
                </a:solidFill>
              </a:rPr>
              <a:t>BIOCHEMICAL REACTIONS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Salmonellae are </a:t>
            </a:r>
            <a:r>
              <a:rPr lang="en-US" sz="2400" b="1" i="1" dirty="0" err="1"/>
              <a:t>catalase</a:t>
            </a:r>
            <a:r>
              <a:rPr lang="en-US" sz="2400" b="1" i="1" dirty="0"/>
              <a:t> positive.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 err="1"/>
              <a:t>Oxidase</a:t>
            </a:r>
            <a:r>
              <a:rPr lang="en-US" sz="2400" b="1" i="1" dirty="0"/>
              <a:t> negative. 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Nitrate reduction  positive.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Ferments glucose, </a:t>
            </a:r>
            <a:r>
              <a:rPr lang="en-US" sz="2400" b="1" i="1" dirty="0" err="1"/>
              <a:t>mannitol</a:t>
            </a:r>
            <a:r>
              <a:rPr lang="en-US" sz="2400" b="1" i="1" dirty="0"/>
              <a:t> but not lactose or sucrose.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S. </a:t>
            </a:r>
            <a:r>
              <a:rPr lang="en-US" sz="2400" b="1" i="1" dirty="0" err="1"/>
              <a:t>Typhi</a:t>
            </a:r>
            <a:r>
              <a:rPr lang="en-US" sz="2400" b="1" i="1" dirty="0"/>
              <a:t> ferments glucose and </a:t>
            </a:r>
            <a:r>
              <a:rPr lang="en-US" sz="2400" b="1" i="1" dirty="0" err="1"/>
              <a:t>mannitol</a:t>
            </a:r>
            <a:r>
              <a:rPr lang="en-US" sz="2400" b="1" i="1" dirty="0"/>
              <a:t> with production of acid only but </a:t>
            </a:r>
            <a:r>
              <a:rPr lang="en-US" sz="2400" b="1" i="1" dirty="0" err="1"/>
              <a:t>paratyphi</a:t>
            </a:r>
            <a:r>
              <a:rPr lang="en-US" sz="2400" b="1" i="1" dirty="0"/>
              <a:t> bacilli (S. </a:t>
            </a:r>
            <a:r>
              <a:rPr lang="en-US" sz="2400" b="1" i="1" dirty="0" err="1"/>
              <a:t>Paratyphi</a:t>
            </a:r>
            <a:r>
              <a:rPr lang="en-US" sz="2400" b="1" i="1" dirty="0"/>
              <a:t> A, B and C) from acid and gas.</a:t>
            </a:r>
          </a:p>
          <a:p>
            <a:pPr algn="ctr">
              <a:buNone/>
            </a:pPr>
            <a:r>
              <a:rPr lang="en-US" sz="3200" b="1" i="1" dirty="0">
                <a:solidFill>
                  <a:srgbClr val="C00000"/>
                </a:solidFill>
              </a:rPr>
              <a:t>SLIDE AGGLUTINATION TEST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A </a:t>
            </a:r>
            <a:r>
              <a:rPr lang="en-US" sz="2400" b="1" i="1" dirty="0" err="1"/>
              <a:t>loopful</a:t>
            </a:r>
            <a:r>
              <a:rPr lang="en-US" sz="2400" b="1" i="1" dirty="0"/>
              <a:t> of the growth from a nutrient agar slope is emulsified in two drops of saline on a ,microscopic slide.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One emulsion acts as a control and other as a test.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Control is to show that the strain is not </a:t>
            </a:r>
            <a:r>
              <a:rPr lang="en-US" sz="2400" b="1" i="1" dirty="0" err="1"/>
              <a:t>autoagglutinable</a:t>
            </a:r>
            <a:r>
              <a:rPr lang="en-US" sz="2400" b="1" i="1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Agglutination is first carried out with the polyvalent O and the polyvalent H </a:t>
            </a:r>
            <a:r>
              <a:rPr lang="en-US" sz="2400" b="1" i="1" dirty="0" err="1"/>
              <a:t>antisera</a:t>
            </a:r>
            <a:r>
              <a:rPr lang="en-US" sz="2400" b="1" i="1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Positive agglutination indicates that the isolate belongs to genus Salmonella.</a:t>
            </a:r>
          </a:p>
          <a:p>
            <a:pPr>
              <a:buFont typeface="Wingdings" pitchFamily="2" charset="2"/>
              <a:buChar char="Ø"/>
            </a:pPr>
            <a:endParaRPr lang="en-US" sz="2400" b="1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i="1" dirty="0"/>
              <a:t>Further agglutination tests are done with single factor sera for determining the O and H antigens.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If  S. </a:t>
            </a:r>
            <a:r>
              <a:rPr lang="en-US" sz="2400" b="1" i="1" dirty="0" err="1"/>
              <a:t>typhi</a:t>
            </a:r>
            <a:r>
              <a:rPr lang="en-US" sz="2400" b="1" i="1" dirty="0"/>
              <a:t> is suspected , agglutination with O antiserum is done.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Prompt agglutination indicates that the isolate belongs to group-D salmonella.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Its identity as S. </a:t>
            </a:r>
            <a:r>
              <a:rPr lang="en-US" sz="2400" b="1" i="1" dirty="0" err="1"/>
              <a:t>typhi</a:t>
            </a:r>
            <a:r>
              <a:rPr lang="en-US" sz="2400" b="1" i="1" dirty="0"/>
              <a:t> is established by agglutination with H antiserum (anti-d serum).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Sometimes  fresh isolates of  S. </a:t>
            </a:r>
            <a:r>
              <a:rPr lang="en-US" sz="2400" b="1" i="1" dirty="0" err="1"/>
              <a:t>typhi</a:t>
            </a:r>
            <a:r>
              <a:rPr lang="en-US" sz="2400" b="1" i="1" dirty="0"/>
              <a:t> are in V form and do not agglutinate with  O antiserum. Such strains should be agglutinated with anti-Vi  serum.</a:t>
            </a:r>
          </a:p>
          <a:p>
            <a:pPr algn="ctr">
              <a:buNone/>
            </a:pPr>
            <a:r>
              <a:rPr lang="en-US" sz="3200" b="1" i="1" dirty="0">
                <a:solidFill>
                  <a:srgbClr val="C00000"/>
                </a:solidFill>
              </a:rPr>
              <a:t>ANTIBIOTIC SENSITIVITY TESTING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Antibiotic sensitivity testing can be performed either by disc diffusion method or by automated methods such as VITEK.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200" b="1" i="1" dirty="0">
                <a:solidFill>
                  <a:srgbClr val="C00000"/>
                </a:solidFill>
              </a:rPr>
              <a:t>DEMONSTRATION OF ANTIBODIES</a:t>
            </a:r>
          </a:p>
          <a:p>
            <a:pPr algn="ctr">
              <a:buNone/>
            </a:pPr>
            <a:r>
              <a:rPr lang="en-US" sz="3200" b="1" i="1" dirty="0">
                <a:solidFill>
                  <a:srgbClr val="00B050"/>
                </a:solidFill>
              </a:rPr>
              <a:t>WIDAL TEST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It is an agglutination test for detection of agglutinins (H and O) in patients with enteric fever.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Salmonella antibodies start appearing in the serum at the end of first week and rise sharply during the third week of enteric fever.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Two specimens of sera at an interval of 7 to 10 days are preferred to demonstrate a rising antibody </a:t>
            </a:r>
            <a:r>
              <a:rPr lang="en-US" sz="2400" b="1" i="1" dirty="0" err="1"/>
              <a:t>titre</a:t>
            </a:r>
            <a:r>
              <a:rPr lang="en-US" sz="2400" b="1" i="1" dirty="0"/>
              <a:t>.</a:t>
            </a:r>
          </a:p>
          <a:p>
            <a:pPr algn="ctr">
              <a:buNone/>
            </a:pPr>
            <a:r>
              <a:rPr lang="en-US" sz="2800" b="1" i="1" dirty="0">
                <a:solidFill>
                  <a:srgbClr val="00B050"/>
                </a:solidFill>
              </a:rPr>
              <a:t>PROCEDURE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Two types of tubes were originally used for the test- Dreyer’s tube (narrow tube with a conical bottom) for the H agglutination and Flex tube (short, round bottomed tube), for the O agglutination.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Equal volumes (0.4 </a:t>
            </a:r>
            <a:r>
              <a:rPr lang="en-US" sz="2400" b="1" i="1" dirty="0" err="1"/>
              <a:t>mL</a:t>
            </a:r>
            <a:r>
              <a:rPr lang="en-US" sz="2400" b="1" i="1" dirty="0"/>
              <a:t>) of serial dilutions of the serum (1:10 to 1:160) and the H and O antigens are mixed and incubated in a water bath at 37°C.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i="1" dirty="0"/>
              <a:t>Control tubes containing the antigen and normal saline are included to check for </a:t>
            </a:r>
            <a:r>
              <a:rPr lang="en-US" sz="2400" b="1" i="1" dirty="0" err="1"/>
              <a:t>autoagglutination</a:t>
            </a:r>
            <a:r>
              <a:rPr lang="en-US" sz="2400" b="1" i="1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H agglutination leads to the formation of loose, </a:t>
            </a:r>
            <a:r>
              <a:rPr lang="en-US" sz="2400" b="1" i="1" dirty="0" err="1"/>
              <a:t>cottonwool</a:t>
            </a:r>
            <a:r>
              <a:rPr lang="en-US" sz="2400" b="1" i="1" dirty="0"/>
              <a:t> clumps, while O agglutination appears as a granular deposit at the bottom of the tube.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The highest dilution of the serum showing agglutination (carpet formation) indicates the antibody </a:t>
            </a:r>
            <a:r>
              <a:rPr lang="en-US" sz="2400" b="1" i="1" dirty="0" err="1"/>
              <a:t>titre</a:t>
            </a:r>
            <a:r>
              <a:rPr lang="en-US" sz="2400" b="1" i="1" dirty="0"/>
              <a:t> against that particular antigen.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Control tubes show a compact deposit (button formation).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The antigens used in the test are the H and O antigens of S. </a:t>
            </a:r>
            <a:r>
              <a:rPr lang="en-US" sz="2400" b="1" i="1" dirty="0" err="1"/>
              <a:t>typhi</a:t>
            </a:r>
            <a:r>
              <a:rPr lang="en-US" sz="2400" b="1" i="1" dirty="0"/>
              <a:t> (TH and TO antigens) and H antigens of S. </a:t>
            </a:r>
            <a:r>
              <a:rPr lang="en-US" sz="2400" b="1" i="1" dirty="0" err="1"/>
              <a:t>paratyphi</a:t>
            </a:r>
            <a:r>
              <a:rPr lang="en-US" sz="2400" b="1" i="1" dirty="0"/>
              <a:t> A (AH antigen) and S. </a:t>
            </a:r>
            <a:r>
              <a:rPr lang="en-US" sz="2400" b="1" i="1" dirty="0" err="1"/>
              <a:t>paratyphi</a:t>
            </a:r>
            <a:r>
              <a:rPr lang="en-US" sz="2400" b="1" i="1" dirty="0"/>
              <a:t> B (BH antigen).</a:t>
            </a:r>
          </a:p>
          <a:p>
            <a:pPr algn="ctr">
              <a:buNone/>
            </a:pPr>
            <a:r>
              <a:rPr lang="en-US" sz="2800" b="1" i="1" dirty="0">
                <a:solidFill>
                  <a:srgbClr val="00B050"/>
                </a:solidFill>
              </a:rPr>
              <a:t>RESULT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The highest dilution (</a:t>
            </a:r>
            <a:r>
              <a:rPr lang="en-US" sz="2400" b="1" i="1" dirty="0" err="1"/>
              <a:t>titre</a:t>
            </a:r>
            <a:r>
              <a:rPr lang="en-US" sz="2400" b="1" i="1" dirty="0"/>
              <a:t>) of patient’s serum in which agglutination occurs is noted i.e. if  the dilution is 1 in 160, the </a:t>
            </a:r>
            <a:r>
              <a:rPr lang="en-US" sz="2400" b="1" i="1" dirty="0" err="1"/>
              <a:t>titre</a:t>
            </a:r>
            <a:r>
              <a:rPr lang="en-US" sz="2400" b="1" i="1" dirty="0"/>
              <a:t> is 160.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>
                <a:solidFill>
                  <a:srgbClr val="C00000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i="1" dirty="0"/>
              <a:t>The enteric fever is a disease caused by Salmonella </a:t>
            </a:r>
            <a:r>
              <a:rPr lang="en-US" sz="2400" b="1" i="1" dirty="0" err="1"/>
              <a:t>Typhi</a:t>
            </a:r>
            <a:r>
              <a:rPr lang="en-US" sz="2400" b="1" i="1" dirty="0"/>
              <a:t> (causing typhoid fever) or Salmonella </a:t>
            </a:r>
            <a:r>
              <a:rPr lang="en-US" sz="2400" b="1" i="1" dirty="0" err="1"/>
              <a:t>paratyphi</a:t>
            </a:r>
            <a:r>
              <a:rPr lang="en-US" sz="2400" b="1" i="1" dirty="0"/>
              <a:t> A, B and C (causing paratyphoid  fever).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The term enteric fever includes both typhoid and paratyphoid fever.</a:t>
            </a:r>
          </a:p>
          <a:p>
            <a:pPr algn="ctr">
              <a:buNone/>
            </a:pPr>
            <a:r>
              <a:rPr lang="en-US" sz="4400" b="1" i="1" dirty="0">
                <a:solidFill>
                  <a:srgbClr val="C00000"/>
                </a:solidFill>
              </a:rPr>
              <a:t>CAUSATIVE AGENTS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/>
              <a:t>Salmonella </a:t>
            </a:r>
            <a:r>
              <a:rPr lang="en-US" sz="2400" b="1" i="1" dirty="0" err="1"/>
              <a:t>Typhi</a:t>
            </a:r>
            <a:endParaRPr lang="en-US" sz="2400" b="1" i="1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/>
              <a:t>Salmonella </a:t>
            </a:r>
            <a:r>
              <a:rPr lang="en-US" sz="2400" b="1" i="1" dirty="0" err="1"/>
              <a:t>Paratyphi</a:t>
            </a:r>
            <a:r>
              <a:rPr lang="en-US" sz="2400" b="1" i="1" dirty="0"/>
              <a:t>  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/>
              <a:t>Salmonella </a:t>
            </a:r>
            <a:r>
              <a:rPr lang="en-US" sz="2400" b="1" i="1" dirty="0" err="1"/>
              <a:t>Paratyphi</a:t>
            </a:r>
            <a:r>
              <a:rPr lang="en-US" sz="2400" b="1" i="1" dirty="0"/>
              <a:t>  B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/>
              <a:t>Salmonella </a:t>
            </a:r>
            <a:r>
              <a:rPr lang="en-US" sz="2400" b="1" i="1" dirty="0" err="1"/>
              <a:t>Paratyphi</a:t>
            </a:r>
            <a:r>
              <a:rPr lang="en-US" sz="2400" b="1" i="1" dirty="0"/>
              <a:t>  C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b="1" i="1" dirty="0"/>
              <a:t>These salmonellae are primarily intestinal parasites of vertebrates which infect man, leading to enteric fever.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b="1" i="1" dirty="0"/>
              <a:t>They belongs to family </a:t>
            </a:r>
            <a:r>
              <a:rPr lang="en-US" sz="2400" b="1" i="1" dirty="0" err="1"/>
              <a:t>enterobacteriaceae</a:t>
            </a:r>
            <a:r>
              <a:rPr lang="en-US" sz="2400" b="1" i="1" dirty="0"/>
              <a:t>.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sz="2400" b="1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idal-test-report-analys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571876"/>
            <a:ext cx="7000924" cy="31432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 descr="Interpretation-of-Widal-Test-Tube-Method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142852"/>
            <a:ext cx="7000924" cy="32861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>
                <a:solidFill>
                  <a:srgbClr val="C00000"/>
                </a:solidFill>
              </a:rPr>
              <a:t>OTHER SEROLOGICAL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i="1" dirty="0"/>
              <a:t>ELISA is a sensitive method of measuring antibody against the </a:t>
            </a:r>
            <a:r>
              <a:rPr lang="en-US" b="1" i="1" dirty="0" err="1"/>
              <a:t>lipopolysaccharide</a:t>
            </a:r>
            <a:r>
              <a:rPr lang="en-US" b="1" i="1" dirty="0"/>
              <a:t> of salmonellae.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/>
              <a:t>Detection of </a:t>
            </a:r>
            <a:r>
              <a:rPr lang="en-US" b="1" i="1" dirty="0" err="1"/>
              <a:t>porins</a:t>
            </a:r>
            <a:r>
              <a:rPr lang="en-US" b="1" i="1" dirty="0"/>
              <a:t>, the outer membrane proteins of S. </a:t>
            </a:r>
            <a:r>
              <a:rPr lang="en-US" b="1" i="1" dirty="0" err="1"/>
              <a:t>Typhi</a:t>
            </a:r>
            <a:r>
              <a:rPr lang="en-US" b="1" i="1" dirty="0"/>
              <a:t> by ELISA method is useful for early </a:t>
            </a:r>
            <a:r>
              <a:rPr lang="en-US" b="1" i="1" dirty="0" err="1"/>
              <a:t>serodiagnosis</a:t>
            </a:r>
            <a:r>
              <a:rPr lang="en-US" b="1" i="1" dirty="0"/>
              <a:t> of typhoid fever.</a:t>
            </a:r>
          </a:p>
          <a:p>
            <a:pPr algn="ctr">
              <a:buNone/>
            </a:pPr>
            <a:r>
              <a:rPr lang="en-US" sz="4400" b="1" i="1" dirty="0">
                <a:solidFill>
                  <a:srgbClr val="C00000"/>
                </a:solidFill>
              </a:rPr>
              <a:t>DEMONSTRATION OF CIRCULATING ANTIGEN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Typhoid bacilli antigens are present in the blood in the early phase of the disease, and also in the urine of proteins. 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The antigens can be detected by ELISA.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i="1" dirty="0">
                <a:solidFill>
                  <a:srgbClr val="C00000"/>
                </a:solidFill>
              </a:rPr>
              <a:t>OTHER NON-SPECIFIC LABORATORY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800" b="1" i="1" dirty="0">
                <a:solidFill>
                  <a:srgbClr val="00B050"/>
                </a:solidFill>
              </a:rPr>
              <a:t>TOTAL LEUCOCYTE COUNT (TLC)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 err="1"/>
              <a:t>Leucopaenia</a:t>
            </a:r>
            <a:r>
              <a:rPr lang="en-US" sz="2400" b="1" i="1" dirty="0"/>
              <a:t> with a relative </a:t>
            </a:r>
            <a:r>
              <a:rPr lang="en-US" sz="2400" b="1" i="1" dirty="0" err="1"/>
              <a:t>lymphocytosis</a:t>
            </a:r>
            <a:r>
              <a:rPr lang="en-US" sz="2400" b="1" i="1" dirty="0"/>
              <a:t> is found.</a:t>
            </a:r>
          </a:p>
          <a:p>
            <a:pPr algn="ctr">
              <a:buNone/>
            </a:pPr>
            <a:r>
              <a:rPr lang="en-US" sz="4400" b="1" i="1" dirty="0">
                <a:solidFill>
                  <a:srgbClr val="C00000"/>
                </a:solidFill>
              </a:rPr>
              <a:t>TREATMENT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Third generation </a:t>
            </a:r>
            <a:r>
              <a:rPr lang="en-US" sz="2400" b="1" i="1" dirty="0" err="1"/>
              <a:t>cephalosporins</a:t>
            </a:r>
            <a:r>
              <a:rPr lang="en-US" sz="2400" b="1" i="1" dirty="0"/>
              <a:t> (</a:t>
            </a:r>
            <a:r>
              <a:rPr lang="en-US" sz="2400" b="1" i="1" dirty="0" err="1"/>
              <a:t>ceftriaxone</a:t>
            </a:r>
            <a:r>
              <a:rPr lang="en-US" sz="2400" b="1" i="1" dirty="0"/>
              <a:t>) and </a:t>
            </a:r>
            <a:r>
              <a:rPr lang="en-US" sz="2400" b="1" i="1" dirty="0" err="1"/>
              <a:t>azithromycin</a:t>
            </a:r>
            <a:r>
              <a:rPr lang="en-US" sz="2400" b="1" i="1" dirty="0"/>
              <a:t> are used for treatment of enteric fever.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 err="1"/>
              <a:t>Chloramphenicol</a:t>
            </a:r>
            <a:r>
              <a:rPr lang="en-US" sz="2400" b="1" i="1" dirty="0"/>
              <a:t> </a:t>
            </a:r>
            <a:r>
              <a:rPr lang="en-US" sz="2400" b="1" i="1" dirty="0" err="1"/>
              <a:t>amoxycillin</a:t>
            </a:r>
            <a:r>
              <a:rPr lang="en-US" sz="2400" b="1" i="1" dirty="0"/>
              <a:t> and </a:t>
            </a:r>
            <a:r>
              <a:rPr lang="en-US" sz="2400" b="1" i="1" dirty="0" err="1"/>
              <a:t>cotrimoxazole</a:t>
            </a:r>
            <a:r>
              <a:rPr lang="en-US" sz="2400" b="1" i="1" dirty="0"/>
              <a:t> were used in past.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Multiple drug resistance S. </a:t>
            </a:r>
            <a:r>
              <a:rPr lang="en-US" sz="2400" b="1" i="1" dirty="0" err="1"/>
              <a:t>Typhi</a:t>
            </a:r>
            <a:r>
              <a:rPr lang="en-US" sz="2400" b="1" i="1" dirty="0"/>
              <a:t> is increasingly being </a:t>
            </a:r>
            <a:r>
              <a:rPr lang="en-US" sz="2400" b="1" i="1" dirty="0" err="1"/>
              <a:t>recognised</a:t>
            </a:r>
            <a:r>
              <a:rPr lang="en-US" sz="2400" b="1" i="1" dirty="0"/>
              <a:t> in many countries and has become a problem in </a:t>
            </a:r>
            <a:r>
              <a:rPr lang="en-US" sz="2400" b="1" i="1" dirty="0" err="1"/>
              <a:t>india</a:t>
            </a:r>
            <a:r>
              <a:rPr lang="en-US" sz="2400" b="1" i="1" dirty="0"/>
              <a:t> too.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Multidrug </a:t>
            </a:r>
            <a:r>
              <a:rPr lang="en-US" sz="2400" b="1" i="1" dirty="0" err="1"/>
              <a:t>resistent</a:t>
            </a:r>
            <a:r>
              <a:rPr lang="en-US" sz="2400" b="1" i="1" dirty="0"/>
              <a:t> (MDR) S. </a:t>
            </a:r>
            <a:r>
              <a:rPr lang="en-US" sz="2400" b="1" i="1" dirty="0" err="1"/>
              <a:t>Typhi</a:t>
            </a:r>
            <a:r>
              <a:rPr lang="en-US" sz="2400" b="1" i="1" dirty="0"/>
              <a:t> is defined as resistant to </a:t>
            </a:r>
            <a:r>
              <a:rPr lang="en-US" sz="2400" b="1" i="1" dirty="0" err="1"/>
              <a:t>chloramphenicol</a:t>
            </a:r>
            <a:r>
              <a:rPr lang="en-US" sz="2400" b="1" i="1" dirty="0"/>
              <a:t>, </a:t>
            </a:r>
            <a:r>
              <a:rPr lang="en-US" sz="2400" b="1" i="1" dirty="0" err="1"/>
              <a:t>ampicillin</a:t>
            </a:r>
            <a:r>
              <a:rPr lang="en-US" sz="2400" b="1" i="1" dirty="0"/>
              <a:t> and co-</a:t>
            </a:r>
            <a:r>
              <a:rPr lang="en-US" sz="2400" b="1" i="1" dirty="0" err="1"/>
              <a:t>trimoxazole</a:t>
            </a:r>
            <a:r>
              <a:rPr lang="en-US" sz="2400" b="1" i="1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Resistance to </a:t>
            </a:r>
            <a:r>
              <a:rPr lang="en-US" sz="2400" b="1" i="1" dirty="0" err="1"/>
              <a:t>ceftriaxone</a:t>
            </a:r>
            <a:r>
              <a:rPr lang="en-US" sz="2400" b="1" i="1" dirty="0"/>
              <a:t> has also been reported recently but is rare.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>
                <a:solidFill>
                  <a:srgbClr val="C00000"/>
                </a:solidFill>
              </a:rPr>
              <a:t>PROPHYLAXIS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 b="1" i="1" dirty="0">
                <a:solidFill>
                  <a:srgbClr val="00B050"/>
                </a:solidFill>
              </a:rPr>
              <a:t>1. GENERAL MEASURES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b="1" i="1" dirty="0"/>
              <a:t>Typhoid fever can be effectively controlled by sanitary measures for disposal of sewage, clean water supply and supervision of food processing and handling.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b="1" i="1" dirty="0"/>
              <a:t>Infected meats and eggs should be </a:t>
            </a:r>
            <a:r>
              <a:rPr lang="en-US" sz="2400" b="1" i="1" dirty="0" err="1"/>
              <a:t>throughly</a:t>
            </a:r>
            <a:r>
              <a:rPr lang="en-US" sz="2400" b="1" i="1" dirty="0"/>
              <a:t> cooked.</a:t>
            </a:r>
          </a:p>
          <a:p>
            <a:pPr marL="514350" indent="-514350">
              <a:buNone/>
            </a:pPr>
            <a:r>
              <a:rPr lang="en-US" sz="2800" b="1" i="1" dirty="0">
                <a:solidFill>
                  <a:srgbClr val="00B050"/>
                </a:solidFill>
              </a:rPr>
              <a:t>2. CARRIERS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b="1" i="1" dirty="0"/>
              <a:t>Carriers should not be engaged in food preparation and should observe strict personal hygiene.</a:t>
            </a:r>
          </a:p>
          <a:p>
            <a:pPr marL="514350" indent="-514350">
              <a:buNone/>
            </a:pPr>
            <a:r>
              <a:rPr lang="en-US" sz="2800" b="1" i="1" dirty="0">
                <a:solidFill>
                  <a:srgbClr val="00B050"/>
                </a:solidFill>
              </a:rPr>
              <a:t>3. VACCINATION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b="1" i="1" dirty="0"/>
              <a:t>Vaccine is indicated for </a:t>
            </a:r>
            <a:r>
              <a:rPr lang="en-US" sz="2400" b="1" i="1" dirty="0" err="1"/>
              <a:t>travellers</a:t>
            </a:r>
            <a:r>
              <a:rPr lang="en-US" sz="2400" b="1" i="1" dirty="0"/>
              <a:t> or who live in endemic areas.</a:t>
            </a:r>
          </a:p>
          <a:p>
            <a:pPr marL="514350" indent="-514350">
              <a:buNone/>
            </a:pPr>
            <a:endParaRPr lang="en-US" sz="2800" b="1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2800" b="1" i="1" dirty="0">
                <a:solidFill>
                  <a:srgbClr val="00B050"/>
                </a:solidFill>
              </a:rPr>
              <a:t>1. TAB VACCINE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b="1" i="1" dirty="0"/>
              <a:t>It is heat killed whole cell vaccine containing S. </a:t>
            </a:r>
            <a:r>
              <a:rPr lang="en-US" sz="2400" b="1" i="1" dirty="0" err="1"/>
              <a:t>Typhi</a:t>
            </a:r>
            <a:r>
              <a:rPr lang="en-US" sz="2400" b="1" i="1" dirty="0"/>
              <a:t>. 1000 millions, S. </a:t>
            </a:r>
            <a:r>
              <a:rPr lang="en-US" sz="2400" b="1" i="1" dirty="0" err="1"/>
              <a:t>Paratyphi</a:t>
            </a:r>
            <a:r>
              <a:rPr lang="en-US" sz="2400" b="1" i="1" dirty="0"/>
              <a:t> A and B, 750 millions each per ml and preserved in 0.5 percent phenol.</a:t>
            </a:r>
          </a:p>
          <a:p>
            <a:pPr marL="514350" indent="-514350">
              <a:buNone/>
            </a:pPr>
            <a:r>
              <a:rPr lang="en-US" sz="2400" b="1" i="1" dirty="0">
                <a:solidFill>
                  <a:srgbClr val="00B050"/>
                </a:solidFill>
              </a:rPr>
              <a:t>DOSE SCHEDULE: </a:t>
            </a:r>
            <a:r>
              <a:rPr lang="en-US" sz="2400" b="1" i="1" dirty="0"/>
              <a:t>The vaccine was given subcutaneously in two doses of 0.5 </a:t>
            </a:r>
            <a:r>
              <a:rPr lang="en-US" sz="2400" b="1" i="1" dirty="0" err="1"/>
              <a:t>mL</a:t>
            </a:r>
            <a:r>
              <a:rPr lang="en-US" sz="2400" b="1" i="1" dirty="0"/>
              <a:t> at an interval of 4-6 weeks followed by booster every three years.</a:t>
            </a:r>
          </a:p>
          <a:p>
            <a:pPr marL="514350" indent="-514350">
              <a:buNone/>
            </a:pPr>
            <a:r>
              <a:rPr lang="en-US" sz="2400" b="1" i="1" dirty="0">
                <a:solidFill>
                  <a:srgbClr val="00B050"/>
                </a:solidFill>
              </a:rPr>
              <a:t>It is no longer used because of significant side effects.</a:t>
            </a:r>
          </a:p>
          <a:p>
            <a:pPr marL="514350" indent="-514350">
              <a:buNone/>
            </a:pPr>
            <a:r>
              <a:rPr lang="en-US" sz="2800" b="1" i="1" dirty="0">
                <a:solidFill>
                  <a:srgbClr val="00B050"/>
                </a:solidFill>
              </a:rPr>
              <a:t>2. LIVE ORAL (TY2 1a) TYPHOID VACCINE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b="1" i="1" dirty="0" err="1"/>
              <a:t>Avirulent</a:t>
            </a:r>
            <a:r>
              <a:rPr lang="en-US" sz="2400" b="1" i="1" dirty="0"/>
              <a:t> </a:t>
            </a:r>
            <a:r>
              <a:rPr lang="en-US" sz="2400" b="1" i="1" dirty="0" err="1"/>
              <a:t>mutent</a:t>
            </a:r>
            <a:r>
              <a:rPr lang="en-US" sz="2400" b="1" i="1" dirty="0"/>
              <a:t> strain of  S. </a:t>
            </a:r>
            <a:r>
              <a:rPr lang="en-US" sz="2400" b="1" i="1" dirty="0" err="1"/>
              <a:t>Typhi</a:t>
            </a:r>
            <a:r>
              <a:rPr lang="en-US" sz="2400" b="1" i="1" dirty="0"/>
              <a:t> (Ty2 1a) lacking the enzyme UDP-galactose-4-epimerase (Gal E mutant) has been used as a live oral vaccine.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b="1" i="1" dirty="0"/>
              <a:t>These mutants initiate infection in the intestine but ‘self-destructs’ after four to five cell divisions and </a:t>
            </a:r>
            <a:r>
              <a:rPr lang="en-US" sz="2400" b="1" i="1" dirty="0" err="1"/>
              <a:t>threfore</a:t>
            </a:r>
            <a:r>
              <a:rPr lang="en-US" sz="2400" b="1" i="1" dirty="0"/>
              <a:t> cannot induce any illness.</a:t>
            </a:r>
          </a:p>
          <a:p>
            <a:pPr marL="514350" indent="-514350">
              <a:buNone/>
            </a:pPr>
            <a:r>
              <a:rPr lang="en-US" sz="2400" b="1" i="1" dirty="0">
                <a:solidFill>
                  <a:srgbClr val="00B050"/>
                </a:solidFill>
              </a:rPr>
              <a:t>DOSE SCHEDULE: </a:t>
            </a:r>
            <a:r>
              <a:rPr lang="en-US" sz="2400" b="1" i="1" dirty="0"/>
              <a:t>Three doses are given on alternative day (Days 1,3 and 5). No antibiotic should be taken during this period. It gives 65-96% protection for 3-5 years and is safe.</a:t>
            </a:r>
          </a:p>
          <a:p>
            <a:pPr marL="514350" indent="-514350">
              <a:buNone/>
            </a:pPr>
            <a:endParaRPr lang="en-US" sz="2400" b="1" i="1" dirty="0"/>
          </a:p>
          <a:p>
            <a:pPr marL="514350" indent="-514350">
              <a:buNone/>
            </a:pPr>
            <a:endParaRPr lang="en-US" sz="2400" b="1" i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i="1" dirty="0">
                <a:solidFill>
                  <a:srgbClr val="00B050"/>
                </a:solidFill>
              </a:rPr>
              <a:t>3. Vi CAPSULAR POLYSACCHARIDE VACCINE (Vi-CPS)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It contains purified Vi capsular polysaccharide antigen derived from S. </a:t>
            </a:r>
            <a:r>
              <a:rPr lang="en-US" sz="2400" b="1" i="1" dirty="0" err="1"/>
              <a:t>Typhi</a:t>
            </a:r>
            <a:r>
              <a:rPr lang="en-US" sz="2400" b="1" i="1" dirty="0"/>
              <a:t> strain Ty2.</a:t>
            </a:r>
          </a:p>
          <a:p>
            <a:pPr>
              <a:buNone/>
            </a:pPr>
            <a:r>
              <a:rPr lang="en-US" sz="2400" b="1" i="1" dirty="0">
                <a:solidFill>
                  <a:srgbClr val="00B050"/>
                </a:solidFill>
              </a:rPr>
              <a:t>DOSE  SCHEDULE:</a:t>
            </a:r>
            <a:r>
              <a:rPr lang="en-US" sz="2400" b="1" i="1" dirty="0"/>
              <a:t> It is injected intramuscularly or subcutaneously in a single dose of 25 microgram (</a:t>
            </a:r>
            <a:r>
              <a:rPr lang="el-GR" sz="2400" b="1" i="1" dirty="0"/>
              <a:t>μ</a:t>
            </a:r>
            <a:r>
              <a:rPr lang="en-US" sz="2400" b="1" i="1" dirty="0"/>
              <a:t>g). The efficacy is about 75%.</a:t>
            </a:r>
          </a:p>
          <a:p>
            <a:pPr>
              <a:buNone/>
            </a:pPr>
            <a:r>
              <a:rPr lang="en-US" sz="2400" b="1" i="1" dirty="0">
                <a:solidFill>
                  <a:srgbClr val="00B050"/>
                </a:solidFill>
              </a:rPr>
              <a:t>Vi-CPS vaccine is given to persons aged two years and above.</a:t>
            </a:r>
          </a:p>
          <a:p>
            <a:pPr>
              <a:buNone/>
            </a:pPr>
            <a:r>
              <a:rPr lang="en-US" sz="2800" b="1" i="1" dirty="0">
                <a:solidFill>
                  <a:srgbClr val="00B050"/>
                </a:solidFill>
              </a:rPr>
              <a:t>4. Vi-TT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Vi antigen is conjugated to tetanus </a:t>
            </a:r>
            <a:r>
              <a:rPr lang="en-US" sz="2400" b="1" i="1" dirty="0" err="1"/>
              <a:t>toxoid</a:t>
            </a:r>
            <a:r>
              <a:rPr lang="en-US" sz="2400" b="1" i="1" dirty="0"/>
              <a:t> (TT). One dose (0.5 </a:t>
            </a:r>
            <a:r>
              <a:rPr lang="en-US" sz="2400" b="1" i="1" dirty="0" err="1"/>
              <a:t>mL</a:t>
            </a:r>
            <a:r>
              <a:rPr lang="en-US" sz="2400" b="1" i="1" dirty="0"/>
              <a:t>) contains Vi antigens of S. </a:t>
            </a:r>
            <a:r>
              <a:rPr lang="en-US" sz="2400" b="1" i="1" dirty="0" err="1"/>
              <a:t>Typhi</a:t>
            </a:r>
            <a:r>
              <a:rPr lang="en-US" sz="2400" b="1" i="1" dirty="0"/>
              <a:t> (5 microgram (</a:t>
            </a:r>
            <a:r>
              <a:rPr lang="el-GR" sz="2400" b="1" i="1" dirty="0"/>
              <a:t>μ</a:t>
            </a:r>
            <a:r>
              <a:rPr lang="en-US" sz="2400" b="1" i="1" dirty="0"/>
              <a:t>g)) conjugated to TT Protein (5 microgram).</a:t>
            </a:r>
          </a:p>
          <a:p>
            <a:pPr>
              <a:buNone/>
            </a:pPr>
            <a:r>
              <a:rPr lang="en-US" sz="2800" b="1" i="1" dirty="0">
                <a:solidFill>
                  <a:srgbClr val="00B050"/>
                </a:solidFill>
              </a:rPr>
              <a:t>5.MULTIVALANT COMBINATION VACCINE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It consists of combination of  </a:t>
            </a:r>
            <a:r>
              <a:rPr lang="en-US" sz="2400" b="1" i="1" dirty="0" err="1"/>
              <a:t>ViCPS</a:t>
            </a:r>
            <a:r>
              <a:rPr lang="en-US" sz="2400" b="1" i="1" dirty="0"/>
              <a:t> and hepatitis A vaccines.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It contains 25 microgram (</a:t>
            </a:r>
            <a:r>
              <a:rPr lang="el-GR" sz="2400" b="1" i="1" dirty="0"/>
              <a:t>μ</a:t>
            </a:r>
            <a:r>
              <a:rPr lang="en-US" sz="2400" b="1" i="1" dirty="0"/>
              <a:t>g) of </a:t>
            </a:r>
            <a:r>
              <a:rPr lang="en-US" sz="2400" b="1" i="1" dirty="0" err="1"/>
              <a:t>ViCPS</a:t>
            </a:r>
            <a:r>
              <a:rPr lang="en-US" sz="2400" b="1" i="1" dirty="0"/>
              <a:t> of  S. </a:t>
            </a:r>
            <a:r>
              <a:rPr lang="en-US" sz="2400" b="1" i="1" dirty="0" err="1"/>
              <a:t>Typhi</a:t>
            </a:r>
            <a:r>
              <a:rPr lang="en-US" sz="2400" b="1" i="1" dirty="0"/>
              <a:t> with inactivated hepatitis A virus grown in human </a:t>
            </a:r>
            <a:r>
              <a:rPr lang="en-US" sz="2400" b="1" i="1" dirty="0" err="1"/>
              <a:t>deploid</a:t>
            </a:r>
            <a:r>
              <a:rPr lang="en-US" sz="2400" b="1" i="1" dirty="0"/>
              <a:t> cells.</a:t>
            </a:r>
          </a:p>
          <a:p>
            <a:pPr>
              <a:buNone/>
            </a:pPr>
            <a:endParaRPr lang="en-US" sz="2400" b="1" i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i="1">
                <a:solidFill>
                  <a:srgbClr val="C00000"/>
                </a:solidFill>
              </a:rPr>
              <a:t>REFERENCE BOOKS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i="1" dirty="0">
                <a:solidFill>
                  <a:schemeClr val="bg1"/>
                </a:solidFill>
              </a:rPr>
              <a:t>TEXTBOOK OF MICROBIOLOGY BY ANANTHANARAYAN AND PANIKER’S.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>
                <a:solidFill>
                  <a:schemeClr val="bg1"/>
                </a:solidFill>
              </a:rPr>
              <a:t>TEXTBOOK OF MICROBIOLOGY BY D R ARORA AND BRIJ BALA ARORA.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>
                <a:solidFill>
                  <a:schemeClr val="bg1"/>
                </a:solidFill>
              </a:rPr>
              <a:t>Textbook of </a:t>
            </a:r>
            <a:r>
              <a:rPr lang="en-US" b="1" i="1">
                <a:solidFill>
                  <a:schemeClr val="bg1"/>
                </a:solidFill>
              </a:rPr>
              <a:t>Medical Microbiology </a:t>
            </a:r>
            <a:r>
              <a:rPr lang="en-US" b="1" i="1" dirty="0">
                <a:solidFill>
                  <a:schemeClr val="bg1"/>
                </a:solidFill>
              </a:rPr>
              <a:t>by Baweja</a:t>
            </a:r>
          </a:p>
          <a:p>
            <a:pPr>
              <a:buFont typeface="Wingdings" pitchFamily="2" charset="2"/>
              <a:buChar char="Ø"/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>
                <a:solidFill>
                  <a:srgbClr val="C00000"/>
                </a:solidFill>
              </a:rPr>
              <a:t>MORPHOLOGY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i="1" dirty="0"/>
              <a:t>Salmonellae are Gram negative bacilli measuring 1-3 micrometer (</a:t>
            </a:r>
            <a:r>
              <a:rPr lang="el-GR" sz="2400" b="1" i="1" dirty="0"/>
              <a:t>μ</a:t>
            </a:r>
            <a:r>
              <a:rPr lang="en-US" sz="2400" b="1" i="1" dirty="0"/>
              <a:t>m)</a:t>
            </a:r>
            <a:r>
              <a:rPr lang="en-US" sz="2400" dirty="0"/>
              <a:t> </a:t>
            </a:r>
            <a:r>
              <a:rPr lang="en-US" sz="2400" b="1" i="1" dirty="0"/>
              <a:t>× 0.5 micrometer (</a:t>
            </a:r>
            <a:r>
              <a:rPr lang="el-GR" sz="2400" b="1" i="1" dirty="0"/>
              <a:t>μ</a:t>
            </a:r>
            <a:r>
              <a:rPr lang="en-US" sz="2400" b="1" i="1" dirty="0"/>
              <a:t>m).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They are motile, non-</a:t>
            </a:r>
            <a:r>
              <a:rPr lang="en-US" sz="2400" b="1" i="1" dirty="0" err="1"/>
              <a:t>sporing</a:t>
            </a:r>
            <a:r>
              <a:rPr lang="en-US" sz="2400" b="1" i="1" dirty="0"/>
              <a:t> and non-capsulated.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Motility is due to </a:t>
            </a:r>
            <a:r>
              <a:rPr lang="en-US" sz="2400" b="1" i="1" dirty="0" err="1"/>
              <a:t>peritrichous</a:t>
            </a:r>
            <a:r>
              <a:rPr lang="en-US" sz="2400" b="1" i="1" dirty="0"/>
              <a:t> flagella.</a:t>
            </a:r>
          </a:p>
          <a:p>
            <a:pPr>
              <a:buNone/>
            </a:pPr>
            <a:endParaRPr lang="en-US" sz="2400" b="1" i="1" dirty="0"/>
          </a:p>
        </p:txBody>
      </p:sp>
      <p:pic>
        <p:nvPicPr>
          <p:cNvPr id="4" name="Picture 3" descr="SalmonellaTyphiFlagellarSt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3214686"/>
            <a:ext cx="6286544" cy="342902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400" b="1" i="1" dirty="0">
                <a:solidFill>
                  <a:srgbClr val="C00000"/>
                </a:solidFill>
              </a:rPr>
              <a:t>PATHOGENESIS AND CLINICAL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3200" b="1" i="1" dirty="0">
                <a:solidFill>
                  <a:srgbClr val="92D050"/>
                </a:solidFill>
              </a:rPr>
              <a:t>1.TYPHOID FEVER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The infection is acquired by ingestion through contaminated food and water.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Minimum of 10</a:t>
            </a:r>
            <a:r>
              <a:rPr lang="en-US" sz="2400" b="1" i="1" baseline="30000" dirty="0"/>
              <a:t>3  to</a:t>
            </a:r>
            <a:r>
              <a:rPr lang="en-US" sz="2400" b="1" i="1" dirty="0"/>
              <a:t> 10</a:t>
            </a:r>
            <a:r>
              <a:rPr lang="en-US" sz="2400" b="1" i="1" baseline="30000" dirty="0"/>
              <a:t>6</a:t>
            </a:r>
            <a:r>
              <a:rPr lang="en-US" sz="2400" b="1" i="1" dirty="0"/>
              <a:t> bacteria are required to initiate infection.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The incubation period is usually 7-14 days but appears to be related to the dose of infection.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On reaching the small intestine the bacilli attach to the </a:t>
            </a:r>
            <a:r>
              <a:rPr lang="en-US" sz="2400" b="1" i="1" dirty="0" err="1"/>
              <a:t>epithilial</a:t>
            </a:r>
            <a:r>
              <a:rPr lang="en-US" sz="2400" b="1" i="1" dirty="0"/>
              <a:t> cells of the intestinal </a:t>
            </a:r>
            <a:r>
              <a:rPr lang="en-US" sz="2400" b="1" i="1" dirty="0" err="1"/>
              <a:t>villi</a:t>
            </a:r>
            <a:r>
              <a:rPr lang="en-US" sz="2400" b="1" i="1" dirty="0"/>
              <a:t> and penetrate the lamina </a:t>
            </a:r>
            <a:r>
              <a:rPr lang="en-US" sz="2400" b="1" i="1" dirty="0" err="1"/>
              <a:t>propria</a:t>
            </a:r>
            <a:r>
              <a:rPr lang="en-US" sz="2400" b="1" i="1" dirty="0"/>
              <a:t> and </a:t>
            </a:r>
            <a:r>
              <a:rPr lang="en-US" sz="2400" b="1" i="1" dirty="0" err="1"/>
              <a:t>submucosa</a:t>
            </a:r>
            <a:r>
              <a:rPr lang="en-US" sz="2400" b="1" i="1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They are </a:t>
            </a:r>
            <a:r>
              <a:rPr lang="en-US" sz="2400" b="1" i="1" dirty="0" err="1"/>
              <a:t>phagocytosed</a:t>
            </a:r>
            <a:r>
              <a:rPr lang="en-US" sz="2400" b="1" i="1" dirty="0"/>
              <a:t> by </a:t>
            </a:r>
            <a:r>
              <a:rPr lang="en-US" sz="2400" b="1" i="1" dirty="0" err="1"/>
              <a:t>neutrophils</a:t>
            </a:r>
            <a:r>
              <a:rPr lang="en-US" sz="2400" b="1" i="1" dirty="0"/>
              <a:t> and macrophages.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These bacteria resist intracellular killing and multiply within these cells.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They enter  the mesenteric lymph nodes, multiply there and, via the thoracic duct, enter the blood stream.</a:t>
            </a:r>
          </a:p>
          <a:p>
            <a:pPr>
              <a:buFont typeface="Wingdings" pitchFamily="2" charset="2"/>
              <a:buChar char="Ø"/>
            </a:pPr>
            <a:endParaRPr lang="en-US" sz="24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i="1" dirty="0"/>
              <a:t>A transient </a:t>
            </a:r>
            <a:r>
              <a:rPr lang="en-US" sz="2400" b="1" i="1" dirty="0" err="1"/>
              <a:t>bacteraemia</a:t>
            </a:r>
            <a:r>
              <a:rPr lang="en-US" sz="2400" b="1" i="1" dirty="0"/>
              <a:t> follows and internal organs like liver, gall bladder, spleen, bone marrow, lungs, lymph nodes and kidneys are infected.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Salmonellae multiply </a:t>
            </a:r>
            <a:r>
              <a:rPr lang="en-US" sz="2400" b="1" i="1" dirty="0" err="1"/>
              <a:t>abundently</a:t>
            </a:r>
            <a:r>
              <a:rPr lang="en-US" sz="2400" b="1" i="1" dirty="0"/>
              <a:t> in the gall bladder as bile is a good culture medium for the bacillus.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The clinical course may vary from a mild pyrexia to a fatal fulminating disease.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The illness is usually gradual, with headache, anorexia and congestion of mucous membranes.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The  characteristic features are </a:t>
            </a:r>
            <a:r>
              <a:rPr lang="en-US" sz="2400" b="1" i="1" dirty="0" err="1"/>
              <a:t>hepatosplenomegaly</a:t>
            </a:r>
            <a:r>
              <a:rPr lang="en-US" sz="2400" b="1" i="1" dirty="0"/>
              <a:t>, stepladder pyrexia with relative </a:t>
            </a:r>
            <a:r>
              <a:rPr lang="en-US" sz="2400" b="1" i="1" dirty="0" err="1"/>
              <a:t>bradycardia</a:t>
            </a:r>
            <a:r>
              <a:rPr lang="en-US" sz="2400" b="1" i="1" dirty="0"/>
              <a:t> and </a:t>
            </a:r>
            <a:r>
              <a:rPr lang="en-US" sz="2400" b="1" i="1" dirty="0" err="1"/>
              <a:t>leucopaenia</a:t>
            </a:r>
            <a:r>
              <a:rPr lang="en-US" sz="2400" b="1" i="1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Skin rashes known as rose-spots may appear during the second or third week.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The infecting organisms appear in stool during second to third week and in urine during third to fourth week.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‘Rose spots’ appear on the skin during the second or third week.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200" b="1" i="1" dirty="0">
                <a:solidFill>
                  <a:srgbClr val="92D050"/>
                </a:solidFill>
              </a:rPr>
              <a:t>2. PARATYPHOID FEVER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i="1" dirty="0"/>
              <a:t>Paratyphoid fever resembles typhoid fever but is milder.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S. </a:t>
            </a:r>
            <a:r>
              <a:rPr lang="en-US" sz="2400" b="1" i="1" dirty="0" err="1"/>
              <a:t>Paratyphi</a:t>
            </a:r>
            <a:r>
              <a:rPr lang="en-US" sz="2400" b="1" i="1" dirty="0"/>
              <a:t> A, B and C cause paratyphoid fever.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S. </a:t>
            </a:r>
            <a:r>
              <a:rPr lang="en-US" sz="2400" b="1" i="1" dirty="0" err="1"/>
              <a:t>Paratyphi</a:t>
            </a:r>
            <a:r>
              <a:rPr lang="en-US" sz="2400" b="1" i="1" dirty="0"/>
              <a:t> C more often leads to a frank </a:t>
            </a:r>
            <a:r>
              <a:rPr lang="en-US" sz="2400" b="1" i="1" dirty="0" err="1"/>
              <a:t>septicaemia</a:t>
            </a:r>
            <a:r>
              <a:rPr lang="en-US" sz="2400" b="1" i="1" dirty="0"/>
              <a:t> with </a:t>
            </a:r>
            <a:r>
              <a:rPr lang="en-US" sz="2400" b="1" i="1" dirty="0" err="1"/>
              <a:t>suppurative</a:t>
            </a:r>
            <a:r>
              <a:rPr lang="en-US" sz="2400" b="1" i="1" dirty="0"/>
              <a:t> complications.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Some other salmonellae have also been reported to cause enteric fever occasionally.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These include S. Dublin, S. </a:t>
            </a:r>
            <a:r>
              <a:rPr lang="en-US" sz="2400" b="1" i="1" dirty="0" err="1"/>
              <a:t>Barielly</a:t>
            </a:r>
            <a:r>
              <a:rPr lang="en-US" sz="2400" b="1" i="1" dirty="0"/>
              <a:t>, S. Sendai, S. </a:t>
            </a:r>
            <a:r>
              <a:rPr lang="en-US" sz="2400" b="1" i="1" dirty="0" err="1"/>
              <a:t>Enteritidis</a:t>
            </a:r>
            <a:r>
              <a:rPr lang="en-US" sz="2400" b="1" i="1" dirty="0"/>
              <a:t>, S. </a:t>
            </a:r>
            <a:r>
              <a:rPr lang="en-US" sz="2400" b="1" i="1" dirty="0" err="1"/>
              <a:t>Typhimurium</a:t>
            </a:r>
            <a:r>
              <a:rPr lang="en-US" sz="2400" b="1" i="1" dirty="0"/>
              <a:t>, S. </a:t>
            </a:r>
            <a:r>
              <a:rPr lang="en-US" sz="2400" b="1" i="1" dirty="0" err="1"/>
              <a:t>Eastbourne</a:t>
            </a:r>
            <a:r>
              <a:rPr lang="en-US" sz="2400" b="1" i="1" dirty="0"/>
              <a:t>, S. </a:t>
            </a:r>
            <a:r>
              <a:rPr lang="en-US" sz="2400" b="1" i="1" dirty="0" err="1"/>
              <a:t>Saintpaul</a:t>
            </a:r>
            <a:r>
              <a:rPr lang="en-US" sz="2400" b="1" i="1" dirty="0"/>
              <a:t>, S. </a:t>
            </a:r>
            <a:r>
              <a:rPr lang="en-US" sz="2400" b="1" i="1" dirty="0" err="1"/>
              <a:t>Oranienburg</a:t>
            </a:r>
            <a:r>
              <a:rPr lang="en-US" sz="2400" b="1" i="1" dirty="0"/>
              <a:t> and S. Panama.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i="1" dirty="0">
                <a:solidFill>
                  <a:srgbClr val="C00000"/>
                </a:solidFill>
              </a:rPr>
              <a:t>CLINICAL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i="1" dirty="0"/>
              <a:t>Fever (step ladder pattern): It rises gradually to a higher level with each spike and then falls down but does not touch normal level.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Headache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Skin rashes (known as rose spots).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Anorexia, nausea, vomiting, abdominal pain.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 err="1"/>
              <a:t>Hepatosplenomegaly</a:t>
            </a:r>
            <a:endParaRPr lang="en-US" sz="2400" b="1" i="1" dirty="0"/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Relative </a:t>
            </a:r>
            <a:r>
              <a:rPr lang="en-US" sz="2400" b="1" i="1" dirty="0" err="1"/>
              <a:t>bradycardia</a:t>
            </a:r>
            <a:endParaRPr lang="en-US" sz="2400" b="1" i="1" dirty="0"/>
          </a:p>
          <a:p>
            <a:pPr>
              <a:buFont typeface="Wingdings" pitchFamily="2" charset="2"/>
              <a:buChar char="Ø"/>
            </a:pPr>
            <a:r>
              <a:rPr lang="en-US" sz="2400" b="1" i="1" dirty="0" err="1"/>
              <a:t>Epistaxis</a:t>
            </a:r>
            <a:endParaRPr lang="en-US" sz="2400" b="1" i="1" dirty="0"/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Neurological manifestations occur rarely such as coma and meningitis.</a:t>
            </a:r>
          </a:p>
          <a:p>
            <a:pPr>
              <a:buNone/>
            </a:pPr>
            <a:r>
              <a:rPr lang="en-US" sz="2400" b="1" i="1" dirty="0">
                <a:solidFill>
                  <a:srgbClr val="92D050"/>
                </a:solidFill>
              </a:rPr>
              <a:t>COMPLICATIONS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Intestinal </a:t>
            </a:r>
            <a:r>
              <a:rPr lang="en-US" sz="2400" b="1" i="1" dirty="0" err="1"/>
              <a:t>haemorrhage</a:t>
            </a:r>
            <a:r>
              <a:rPr lang="en-US" sz="2400" b="1" i="1" dirty="0"/>
              <a:t> (bleeding)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Intestinal perforation</a:t>
            </a:r>
          </a:p>
          <a:p>
            <a:pPr>
              <a:buFont typeface="Wingdings" pitchFamily="2" charset="2"/>
              <a:buChar char="Ø"/>
            </a:pPr>
            <a:endParaRPr lang="en-US" sz="2400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i="1" dirty="0">
                <a:solidFill>
                  <a:srgbClr val="C00000"/>
                </a:solidFill>
              </a:rPr>
              <a:t>EPIDEMIOLOGY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Enteric fever is endemic in all parts of </a:t>
            </a:r>
            <a:r>
              <a:rPr lang="en-US" sz="2400" b="1" i="1" dirty="0" err="1"/>
              <a:t>india</a:t>
            </a:r>
            <a:r>
              <a:rPr lang="en-US" sz="2400" b="1" i="1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Typhoid  fever is more common than paratyphoid fever.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S. </a:t>
            </a:r>
            <a:r>
              <a:rPr lang="en-US" sz="2400" b="1" i="1" dirty="0" err="1"/>
              <a:t>Paratyphi</a:t>
            </a:r>
            <a:r>
              <a:rPr lang="en-US" sz="2400" b="1" i="1" dirty="0"/>
              <a:t>  A is prevalent in </a:t>
            </a:r>
            <a:r>
              <a:rPr lang="en-US" sz="2400" b="1" i="1" dirty="0" err="1"/>
              <a:t>india</a:t>
            </a:r>
            <a:r>
              <a:rPr lang="en-US" sz="2400" b="1" i="1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S. </a:t>
            </a:r>
            <a:r>
              <a:rPr lang="en-US" sz="2400" b="1" i="1" dirty="0" err="1"/>
              <a:t>Paratyphi</a:t>
            </a:r>
            <a:r>
              <a:rPr lang="en-US" sz="2400" b="1" i="1" dirty="0"/>
              <a:t> B is rare and C very rare.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i="1" dirty="0"/>
              <a:t>Enteric fever occurs at all ages but is probably most common in the 5-20 years age group.</a:t>
            </a:r>
          </a:p>
          <a:p>
            <a:pPr algn="ctr">
              <a:buNone/>
            </a:pPr>
            <a:r>
              <a:rPr lang="en-US" sz="3600" b="1" i="1" dirty="0">
                <a:solidFill>
                  <a:srgbClr val="C00000"/>
                </a:solidFill>
              </a:rPr>
              <a:t>CARRIERS</a:t>
            </a:r>
          </a:p>
          <a:p>
            <a:pPr algn="ctr">
              <a:buNone/>
            </a:pPr>
            <a:r>
              <a:rPr lang="en-US" sz="2400" b="1" i="1" dirty="0">
                <a:solidFill>
                  <a:srgbClr val="92D050"/>
                </a:solidFill>
              </a:rPr>
              <a:t>ACCORDING TO SHEDDING OF BACILLI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err="1"/>
              <a:t>Faecal</a:t>
            </a:r>
            <a:r>
              <a:rPr lang="en-US" sz="2400" b="1" i="1" dirty="0"/>
              <a:t> carriers: Bacilli multiply in the gall bladder and are excreted in </a:t>
            </a:r>
            <a:r>
              <a:rPr lang="en-US" sz="2400" b="1" i="1" dirty="0" err="1"/>
              <a:t>faeces</a:t>
            </a:r>
            <a:r>
              <a:rPr lang="en-US" sz="2400" b="1" i="1" dirty="0"/>
              <a:t>. These carriers are more common.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/>
              <a:t>Urinary carriers: Bacilli multiply in kidneys and are excreted in urine.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457200" indent="-457200" algn="ctr">
              <a:buNone/>
            </a:pPr>
            <a:r>
              <a:rPr lang="en-US" sz="2400" b="1" i="1" dirty="0">
                <a:solidFill>
                  <a:srgbClr val="00B050"/>
                </a:solidFill>
              </a:rPr>
              <a:t>OTHER CLASSIFICATION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/>
              <a:t>Healthy carrier (subclinical infection)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err="1"/>
              <a:t>Covalescent</a:t>
            </a:r>
            <a:r>
              <a:rPr lang="en-US" sz="2400" b="1" i="1" dirty="0"/>
              <a:t> carrier (3 weeks to 3 months excretion of bacilli).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/>
              <a:t>Temporary carrier (&gt;3 months but &lt;1 year excretion)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/>
              <a:t>Chronic carrier (&gt;1 year excretion)</a:t>
            </a:r>
          </a:p>
          <a:p>
            <a:pPr marL="457200" indent="-457200">
              <a:buNone/>
            </a:pPr>
            <a:r>
              <a:rPr lang="en-US" sz="4400" b="1" i="1" dirty="0">
                <a:solidFill>
                  <a:srgbClr val="C00000"/>
                </a:solidFill>
              </a:rPr>
              <a:t>LABORATORY DIAGNOSIS</a:t>
            </a:r>
          </a:p>
          <a:p>
            <a:pPr marL="457200" indent="-457200">
              <a:buNone/>
            </a:pPr>
            <a:r>
              <a:rPr lang="en-US" sz="2800" b="1" i="1" dirty="0">
                <a:solidFill>
                  <a:srgbClr val="92D050"/>
                </a:solidFill>
              </a:rPr>
              <a:t>1. ISOLATION OF BACILLI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b="1" i="1" dirty="0"/>
              <a:t>This may be done by culture of specimens like blood, </a:t>
            </a:r>
            <a:r>
              <a:rPr lang="en-US" sz="2400" b="1" i="1" dirty="0" err="1"/>
              <a:t>faeces</a:t>
            </a:r>
            <a:r>
              <a:rPr lang="en-US" sz="2400" b="1" i="1" dirty="0"/>
              <a:t>, urine, aspirated fluid etc.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b="1" i="1" dirty="0"/>
              <a:t>Selection of relevant specimen depends upon duration of illness which is very important for the laboratory diagnosis of enteric fever.    </a:t>
            </a:r>
          </a:p>
          <a:p>
            <a:pPr>
              <a:buNone/>
            </a:pPr>
            <a:endParaRPr lang="en-US" sz="2800" b="1" i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493</TotalTime>
  <Words>2491</Words>
  <Application>Microsoft Office PowerPoint</Application>
  <PresentationFormat>On-screen Show (4:3)</PresentationFormat>
  <Paragraphs>208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Calibri</vt:lpstr>
      <vt:lpstr>Constantia</vt:lpstr>
      <vt:lpstr>Wingdings</vt:lpstr>
      <vt:lpstr>Wingdings 2</vt:lpstr>
      <vt:lpstr>Flow</vt:lpstr>
      <vt:lpstr>ENTERIC FEVER</vt:lpstr>
      <vt:lpstr>INTRODUCTION</vt:lpstr>
      <vt:lpstr>MORPHOLOGY</vt:lpstr>
      <vt:lpstr>PATHOGENESIS AND CLINICAL COURSE</vt:lpstr>
      <vt:lpstr>PowerPoint Presentation</vt:lpstr>
      <vt:lpstr>2. PARATYPHOID FEVER</vt:lpstr>
      <vt:lpstr>CLINICAL FEATURES</vt:lpstr>
      <vt:lpstr>PowerPoint Presentation</vt:lpstr>
      <vt:lpstr>PowerPoint Presentation</vt:lpstr>
      <vt:lpstr>PowerPoint Presentation</vt:lpstr>
      <vt:lpstr>BLOOD CULTURE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OTHER SEROLOGICAL TESTS</vt:lpstr>
      <vt:lpstr>OTHER NON-SPECIFIC LABORATORY TEST</vt:lpstr>
      <vt:lpstr>PROPHYLAXIS</vt:lpstr>
      <vt:lpstr>PowerPoint Presentation</vt:lpstr>
      <vt:lpstr>PowerPoint Presentation</vt:lpstr>
      <vt:lpstr>REFERENCE BOOKS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ENTERIC FEVER</dc:title>
  <dc:creator>Lappy</dc:creator>
  <cp:lastModifiedBy>dolly rastogi</cp:lastModifiedBy>
  <cp:revision>51</cp:revision>
  <dcterms:created xsi:type="dcterms:W3CDTF">2021-12-02T14:13:57Z</dcterms:created>
  <dcterms:modified xsi:type="dcterms:W3CDTF">2021-12-18T17:07:21Z</dcterms:modified>
</cp:coreProperties>
</file>