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0E216-63A1-4087-8329-5A0587434C60}" type="datetimeFigureOut">
              <a:rPr lang="en-US" smtClean="0"/>
              <a:pPr/>
              <a:t>18/12/2021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146F0-DEA3-4960-9F2C-67F4FCA7D3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0E216-63A1-4087-8329-5A0587434C60}" type="datetimeFigureOut">
              <a:rPr lang="en-US" smtClean="0"/>
              <a:pPr/>
              <a:t>18/12/2021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146F0-DEA3-4960-9F2C-67F4FCA7D3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057399"/>
          </a:xfrm>
        </p:spPr>
        <p:txBody>
          <a:bodyPr>
            <a:normAutofit/>
          </a:bodyPr>
          <a:lstStyle/>
          <a:p>
            <a:r>
              <a:rPr lang="en-US" sz="5400" b="1" i="1" u="sng" dirty="0" smtClean="0"/>
              <a:t>ENVIRONMENTAL SCIENCE</a:t>
            </a:r>
            <a:endParaRPr lang="en-US" sz="5400" b="1" i="1" u="sng" dirty="0"/>
          </a:p>
        </p:txBody>
      </p:sp>
      <p:sp>
        <p:nvSpPr>
          <p:cNvPr id="3" name="Subtitle 2"/>
          <p:cNvSpPr>
            <a:spLocks noGrp="1"/>
          </p:cNvSpPr>
          <p:nvPr>
            <p:ph type="subTitle" idx="1"/>
          </p:nvPr>
        </p:nvSpPr>
        <p:spPr>
          <a:xfrm>
            <a:off x="1371600" y="2514600"/>
            <a:ext cx="6400800" cy="4343400"/>
          </a:xfrm>
        </p:spPr>
        <p:txBody>
          <a:bodyPr>
            <a:normAutofit fontScale="92500" lnSpcReduction="10000"/>
          </a:bodyPr>
          <a:lstStyle/>
          <a:p>
            <a:r>
              <a:rPr lang="en-US" sz="4400" b="1" i="1" u="sng" dirty="0" smtClean="0">
                <a:solidFill>
                  <a:schemeClr val="tx2"/>
                </a:solidFill>
              </a:rPr>
              <a:t>TOPIC :  Ecosystem</a:t>
            </a:r>
          </a:p>
          <a:p>
            <a:endParaRPr lang="en-US" sz="4400" b="1" i="1" u="sng" dirty="0" smtClean="0">
              <a:solidFill>
                <a:schemeClr val="tx2"/>
              </a:solidFill>
            </a:endParaRPr>
          </a:p>
          <a:p>
            <a:endParaRPr lang="en-US" sz="4400" b="1" i="1" u="sng" dirty="0" smtClean="0">
              <a:solidFill>
                <a:schemeClr val="tx2"/>
              </a:solidFill>
            </a:endParaRPr>
          </a:p>
          <a:p>
            <a:endParaRPr lang="en-US" sz="4400" b="1" i="1" u="sng" dirty="0" smtClean="0">
              <a:solidFill>
                <a:schemeClr val="tx2"/>
              </a:solidFill>
            </a:endParaRPr>
          </a:p>
          <a:p>
            <a:endParaRPr lang="en-US" sz="4400" b="1" i="1" u="sng" dirty="0" smtClean="0">
              <a:solidFill>
                <a:schemeClr val="tx2"/>
              </a:solidFill>
            </a:endParaRPr>
          </a:p>
          <a:p>
            <a:r>
              <a:rPr lang="en-US" sz="4400" b="1" i="1" u="sng" smtClean="0">
                <a:solidFill>
                  <a:schemeClr val="tx2"/>
                </a:solidFill>
              </a:rPr>
              <a:t>          </a:t>
            </a:r>
            <a:endParaRPr lang="en-US" sz="4400" b="1" i="1" u="sng" dirty="0" smtClean="0">
              <a:solidFill>
                <a:schemeClr val="tx2"/>
              </a:solidFill>
            </a:endParaRPr>
          </a:p>
        </p:txBody>
      </p:sp>
      <p:pic>
        <p:nvPicPr>
          <p:cNvPr id="4" name="Picture 3" descr="eco.jpg"/>
          <p:cNvPicPr>
            <a:picLocks noChangeAspect="1"/>
          </p:cNvPicPr>
          <p:nvPr/>
        </p:nvPicPr>
        <p:blipFill>
          <a:blip r:embed="rId2"/>
          <a:stretch>
            <a:fillRect/>
          </a:stretch>
        </p:blipFill>
        <p:spPr>
          <a:xfrm>
            <a:off x="1143000" y="3352800"/>
            <a:ext cx="6896100" cy="2514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i="1" u="sng" dirty="0" smtClean="0"/>
              <a:t>PRODUCERS, CONSUMERS AND DECOMPOSERS</a:t>
            </a:r>
            <a:endParaRPr lang="en-US" b="1" i="1" u="sng" dirty="0"/>
          </a:p>
        </p:txBody>
      </p:sp>
      <p:sp>
        <p:nvSpPr>
          <p:cNvPr id="3" name="Content Placeholder 2"/>
          <p:cNvSpPr>
            <a:spLocks noGrp="1"/>
          </p:cNvSpPr>
          <p:nvPr>
            <p:ph idx="1"/>
          </p:nvPr>
        </p:nvSpPr>
        <p:spPr>
          <a:xfrm>
            <a:off x="457200" y="1600200"/>
            <a:ext cx="8229600" cy="4953000"/>
          </a:xfrm>
        </p:spPr>
        <p:txBody>
          <a:bodyPr>
            <a:normAutofit fontScale="47500" lnSpcReduction="20000"/>
          </a:bodyPr>
          <a:lstStyle/>
          <a:p>
            <a:r>
              <a:rPr lang="en-US" sz="5900" b="1" i="1" u="sng" dirty="0" smtClean="0"/>
              <a:t>Producers</a:t>
            </a:r>
            <a:r>
              <a:rPr lang="en-US" sz="5100" dirty="0" smtClean="0"/>
              <a:t> </a:t>
            </a:r>
            <a:r>
              <a:rPr lang="en-US" dirty="0" smtClean="0"/>
              <a:t>-  </a:t>
            </a:r>
            <a:r>
              <a:rPr lang="en-US" sz="4200" dirty="0" smtClean="0"/>
              <a:t>Plants are the ‘producers’ in the ecosystem as they manufacture their food by using energy from the sun. In the forest these form communities of plant life. In the sea these include tiny algal forms to large seaweed.</a:t>
            </a:r>
          </a:p>
          <a:p>
            <a:r>
              <a:rPr lang="en-US" sz="5900" b="1" i="1" u="sng" dirty="0" smtClean="0"/>
              <a:t>Consumers </a:t>
            </a:r>
            <a:r>
              <a:rPr lang="en-US" sz="4400" b="1" i="1" dirty="0" smtClean="0"/>
              <a:t>-  </a:t>
            </a:r>
            <a:r>
              <a:rPr lang="en-US" sz="4200" dirty="0" smtClean="0"/>
              <a:t>The herbivorous animals are primary consumers as they live on the producers. In a forest, these are the insects, amphibia, reptiles, birds and mammals. </a:t>
            </a:r>
          </a:p>
          <a:p>
            <a:pPr>
              <a:buNone/>
            </a:pPr>
            <a:r>
              <a:rPr lang="en-US" sz="4200" dirty="0" smtClean="0"/>
              <a:t>                     At a higher tropic level, there are carnivorous animals, or secondary consumers, which live on herbivorous animals.</a:t>
            </a:r>
          </a:p>
          <a:p>
            <a:r>
              <a:rPr lang="en-US" sz="5900" b="1" i="1" u="sng" dirty="0" smtClean="0"/>
              <a:t>Decomposers </a:t>
            </a:r>
            <a:r>
              <a:rPr lang="en-US" sz="5100" b="1" i="1" dirty="0" smtClean="0"/>
              <a:t>-  </a:t>
            </a:r>
            <a:r>
              <a:rPr lang="en-US" sz="4200" dirty="0" smtClean="0"/>
              <a:t>Decomposers or detrivores are a group of organisms consisting of small animals like worms, insects, bacteria and fungi, which break down dead organic material into smaller particles and finally into simpler substances that are used by plants as nutrition. Decomposition thus is a vital function in nature, as without this, all the nutrients would be tied up in dead matter and no new life could be produced.</a:t>
            </a:r>
          </a:p>
          <a:p>
            <a:endParaRPr lang="en-US" b="1" i="1" u="sng" dirty="0" smtClean="0"/>
          </a:p>
          <a:p>
            <a:pPr>
              <a:buNone/>
            </a:pPr>
            <a:r>
              <a:rPr lang="en-US" b="1" i="1" u="sng" dirty="0" smtClean="0"/>
              <a:t> </a:t>
            </a:r>
            <a:endParaRPr lang="en-US" b="1" i="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ENERGY FLOW IN THE ECOSYSTEM</a:t>
            </a:r>
            <a:endParaRPr lang="en-US" b="1" i="1" u="sng"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dirty="0" smtClean="0"/>
              <a:t>Every ecosystem has several interrelated mechanisms that affect human life. These are the water cycle, the carbon cycle, the oxygen cycle, the nitrogen cycle and the energy cycle. While every ecosystem is controlled by these cycles, in each ecosystem its abiotic and biotic features are distinct from each other.</a:t>
            </a:r>
          </a:p>
          <a:p>
            <a:r>
              <a:rPr lang="en-US" sz="4000" b="1" i="1" u="sng" dirty="0" smtClean="0"/>
              <a:t>  Integration of cycle in nature  </a:t>
            </a:r>
            <a:r>
              <a:rPr lang="en-US" b="1" i="1" dirty="0" smtClean="0"/>
              <a:t>-  </a:t>
            </a:r>
            <a:r>
              <a:rPr lang="en-US" dirty="0" smtClean="0"/>
              <a:t>These cycles are a part of global life processes. These biogeochcemical cycles have specific features in each of the ecosystems. These cycles are however linked to those of adjacent ecosystems. Their characteristics are specific to the plant and animal communities in the region. This is related to the geographical features of the area, the climate and the chemical composition of the soil. Together the cycles are responsible for maintaining life on earth. If mankind disturbs these cycles beyond the limits that nature can sustain, they will eventually break down and lead to a degraded earth on which man will not be able to survive.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alphaUcPeriod"/>
            </a:pPr>
            <a:r>
              <a:rPr lang="en-US" sz="3200" i="1" u="sng" dirty="0" smtClean="0"/>
              <a:t>The Water Cycle</a:t>
            </a:r>
            <a:endParaRPr lang="en-US" sz="3200" i="1" u="sng" dirty="0"/>
          </a:p>
        </p:txBody>
      </p:sp>
      <p:sp>
        <p:nvSpPr>
          <p:cNvPr id="3" name="Content Placeholder 2"/>
          <p:cNvSpPr>
            <a:spLocks noGrp="1"/>
          </p:cNvSpPr>
          <p:nvPr>
            <p:ph idx="1"/>
          </p:nvPr>
        </p:nvSpPr>
        <p:spPr/>
        <p:txBody>
          <a:bodyPr>
            <a:noAutofit/>
          </a:bodyPr>
          <a:lstStyle/>
          <a:p>
            <a:r>
              <a:rPr lang="en-US" sz="2000" dirty="0" smtClean="0"/>
              <a:t>When it rains, the water runs along the ground and flows into rivers or falls directly into the sea. A part of the rainwater that falls on land percolates into the ground. This is stored underground throughout the rest of the year. Water is drawn up from the ground by plants along with the nutrients from the soil. The water is transpired from the leaves as water vapour and returned to the atmosphere. As it is lighter than air, water vapour rises and forms clouds. Winds blow the clouds for long distances and when the clouds rise higher, the </a:t>
            </a:r>
            <a:r>
              <a:rPr lang="en-US" sz="2000" dirty="0" err="1" smtClean="0"/>
              <a:t>vapourcondenses</a:t>
            </a:r>
            <a:r>
              <a:rPr lang="en-US" sz="2000" dirty="0" smtClean="0"/>
              <a:t> and changes into droplets, which fall on the land as rain. Though this is an endless cycle on which life depends, man’s activities are making drastic changes in the atmosphere through pollution which is altering rainfall patterns. This is leading to prolonged drought periods extending over years in countries</a:t>
            </a:r>
            <a:endParaRPr lang="en-US" sz="2000" dirty="0"/>
          </a:p>
        </p:txBody>
      </p:sp>
      <p:sp>
        <p:nvSpPr>
          <p:cNvPr id="4" name="Text Placeholder 3"/>
          <p:cNvSpPr>
            <a:spLocks noGrp="1"/>
          </p:cNvSpPr>
          <p:nvPr>
            <p:ph type="body" sz="half" idx="2"/>
          </p:nvPr>
        </p:nvSpPr>
        <p:spPr>
          <a:xfrm>
            <a:off x="685800" y="2286001"/>
            <a:ext cx="3008313" cy="2514600"/>
          </a:xfrm>
        </p:spPr>
        <p:txBody>
          <a:bodyPr/>
          <a:lstStyle/>
          <a:p>
            <a:endParaRPr lang="en-US" dirty="0"/>
          </a:p>
        </p:txBody>
      </p:sp>
      <p:pic>
        <p:nvPicPr>
          <p:cNvPr id="7" name="Picture 6" descr="WATER.jfif"/>
          <p:cNvPicPr>
            <a:picLocks noChangeAspect="1"/>
          </p:cNvPicPr>
          <p:nvPr/>
        </p:nvPicPr>
        <p:blipFill>
          <a:blip r:embed="rId2"/>
          <a:stretch>
            <a:fillRect/>
          </a:stretch>
        </p:blipFill>
        <p:spPr>
          <a:xfrm>
            <a:off x="685800" y="2286000"/>
            <a:ext cx="2971800" cy="2514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sz="2800" i="1" dirty="0" smtClean="0"/>
              <a:t>B .   </a:t>
            </a:r>
            <a:r>
              <a:rPr lang="en-US" sz="2800" i="1" u="sng" dirty="0" smtClean="0"/>
              <a:t>The Carbon                cycle</a:t>
            </a:r>
            <a:endParaRPr lang="en-US" sz="2800" i="1" u="sng" dirty="0"/>
          </a:p>
        </p:txBody>
      </p:sp>
      <p:sp>
        <p:nvSpPr>
          <p:cNvPr id="3" name="Content Placeholder 2"/>
          <p:cNvSpPr>
            <a:spLocks noGrp="1"/>
          </p:cNvSpPr>
          <p:nvPr>
            <p:ph idx="1"/>
          </p:nvPr>
        </p:nvSpPr>
        <p:spPr>
          <a:xfrm>
            <a:off x="3575050" y="273050"/>
            <a:ext cx="5340350" cy="6356350"/>
          </a:xfrm>
        </p:spPr>
        <p:txBody>
          <a:bodyPr>
            <a:noAutofit/>
          </a:bodyPr>
          <a:lstStyle/>
          <a:p>
            <a:r>
              <a:rPr lang="en-US" sz="2000" dirty="0" smtClean="0"/>
              <a:t>The carbon, which occurs in organic compounds, is included in both the abiotic and biotic parts of the ecosystem. Carbon is a building block of both plant and animal tissues. In the atmosphere, carbon occurs as CO2. In the presence of sunlight, plants take up co2 from the atmosphere through their leaves. The plants combine co2 with water, which is absorbed by their roots from the soil. In the presence of sunlight they are able to form carbohydrates that contain carbon. This process is known as photosynthesis.  In this process, plants release oxygen into the atmosphere on which animals depend for their respiration. Plants therefore help in regulating and monitoring the percentage of Oxygen and CO2 in the earth’s atmosphere. All of mankind thus depends on the oxygen generated through this cycle. It also keeps the CO2 at acceptable levels.</a:t>
            </a:r>
          </a:p>
        </p:txBody>
      </p:sp>
      <p:sp>
        <p:nvSpPr>
          <p:cNvPr id="4" name="Text Placeholder 3"/>
          <p:cNvSpPr>
            <a:spLocks noGrp="1"/>
          </p:cNvSpPr>
          <p:nvPr>
            <p:ph type="body" sz="half" idx="2"/>
          </p:nvPr>
        </p:nvSpPr>
        <p:spPr>
          <a:xfrm>
            <a:off x="457200" y="1905001"/>
            <a:ext cx="3008313" cy="2895600"/>
          </a:xfrm>
        </p:spPr>
        <p:txBody>
          <a:bodyPr/>
          <a:lstStyle/>
          <a:p>
            <a:endParaRPr lang="en-US" dirty="0"/>
          </a:p>
        </p:txBody>
      </p:sp>
      <p:pic>
        <p:nvPicPr>
          <p:cNvPr id="5" name="Picture 4" descr="CARBON.jfif"/>
          <p:cNvPicPr>
            <a:picLocks noChangeAspect="1"/>
          </p:cNvPicPr>
          <p:nvPr/>
        </p:nvPicPr>
        <p:blipFill>
          <a:blip r:embed="rId2"/>
          <a:stretch>
            <a:fillRect/>
          </a:stretch>
        </p:blipFill>
        <p:spPr>
          <a:xfrm>
            <a:off x="457200" y="2286000"/>
            <a:ext cx="3200400" cy="24384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C. </a:t>
            </a:r>
            <a:r>
              <a:rPr lang="en-US" sz="3200" i="1" u="sng" dirty="0" smtClean="0"/>
              <a:t>The Oxygen Cycle</a:t>
            </a:r>
            <a:endParaRPr lang="en-US" sz="3200" i="1" u="sng" dirty="0"/>
          </a:p>
        </p:txBody>
      </p:sp>
      <p:sp>
        <p:nvSpPr>
          <p:cNvPr id="3" name="Content Placeholder 2"/>
          <p:cNvSpPr>
            <a:spLocks noGrp="1"/>
          </p:cNvSpPr>
          <p:nvPr>
            <p:ph idx="1"/>
          </p:nvPr>
        </p:nvSpPr>
        <p:spPr/>
        <p:txBody>
          <a:bodyPr>
            <a:normAutofit fontScale="85000" lnSpcReduction="10000"/>
          </a:bodyPr>
          <a:lstStyle/>
          <a:p>
            <a:r>
              <a:rPr lang="en-US" dirty="0" smtClean="0"/>
              <a:t>Oxygen is taken up by plants and animals from the air during respiration. The plants return oxygen to the atmosphere during photosynthesis. This links the Oxygen Cycle to the Carbon Cycle. Deforestation is likely to gradually reduce the oxygen levels in our atmosphere. Thus plant life plays an important role in our lives which we frequently do not appreciate. This is an important reason to participate in afforestation programs .</a:t>
            </a:r>
            <a:endParaRPr lang="en-US" dirty="0"/>
          </a:p>
        </p:txBody>
      </p:sp>
      <p:sp>
        <p:nvSpPr>
          <p:cNvPr id="4" name="Text Placeholder 3"/>
          <p:cNvSpPr>
            <a:spLocks noGrp="1"/>
          </p:cNvSpPr>
          <p:nvPr>
            <p:ph type="body" sz="half" idx="2"/>
          </p:nvPr>
        </p:nvSpPr>
        <p:spPr>
          <a:xfrm>
            <a:off x="457200" y="2133599"/>
            <a:ext cx="3200400" cy="2362201"/>
          </a:xfrm>
        </p:spPr>
        <p:txBody>
          <a:bodyPr/>
          <a:lstStyle/>
          <a:p>
            <a:endParaRPr lang="en-US" b="1" dirty="0"/>
          </a:p>
        </p:txBody>
      </p:sp>
      <p:pic>
        <p:nvPicPr>
          <p:cNvPr id="5" name="Picture 4" descr="OXYGEN.jfif"/>
          <p:cNvPicPr>
            <a:picLocks noChangeAspect="1"/>
          </p:cNvPicPr>
          <p:nvPr/>
        </p:nvPicPr>
        <p:blipFill>
          <a:blip r:embed="rId2"/>
          <a:stretch>
            <a:fillRect/>
          </a:stretch>
        </p:blipFill>
        <p:spPr>
          <a:xfrm>
            <a:off x="457200" y="2133600"/>
            <a:ext cx="3200400" cy="2438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D. </a:t>
            </a:r>
            <a:r>
              <a:rPr lang="en-US" sz="3200" i="1" u="sng" dirty="0" smtClean="0"/>
              <a:t>The Nitrogen Cycle</a:t>
            </a:r>
            <a:endParaRPr lang="en-US" sz="3200" i="1" u="sng" dirty="0"/>
          </a:p>
        </p:txBody>
      </p:sp>
      <p:sp>
        <p:nvSpPr>
          <p:cNvPr id="3" name="Content Placeholder 2"/>
          <p:cNvSpPr>
            <a:spLocks noGrp="1"/>
          </p:cNvSpPr>
          <p:nvPr>
            <p:ph idx="1"/>
          </p:nvPr>
        </p:nvSpPr>
        <p:spPr/>
        <p:txBody>
          <a:bodyPr>
            <a:noAutofit/>
          </a:bodyPr>
          <a:lstStyle/>
          <a:p>
            <a:r>
              <a:rPr lang="en-US" sz="2400" dirty="0" smtClean="0"/>
              <a:t>Carnivorous animals feed on herbivorous animals that live on plants. When animals defecate, this waste material is broken down by worms and insects mostly beetles and ants. These small ‘soil animals’ break the waste material into smaller bits on which microscopic bacteria and fungi can act. This material is thus broken down further into nutrients that plants can absorb and use for their growth. Thus nutrients are recycled back from animals to plants. Similarly the bodies of dead animals are also broken down into nutrients that are used by the plants for their growth. </a:t>
            </a:r>
            <a:endParaRPr lang="en-US" sz="2400" dirty="0"/>
          </a:p>
        </p:txBody>
      </p:sp>
      <p:sp>
        <p:nvSpPr>
          <p:cNvPr id="4" name="Text Placeholder 3"/>
          <p:cNvSpPr>
            <a:spLocks noGrp="1"/>
          </p:cNvSpPr>
          <p:nvPr>
            <p:ph type="body" sz="half" idx="2"/>
          </p:nvPr>
        </p:nvSpPr>
        <p:spPr>
          <a:xfrm>
            <a:off x="457200" y="2285999"/>
            <a:ext cx="3008313" cy="2514601"/>
          </a:xfrm>
        </p:spPr>
        <p:txBody>
          <a:bodyPr/>
          <a:lstStyle/>
          <a:p>
            <a:endParaRPr lang="en-US" dirty="0"/>
          </a:p>
        </p:txBody>
      </p:sp>
      <p:pic>
        <p:nvPicPr>
          <p:cNvPr id="5" name="Picture 4" descr="NITROGEN.png"/>
          <p:cNvPicPr>
            <a:picLocks noChangeAspect="1"/>
          </p:cNvPicPr>
          <p:nvPr/>
        </p:nvPicPr>
        <p:blipFill>
          <a:blip r:embed="rId2"/>
          <a:stretch>
            <a:fillRect/>
          </a:stretch>
        </p:blipFill>
        <p:spPr>
          <a:xfrm>
            <a:off x="304800" y="2286000"/>
            <a:ext cx="3352800" cy="24384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E.  </a:t>
            </a:r>
            <a:r>
              <a:rPr lang="en-US" sz="3200" i="1" u="sng" dirty="0" smtClean="0"/>
              <a:t>The Energy Cycle</a:t>
            </a:r>
            <a:endParaRPr lang="en-US" sz="3200" i="1" u="sng" dirty="0"/>
          </a:p>
        </p:txBody>
      </p:sp>
      <p:sp>
        <p:nvSpPr>
          <p:cNvPr id="3" name="Content Placeholder 2"/>
          <p:cNvSpPr>
            <a:spLocks noGrp="1"/>
          </p:cNvSpPr>
          <p:nvPr>
            <p:ph idx="1"/>
          </p:nvPr>
        </p:nvSpPr>
        <p:spPr>
          <a:xfrm>
            <a:off x="3575050" y="273050"/>
            <a:ext cx="5264150" cy="6127750"/>
          </a:xfrm>
        </p:spPr>
        <p:txBody>
          <a:bodyPr>
            <a:normAutofit fontScale="70000" lnSpcReduction="20000"/>
          </a:bodyPr>
          <a:lstStyle/>
          <a:p>
            <a:r>
              <a:rPr lang="en-US" dirty="0" smtClean="0"/>
              <a:t>The energy cycle is based on the flow of energy through the ecosystem. Energy from sunlight is converted by plants themselves into growing new plant material which includes leaves, flowers, fruit, branches, trunks and roots of plants.</a:t>
            </a:r>
          </a:p>
          <a:p>
            <a:pPr>
              <a:buNone/>
            </a:pPr>
            <a:r>
              <a:rPr lang="en-US" dirty="0" smtClean="0"/>
              <a:t>              The energy in the ecosystem can be depicted in the form of a food pyramid or energy pyramid. The food pyramid has a large base of plants called ‘producers’. The pyramid has a narrower middle section that depicts the number and biomass of herbivorous animals, which are called ‘first order consumers’. The apex depicts the small biomass of carnivorous animals called ‘second order consumers’. Man is one of the animals at the apex of the pyramid. </a:t>
            </a:r>
          </a:p>
          <a:p>
            <a:endParaRPr lang="en-US" dirty="0" smtClean="0"/>
          </a:p>
        </p:txBody>
      </p:sp>
      <p:sp>
        <p:nvSpPr>
          <p:cNvPr id="4" name="Text Placeholder 3"/>
          <p:cNvSpPr>
            <a:spLocks noGrp="1"/>
          </p:cNvSpPr>
          <p:nvPr>
            <p:ph type="body" sz="half" idx="2"/>
          </p:nvPr>
        </p:nvSpPr>
        <p:spPr>
          <a:xfrm>
            <a:off x="457200" y="2133599"/>
            <a:ext cx="3008313" cy="2819401"/>
          </a:xfrm>
        </p:spPr>
        <p:txBody>
          <a:bodyPr/>
          <a:lstStyle/>
          <a:p>
            <a:endParaRPr lang="en-US" dirty="0"/>
          </a:p>
        </p:txBody>
      </p:sp>
      <p:pic>
        <p:nvPicPr>
          <p:cNvPr id="5" name="Picture 4" descr="ENERGY.jfif"/>
          <p:cNvPicPr>
            <a:picLocks noChangeAspect="1"/>
          </p:cNvPicPr>
          <p:nvPr/>
        </p:nvPicPr>
        <p:blipFill>
          <a:blip r:embed="rId2"/>
          <a:stretch>
            <a:fillRect/>
          </a:stretch>
        </p:blipFill>
        <p:spPr>
          <a:xfrm>
            <a:off x="0" y="2133600"/>
            <a:ext cx="3733800" cy="25908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u="sng" dirty="0" smtClean="0"/>
              <a:t>ECOLOGICAL SUCCESSION</a:t>
            </a:r>
            <a:endParaRPr lang="en-US" sz="5400" b="1" i="1" u="sng" dirty="0"/>
          </a:p>
        </p:txBody>
      </p:sp>
      <p:sp>
        <p:nvSpPr>
          <p:cNvPr id="3" name="Content Placeholder 2"/>
          <p:cNvSpPr>
            <a:spLocks noGrp="1"/>
          </p:cNvSpPr>
          <p:nvPr>
            <p:ph idx="1"/>
          </p:nvPr>
        </p:nvSpPr>
        <p:spPr>
          <a:xfrm>
            <a:off x="457200" y="1600200"/>
            <a:ext cx="8229600" cy="4724400"/>
          </a:xfrm>
        </p:spPr>
        <p:txBody>
          <a:bodyPr>
            <a:noAutofit/>
          </a:bodyPr>
          <a:lstStyle/>
          <a:p>
            <a:r>
              <a:rPr lang="en-US" sz="2000" dirty="0" smtClean="0"/>
              <a:t>Ecological succession is a process through which ecosystems tend to change over a period of time. Succession can be related to seasonal environmental changes, which create changes in the community of plants and animals living in the ecosystem. Other successional events may take much longer periods of time extending to several decades. If a forest is cleared, it is initially colonized by a certain group of species of plants and animals, which gradually change through an orderly process of community development.One can predict that an opened up area will gradually be converted into a grassland, ashrubland and finally a woodland and a forest if permitted to do so without human interference. There is a tendency for succession to produce a more or less stable state at the end of the successional stages. Developmental stages in the ecosystem thus consist of a pioneer stage, a series of changes known as serel stages, and finally a climax stage. The successive stages are related to the way in which energy flows through the biological system</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55000" lnSpcReduction="20000"/>
          </a:bodyPr>
          <a:lstStyle/>
          <a:p>
            <a:r>
              <a:rPr lang="en-US" sz="4400" b="1" i="1" u="sng" dirty="0" smtClean="0"/>
              <a:t>Food chains </a:t>
            </a:r>
            <a:r>
              <a:rPr lang="en-US" b="1" i="1" u="sng" dirty="0" smtClean="0"/>
              <a:t>-  </a:t>
            </a:r>
            <a:r>
              <a:rPr lang="en-US" dirty="0" smtClean="0"/>
              <a:t>The most obvious aspect of nature is that energy must pass from one living organism to another. When herbivorous animals feed on plants, energy is transferred from plants to animals. In an ecosystem, some of the animals feed on other living organisms, while some feed on dead organic matter. The latter form the ‘detritus’ food chain. At each linkage in the chain, a major part of the energy from the food is lost for daily activities. Each chain usually has only four to five such links. However a single species may be linked to a large number of species. </a:t>
            </a:r>
          </a:p>
          <a:p>
            <a:r>
              <a:rPr lang="en-US" sz="4400" b="1" i="1" u="sng" dirty="0" smtClean="0"/>
              <a:t>Food web </a:t>
            </a:r>
            <a:r>
              <a:rPr lang="en-US" b="1" i="1" u="sng" dirty="0" smtClean="0"/>
              <a:t>- </a:t>
            </a:r>
            <a:r>
              <a:rPr lang="en-US" dirty="0" smtClean="0"/>
              <a:t> In an ecosystem there are a very large number of interlinked chains. This forms a food web. If the linkages in the chains that make up the web of life are disrupted due to human activities that lead to the loss or extinction of species, the web breaks down.</a:t>
            </a:r>
          </a:p>
          <a:p>
            <a:r>
              <a:rPr lang="en-US" sz="4400" b="1" i="1" u="sng" dirty="0" smtClean="0"/>
              <a:t>Ecological pyramid </a:t>
            </a:r>
            <a:r>
              <a:rPr lang="en-US" b="1" i="1" u="sng" dirty="0" smtClean="0"/>
              <a:t>- </a:t>
            </a:r>
            <a:r>
              <a:rPr lang="en-US" dirty="0" smtClean="0"/>
              <a:t> In an ecosystem, green plants – the producers, utilize energy directly from sunlight and convert it into matter. A large number of these organisms form the most basic, or first ‘trophic level’ of the food pyramid. The herbivorous animals that eat plants are at the second trophic level and are called primary consumers. The predators that feed on them form the third trophic level and are known as secondary consumers.</a:t>
            </a:r>
            <a:endParaRPr lang="en-US" b="1" i="1" u="sng" dirty="0" smtClean="0"/>
          </a:p>
        </p:txBody>
      </p:sp>
      <p:sp>
        <p:nvSpPr>
          <p:cNvPr id="5" name="Title 1"/>
          <p:cNvSpPr>
            <a:spLocks noGrp="1"/>
          </p:cNvSpPr>
          <p:nvPr>
            <p:ph type="title"/>
          </p:nvPr>
        </p:nvSpPr>
        <p:spPr/>
        <p:txBody>
          <a:bodyPr>
            <a:noAutofit/>
          </a:bodyPr>
          <a:lstStyle/>
          <a:p>
            <a:r>
              <a:rPr lang="en-US" b="1" i="1" u="sng" dirty="0" smtClean="0"/>
              <a:t>FOOD CHAINS, FOOD WEBS AND ECOLOGICAL PYRAMIDS</a:t>
            </a:r>
            <a:endParaRPr lang="en-US" b="1" i="1" u="sng"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i="1" u="sng" dirty="0" smtClean="0"/>
              <a:t>Types of Ecosystem</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There are very many types of ecosystems out there, but the three major classes of ecosystems, sometimes referred to as ‘biomes’, which are relatively contained, are the following:</a:t>
            </a:r>
          </a:p>
          <a:p>
            <a:pPr marL="571500" indent="-571500">
              <a:buFont typeface="+mj-lt"/>
              <a:buAutoNum type="romanLcPeriod"/>
            </a:pPr>
            <a:r>
              <a:rPr lang="en-US" b="1" dirty="0" smtClean="0"/>
              <a:t>Freshwater Ecosystems</a:t>
            </a:r>
          </a:p>
          <a:p>
            <a:pPr marL="571500" indent="-571500">
              <a:buFont typeface="+mj-lt"/>
              <a:buAutoNum type="romanLcPeriod"/>
            </a:pPr>
            <a:r>
              <a:rPr lang="en-US" b="1" dirty="0" smtClean="0"/>
              <a:t>Terrestrial Ecosystems</a:t>
            </a:r>
          </a:p>
          <a:p>
            <a:pPr marL="571500" indent="-571500">
              <a:buFont typeface="+mj-lt"/>
              <a:buAutoNum type="romanLcPeriod"/>
            </a:pPr>
            <a:r>
              <a:rPr lang="en-US" b="1" dirty="0" smtClean="0"/>
              <a:t>Ocean Ecosystems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i="1" u="sng" dirty="0" smtClean="0"/>
              <a:t>UNIT 3:</a:t>
            </a:r>
            <a:br>
              <a:rPr lang="en-US" sz="5400" b="1" i="1" u="sng" dirty="0" smtClean="0"/>
            </a:br>
            <a:r>
              <a:rPr lang="en-US" sz="5400" b="1" i="1" u="sng" dirty="0" smtClean="0"/>
              <a:t>Ecosystems</a:t>
            </a:r>
            <a:endParaRPr lang="en-US" sz="5400" b="1" i="1" u="sng" dirty="0"/>
          </a:p>
        </p:txBody>
      </p:sp>
      <p:sp>
        <p:nvSpPr>
          <p:cNvPr id="3" name="Content Placeholder 2"/>
          <p:cNvSpPr>
            <a:spLocks noGrp="1"/>
          </p:cNvSpPr>
          <p:nvPr>
            <p:ph idx="1"/>
          </p:nvPr>
        </p:nvSpPr>
        <p:spPr>
          <a:xfrm>
            <a:off x="457200" y="1905000"/>
            <a:ext cx="8229600" cy="4525963"/>
          </a:xfrm>
        </p:spPr>
        <p:txBody>
          <a:bodyPr>
            <a:normAutofit fontScale="47500" lnSpcReduction="20000"/>
          </a:bodyPr>
          <a:lstStyle/>
          <a:p>
            <a:pPr marL="571500" indent="-571500">
              <a:buFont typeface="Wingdings" pitchFamily="2" charset="2"/>
              <a:buChar char="v"/>
            </a:pPr>
            <a:r>
              <a:rPr lang="en-US" dirty="0" smtClean="0"/>
              <a:t> </a:t>
            </a:r>
            <a:r>
              <a:rPr lang="en-US" b="1" dirty="0" smtClean="0"/>
              <a:t>CONCEPT OF AN ECOSYSTEM  </a:t>
            </a:r>
          </a:p>
          <a:p>
            <a:pPr marL="571500" indent="-571500">
              <a:buFont typeface="+mj-lt"/>
              <a:buAutoNum type="romanLcPeriod"/>
            </a:pPr>
            <a:r>
              <a:rPr lang="en-US" dirty="0" smtClean="0"/>
              <a:t>Understanding ecosystems </a:t>
            </a:r>
          </a:p>
          <a:p>
            <a:pPr marL="571500" indent="-571500">
              <a:buFont typeface="+mj-lt"/>
              <a:buAutoNum type="romanLcPeriod"/>
            </a:pPr>
            <a:r>
              <a:rPr lang="en-US" dirty="0" smtClean="0"/>
              <a:t> Ecosystem degradation </a:t>
            </a:r>
          </a:p>
          <a:p>
            <a:pPr marL="571500" indent="-571500">
              <a:buFont typeface="+mj-lt"/>
              <a:buAutoNum type="romanLcPeriod"/>
            </a:pPr>
            <a:r>
              <a:rPr lang="en-US" dirty="0" smtClean="0"/>
              <a:t>Resource utilisation </a:t>
            </a:r>
          </a:p>
          <a:p>
            <a:pPr marL="571500" indent="-571500">
              <a:buFont typeface="Wingdings" pitchFamily="2" charset="2"/>
              <a:buChar char="v"/>
            </a:pPr>
            <a:r>
              <a:rPr lang="en-US" b="1" dirty="0" smtClean="0"/>
              <a:t>STRUCTURE AND FUNCTIONS OF AN ECOSYSTEM </a:t>
            </a:r>
          </a:p>
          <a:p>
            <a:pPr marL="571500" indent="-571500">
              <a:buFont typeface="Wingdings" pitchFamily="2" charset="2"/>
              <a:buChar char="v"/>
            </a:pPr>
            <a:r>
              <a:rPr lang="en-US" b="1" dirty="0" smtClean="0"/>
              <a:t> PRODUCERS, CONSUMERS AND DECOMPOSERS </a:t>
            </a:r>
          </a:p>
          <a:p>
            <a:pPr marL="571500" indent="-571500">
              <a:buFont typeface="Wingdings" pitchFamily="2" charset="2"/>
              <a:buChar char="v"/>
            </a:pPr>
            <a:r>
              <a:rPr lang="en-US" b="1" dirty="0" smtClean="0"/>
              <a:t> ENERGY FLOW IN THE ECOSYSTEM </a:t>
            </a:r>
          </a:p>
          <a:p>
            <a:pPr marL="571500" indent="-571500">
              <a:buFont typeface="+mj-lt"/>
              <a:buAutoNum type="romanLcPeriod"/>
            </a:pPr>
            <a:r>
              <a:rPr lang="en-US" dirty="0" smtClean="0"/>
              <a:t> water cycle  </a:t>
            </a:r>
          </a:p>
          <a:p>
            <a:pPr marL="571500" indent="-571500">
              <a:buFont typeface="+mj-lt"/>
              <a:buAutoNum type="romanLcPeriod"/>
            </a:pPr>
            <a:r>
              <a:rPr lang="en-US" dirty="0" smtClean="0"/>
              <a:t> Carbon cycle  </a:t>
            </a:r>
          </a:p>
          <a:p>
            <a:pPr marL="571500" indent="-571500">
              <a:buFont typeface="+mj-lt"/>
              <a:buAutoNum type="romanLcPeriod"/>
            </a:pPr>
            <a:r>
              <a:rPr lang="en-US" dirty="0" smtClean="0"/>
              <a:t>Oxygen cycle  </a:t>
            </a:r>
          </a:p>
          <a:p>
            <a:pPr marL="571500" indent="-571500">
              <a:buFont typeface="+mj-lt"/>
              <a:buAutoNum type="romanLcPeriod"/>
            </a:pPr>
            <a:r>
              <a:rPr lang="en-US" dirty="0" smtClean="0"/>
              <a:t> Nitrogen cycle </a:t>
            </a:r>
          </a:p>
          <a:p>
            <a:pPr marL="571500" indent="-571500">
              <a:buFont typeface="+mj-lt"/>
              <a:buAutoNum type="romanLcPeriod"/>
            </a:pPr>
            <a:r>
              <a:rPr lang="en-US" dirty="0" smtClean="0"/>
              <a:t>Energy cycle </a:t>
            </a:r>
          </a:p>
          <a:p>
            <a:pPr>
              <a:buFont typeface="Wingdings" pitchFamily="2" charset="2"/>
              <a:buChar char="v"/>
            </a:pPr>
            <a:r>
              <a:rPr lang="en-US" b="1" dirty="0" smtClean="0"/>
              <a:t> ECOLOGICAL SUCCESSION </a:t>
            </a:r>
          </a:p>
          <a:p>
            <a:pPr>
              <a:buFont typeface="Wingdings" pitchFamily="2" charset="2"/>
              <a:buChar char="v"/>
            </a:pPr>
            <a:r>
              <a:rPr lang="en-US" b="1" dirty="0" smtClean="0"/>
              <a:t> FOOD CHAINS, FOOD WEBS AND ECOLOGICAL PYRAMIDS  </a:t>
            </a:r>
          </a:p>
          <a:p>
            <a:pPr marL="571500" indent="-571500">
              <a:buFont typeface="+mj-lt"/>
              <a:buAutoNum type="romanLcPeriod"/>
            </a:pPr>
            <a:r>
              <a:rPr lang="en-US" dirty="0" smtClean="0"/>
              <a:t>food chains  </a:t>
            </a:r>
          </a:p>
          <a:p>
            <a:pPr marL="571500" indent="-571500">
              <a:buFont typeface="+mj-lt"/>
              <a:buAutoNum type="romanLcPeriod"/>
            </a:pPr>
            <a:r>
              <a:rPr lang="en-US" dirty="0" smtClean="0"/>
              <a:t> food webs </a:t>
            </a:r>
          </a:p>
          <a:p>
            <a:pPr marL="571500" indent="-571500">
              <a:buFont typeface="+mj-lt"/>
              <a:buAutoNum type="romanLcPeriod"/>
            </a:pPr>
            <a:r>
              <a:rPr lang="en-US" dirty="0" smtClean="0"/>
              <a:t>ecological pyramids</a:t>
            </a:r>
          </a:p>
          <a:p>
            <a:pPr marL="571500" indent="-571500">
              <a:buFont typeface="Wingdings" pitchFamily="2" charset="2"/>
              <a:buChar char="v"/>
            </a:pPr>
            <a:r>
              <a:rPr lang="en-US" b="1" dirty="0" smtClean="0"/>
              <a:t>TYPES OF AN ECOSYSTEM</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Freshwater Ecosystems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These can be broken up into smaller ecosystems. For instance, in the freshwater ecosystems, we find:</a:t>
            </a:r>
          </a:p>
          <a:p>
            <a:r>
              <a:rPr lang="en-US" b="1" dirty="0" smtClean="0"/>
              <a:t>Pond Ecosystems </a:t>
            </a:r>
            <a:r>
              <a:rPr lang="en-US" dirty="0" smtClean="0"/>
              <a:t>– These are usually relatively small and contained. Most of the time, they include various types of plants, amphibians and insects. Sometimes they include fish, but as these cannot move around as easily as amphibians and insects, it is less likely, and most of the time, fish are artificially introduced to these environments by humans.</a:t>
            </a:r>
          </a:p>
          <a:p>
            <a:r>
              <a:rPr lang="en-US" b="1" dirty="0" smtClean="0"/>
              <a:t>River Ecosystems</a:t>
            </a:r>
            <a:r>
              <a:rPr lang="en-US" dirty="0" smtClean="0"/>
              <a:t> – Because rivers always link to the sea, they are more likely to contain fish alongside the usual plants, amphibians and insects.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Terrestrial Ecosystems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r>
              <a:rPr lang="en-US" dirty="0" smtClean="0"/>
              <a:t>Terrestrial ecosystems are many because there are so many different sorts of places on Earth. Some of the most common terrestrial ecosystems that are found are the following:</a:t>
            </a:r>
          </a:p>
          <a:p>
            <a:r>
              <a:rPr lang="en-US" b="1" dirty="0" smtClean="0"/>
              <a:t>Rainforests </a:t>
            </a:r>
            <a:r>
              <a:rPr lang="en-US" dirty="0" smtClean="0"/>
              <a:t>– Rainforests usually have extremely dense ecosystems because there are so many different types of animals, all are living in a very small area.</a:t>
            </a:r>
          </a:p>
          <a:p>
            <a:r>
              <a:rPr lang="en-US" b="1" dirty="0" smtClean="0"/>
              <a:t>Tundra </a:t>
            </a:r>
            <a:r>
              <a:rPr lang="en-US" dirty="0" smtClean="0"/>
              <a:t>– As mentioned above, tundra usually have relatively simple ecosystems because of the limited amount of life that can be supported in these harsh conditions.</a:t>
            </a:r>
          </a:p>
          <a:p>
            <a:r>
              <a:rPr lang="en-US" b="1" dirty="0" smtClean="0"/>
              <a:t> Deserts </a:t>
            </a:r>
            <a:r>
              <a:rPr lang="en-US" dirty="0" smtClean="0"/>
              <a:t>– Quite the opposite of tundra in many ways, but still harsh, more animals live in the extreme heat than they live in the extreme cold of Antarctica, for instance.</a:t>
            </a:r>
          </a:p>
          <a:p>
            <a:r>
              <a:rPr lang="en-US" b="1" dirty="0" smtClean="0"/>
              <a:t>Forests </a:t>
            </a:r>
            <a:r>
              <a:rPr lang="en-US" dirty="0" smtClean="0"/>
              <a:t>– There are many different types of forests all over the world, including deciduous forests and coniferous forests. These can support a lot of life and can have very complex ecosystems.</a:t>
            </a:r>
          </a:p>
          <a:p>
            <a:r>
              <a:rPr lang="en-US" b="1" dirty="0" smtClean="0"/>
              <a:t>Grasslands </a:t>
            </a:r>
            <a:r>
              <a:rPr lang="en-US" dirty="0" smtClean="0"/>
              <a:t>– Grasslands support a wide variety of life and can have very complex and involved ecosystems.</a:t>
            </a:r>
          </a:p>
          <a:p>
            <a:endParaRPr lang="en-US" dirty="0" smtClean="0"/>
          </a:p>
          <a:p>
            <a:endParaRPr lang="en-US"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Ocean Ecosystems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dirty="0" smtClean="0"/>
              <a:t>Ocean ecosystems are relatively contained, although they, like freshwater ecosystems, also include certain birds that hunt for fish and insects close to the ocean’s surface. There are different sorts of ocean ecosystems:</a:t>
            </a:r>
          </a:p>
          <a:p>
            <a:r>
              <a:rPr lang="en-US" b="1" dirty="0" smtClean="0"/>
              <a:t>Shallow water </a:t>
            </a:r>
            <a:r>
              <a:rPr lang="en-US" dirty="0" smtClean="0"/>
              <a:t>– Some tiny fish and coral only live in the shallow waters close to land.</a:t>
            </a:r>
          </a:p>
          <a:p>
            <a:r>
              <a:rPr lang="en-US" b="1" dirty="0" smtClean="0"/>
              <a:t>Deep water</a:t>
            </a:r>
            <a:r>
              <a:rPr lang="en-US" dirty="0" smtClean="0"/>
              <a:t> – Big and even gigantic creatures can live deep in the waters of the oceans. Some of the strangest creatures in the world live right at the bottom of the sea.</a:t>
            </a:r>
          </a:p>
          <a:p>
            <a:r>
              <a:rPr lang="en-US" b="1" dirty="0" smtClean="0"/>
              <a:t>Warm water </a:t>
            </a:r>
            <a:r>
              <a:rPr lang="en-US" dirty="0" smtClean="0"/>
              <a:t>– Warmer waters, such as those of the Pacific Ocean, contain some of the most impressive and intricate ecosystems in the world.</a:t>
            </a:r>
            <a:r>
              <a:rPr lang="en-US" b="1" dirty="0" smtClean="0"/>
              <a:t> </a:t>
            </a:r>
          </a:p>
          <a:p>
            <a:r>
              <a:rPr lang="en-US" b="1" dirty="0" smtClean="0"/>
              <a:t>Cold water</a:t>
            </a:r>
            <a:r>
              <a:rPr lang="en-US" dirty="0" smtClean="0"/>
              <a:t> – Less diverse, cold waters still support relatively complex ecosystems. Plankton usually forms the base of the food chain, followed by small fish that are either eaten by bigger fish or by other creatures such as seals or penguins.</a:t>
            </a:r>
          </a:p>
          <a:p>
            <a:endParaRPr lang="en-US" dirty="0" smtClean="0"/>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i="1" u="sng" dirty="0"/>
              <a:t>CONCEPT OF AN ECOSYSTEM</a:t>
            </a:r>
          </a:p>
        </p:txBody>
      </p:sp>
      <p:sp>
        <p:nvSpPr>
          <p:cNvPr id="3" name="Content Placeholder 2"/>
          <p:cNvSpPr>
            <a:spLocks noGrp="1"/>
          </p:cNvSpPr>
          <p:nvPr>
            <p:ph idx="1"/>
          </p:nvPr>
        </p:nvSpPr>
        <p:spPr/>
        <p:txBody>
          <a:bodyPr>
            <a:noAutofit/>
          </a:bodyPr>
          <a:lstStyle/>
          <a:p>
            <a:r>
              <a:rPr lang="en-US" sz="2200" dirty="0"/>
              <a:t>An ‘Ecosystem’ is a region with a specific </a:t>
            </a:r>
            <a:r>
              <a:rPr lang="en-US" sz="2200" dirty="0" smtClean="0"/>
              <a:t>and recognizable </a:t>
            </a:r>
            <a:r>
              <a:rPr lang="en-US" sz="2200" dirty="0"/>
              <a:t>landscape form such as </a:t>
            </a:r>
            <a:r>
              <a:rPr lang="en-US" sz="2200" dirty="0" smtClean="0"/>
              <a:t>forest, grassland</a:t>
            </a:r>
            <a:r>
              <a:rPr lang="en-US" sz="2200" dirty="0"/>
              <a:t>, desert, wetland or coastal area. </a:t>
            </a:r>
            <a:r>
              <a:rPr lang="en-US" sz="2200" dirty="0" smtClean="0"/>
              <a:t>The nature </a:t>
            </a:r>
            <a:r>
              <a:rPr lang="en-US" sz="2200" dirty="0"/>
              <a:t>of the ecosystem is based on its </a:t>
            </a:r>
            <a:r>
              <a:rPr lang="en-US" sz="2200" dirty="0" smtClean="0"/>
              <a:t>geographical features </a:t>
            </a:r>
            <a:r>
              <a:rPr lang="en-US" sz="2200" dirty="0"/>
              <a:t>such as hills, </a:t>
            </a:r>
            <a:r>
              <a:rPr lang="en-US" sz="2200" dirty="0" smtClean="0"/>
              <a:t>mountains, plains</a:t>
            </a:r>
            <a:r>
              <a:rPr lang="en-US" sz="2200" dirty="0"/>
              <a:t>, rivers, lakes, coastal areas or islands. It </a:t>
            </a:r>
            <a:r>
              <a:rPr lang="en-US" sz="2200" dirty="0" smtClean="0"/>
              <a:t>is also </a:t>
            </a:r>
            <a:r>
              <a:rPr lang="en-US" sz="2200" dirty="0"/>
              <a:t>controlled by climatic conditions such as </a:t>
            </a:r>
            <a:r>
              <a:rPr lang="en-US" sz="2200" dirty="0" smtClean="0"/>
              <a:t>the amount </a:t>
            </a:r>
            <a:r>
              <a:rPr lang="en-US" sz="2200" dirty="0"/>
              <a:t>of sunlight, the temperature and </a:t>
            </a:r>
            <a:r>
              <a:rPr lang="en-US" sz="2200" dirty="0" smtClean="0"/>
              <a:t>the rainfall </a:t>
            </a:r>
            <a:r>
              <a:rPr lang="en-US" sz="2200" dirty="0"/>
              <a:t>in the region. The geographical, </a:t>
            </a:r>
            <a:r>
              <a:rPr lang="en-US" sz="2200" dirty="0" smtClean="0"/>
              <a:t>climatic and </a:t>
            </a:r>
            <a:r>
              <a:rPr lang="en-US" sz="2200" dirty="0"/>
              <a:t>soil characteristics form its non-living (</a:t>
            </a:r>
            <a:r>
              <a:rPr lang="en-US" sz="2200" dirty="0" smtClean="0"/>
              <a:t>abiotic) component</a:t>
            </a:r>
            <a:r>
              <a:rPr lang="en-US" sz="2200" dirty="0"/>
              <a:t>. These features create </a:t>
            </a:r>
            <a:r>
              <a:rPr lang="en-US" sz="2200" dirty="0" smtClean="0"/>
              <a:t>conditions that </a:t>
            </a:r>
            <a:r>
              <a:rPr lang="en-US" sz="2200" dirty="0"/>
              <a:t>support a community of plants </a:t>
            </a:r>
            <a:r>
              <a:rPr lang="en-US" sz="2200" dirty="0" smtClean="0"/>
              <a:t>and animals </a:t>
            </a:r>
            <a:r>
              <a:rPr lang="en-US" sz="2200" dirty="0"/>
              <a:t>that evolution has produced to live </a:t>
            </a:r>
            <a:r>
              <a:rPr lang="en-US" sz="2200" dirty="0" smtClean="0"/>
              <a:t>in these </a:t>
            </a:r>
            <a:r>
              <a:rPr lang="en-US" sz="2200" dirty="0"/>
              <a:t>specific conditions. The living part of </a:t>
            </a:r>
            <a:r>
              <a:rPr lang="en-US" sz="2200" dirty="0" smtClean="0"/>
              <a:t>the ecosystem </a:t>
            </a:r>
            <a:r>
              <a:rPr lang="en-US" sz="2200" dirty="0"/>
              <a:t>is referred to as its biotic </a:t>
            </a:r>
            <a:r>
              <a:rPr lang="en-US" sz="2200" dirty="0" smtClean="0"/>
              <a:t>component.  </a:t>
            </a:r>
          </a:p>
          <a:p>
            <a:pPr>
              <a:buNone/>
            </a:pPr>
            <a:r>
              <a:rPr lang="en-US" sz="2200" dirty="0" smtClean="0"/>
              <a:t>                                           Ecosystems </a:t>
            </a:r>
            <a:r>
              <a:rPr lang="en-US" sz="2200" dirty="0"/>
              <a:t>are divided into terrestrial or </a:t>
            </a:r>
            <a:r>
              <a:rPr lang="en-US" sz="2200" dirty="0" smtClean="0"/>
              <a:t>landbased ecosystems</a:t>
            </a:r>
            <a:r>
              <a:rPr lang="en-US" sz="2200" dirty="0"/>
              <a:t>, and aquatic ecosystems </a:t>
            </a:r>
            <a:r>
              <a:rPr lang="en-US" sz="2200" dirty="0" smtClean="0"/>
              <a:t>in water</a:t>
            </a:r>
            <a:r>
              <a:rPr lang="en-US" sz="2200" dirty="0"/>
              <a:t>. These form the two major habitat </a:t>
            </a:r>
            <a:r>
              <a:rPr lang="en-US" sz="2200" dirty="0" smtClean="0"/>
              <a:t>conditions for </a:t>
            </a:r>
            <a:r>
              <a:rPr lang="en-US" sz="2200" dirty="0"/>
              <a:t>the Earth’s living organisms.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r>
              <a:rPr lang="en-US" sz="5900" b="1" i="1" u="sng" dirty="0"/>
              <a:t>Definition</a:t>
            </a:r>
            <a:r>
              <a:rPr lang="en-US" dirty="0"/>
              <a:t>: </a:t>
            </a:r>
            <a:endParaRPr lang="en-US" dirty="0" smtClean="0"/>
          </a:p>
          <a:p>
            <a:pPr>
              <a:buNone/>
            </a:pPr>
            <a:r>
              <a:rPr lang="en-US" dirty="0" smtClean="0"/>
              <a:t>                                      </a:t>
            </a:r>
            <a:r>
              <a:rPr lang="en-US" sz="3400" dirty="0" smtClean="0"/>
              <a:t>The </a:t>
            </a:r>
            <a:r>
              <a:rPr lang="en-US" sz="3400" dirty="0"/>
              <a:t>living community of plants </a:t>
            </a:r>
            <a:r>
              <a:rPr lang="en-US" sz="3400" dirty="0" smtClean="0"/>
              <a:t>and animals </a:t>
            </a:r>
            <a:r>
              <a:rPr lang="en-US" sz="3400" dirty="0"/>
              <a:t>in any area together with the </a:t>
            </a:r>
            <a:r>
              <a:rPr lang="en-US" sz="3400" dirty="0" smtClean="0"/>
              <a:t>non-living  components </a:t>
            </a:r>
            <a:r>
              <a:rPr lang="en-US" sz="3400" dirty="0"/>
              <a:t>of the environment such as </a:t>
            </a:r>
            <a:r>
              <a:rPr lang="en-US" sz="3400" dirty="0" smtClean="0"/>
              <a:t>soil,  air </a:t>
            </a:r>
            <a:r>
              <a:rPr lang="en-US" sz="3400" dirty="0"/>
              <a:t>and water, constitute the ecosystem.</a:t>
            </a:r>
          </a:p>
          <a:p>
            <a:pPr>
              <a:buNone/>
            </a:pPr>
            <a:endParaRPr lang="en-US" dirty="0"/>
          </a:p>
          <a:p>
            <a:pPr>
              <a:buNone/>
            </a:pPr>
            <a:r>
              <a:rPr lang="en-US" dirty="0" smtClean="0"/>
              <a:t>     Some </a:t>
            </a:r>
            <a:r>
              <a:rPr lang="en-US" dirty="0"/>
              <a:t>ecosystems are fairly robust and are </a:t>
            </a:r>
            <a:r>
              <a:rPr lang="en-US" dirty="0" smtClean="0"/>
              <a:t>less  affected </a:t>
            </a:r>
            <a:r>
              <a:rPr lang="en-US" dirty="0"/>
              <a:t>by a certain level of human </a:t>
            </a:r>
            <a:r>
              <a:rPr lang="en-US" dirty="0" smtClean="0"/>
              <a:t>disturbance. Others </a:t>
            </a:r>
            <a:r>
              <a:rPr lang="en-US" dirty="0"/>
              <a:t>are highly fragile and are quickly </a:t>
            </a:r>
            <a:r>
              <a:rPr lang="en-US" dirty="0" smtClean="0"/>
              <a:t>destroyed by </a:t>
            </a:r>
            <a:r>
              <a:rPr lang="en-US" dirty="0"/>
              <a:t>human activities. Mountain </a:t>
            </a:r>
            <a:r>
              <a:rPr lang="en-US" dirty="0" smtClean="0"/>
              <a:t>ecosystems are </a:t>
            </a:r>
            <a:r>
              <a:rPr lang="en-US" dirty="0"/>
              <a:t>extremely fragile as degradation </a:t>
            </a:r>
            <a:r>
              <a:rPr lang="en-US" dirty="0" smtClean="0"/>
              <a:t>of forest </a:t>
            </a:r>
            <a:r>
              <a:rPr lang="en-US" dirty="0"/>
              <a:t>cover leads to severe erosion of soil </a:t>
            </a:r>
            <a:r>
              <a:rPr lang="en-US" dirty="0" smtClean="0"/>
              <a:t>and changes </a:t>
            </a:r>
            <a:r>
              <a:rPr lang="en-US" dirty="0"/>
              <a:t>in river courses. Island ecosystems </a:t>
            </a:r>
            <a:r>
              <a:rPr lang="en-US" dirty="0" smtClean="0"/>
              <a:t>are easily </a:t>
            </a:r>
            <a:r>
              <a:rPr lang="en-US" dirty="0"/>
              <a:t>affected by any form of human </a:t>
            </a:r>
            <a:r>
              <a:rPr lang="en-US" dirty="0" smtClean="0"/>
              <a:t>activity which </a:t>
            </a:r>
            <a:r>
              <a:rPr lang="en-US" dirty="0"/>
              <a:t>can lead to the </a:t>
            </a:r>
            <a:r>
              <a:rPr lang="en-US" dirty="0" smtClean="0"/>
              <a:t>rapid extinction </a:t>
            </a:r>
            <a:r>
              <a:rPr lang="en-US" dirty="0"/>
              <a:t>of </a:t>
            </a:r>
            <a:r>
              <a:rPr lang="en-US" dirty="0" smtClean="0"/>
              <a:t>several of </a:t>
            </a:r>
            <a:r>
              <a:rPr lang="en-US" dirty="0"/>
              <a:t>their unique species of plants and </a:t>
            </a:r>
            <a:r>
              <a:rPr lang="en-US" dirty="0" smtClean="0"/>
              <a:t>animals. Evergreen </a:t>
            </a:r>
            <a:r>
              <a:rPr lang="en-US" dirty="0"/>
              <a:t>forests and coral reefs are </a:t>
            </a:r>
            <a:r>
              <a:rPr lang="en-US" dirty="0" smtClean="0"/>
              <a:t>also examples </a:t>
            </a:r>
            <a:r>
              <a:rPr lang="en-US" dirty="0"/>
              <a:t>of species rich fragile </a:t>
            </a:r>
            <a:r>
              <a:rPr lang="en-US" dirty="0" smtClean="0"/>
              <a:t>ecosystems which </a:t>
            </a:r>
            <a:r>
              <a:rPr lang="en-US" dirty="0"/>
              <a:t>must be protected against a variety </a:t>
            </a:r>
            <a:r>
              <a:rPr lang="en-US" dirty="0" smtClean="0"/>
              <a:t>of human </a:t>
            </a:r>
            <a:r>
              <a:rPr lang="en-US" dirty="0"/>
              <a:t>activities that lead to their </a:t>
            </a:r>
            <a:r>
              <a:rPr lang="en-US" dirty="0" smtClean="0"/>
              <a:t>degradation. River </a:t>
            </a:r>
            <a:r>
              <a:rPr lang="en-US" dirty="0"/>
              <a:t>and wetland ecosystems can be </a:t>
            </a:r>
            <a:r>
              <a:rPr lang="en-US" dirty="0" smtClean="0"/>
              <a:t>seriously affected </a:t>
            </a:r>
            <a:r>
              <a:rPr lang="en-US" dirty="0"/>
              <a:t>by pollution and changes in </a:t>
            </a:r>
            <a:r>
              <a:rPr lang="en-US" dirty="0" smtClean="0"/>
              <a:t>surrounding landuse</a:t>
            </a:r>
            <a:r>
              <a:rPr lang="en-US"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304800" y="381000"/>
            <a:ext cx="8229600" cy="6248400"/>
          </a:xfrm>
        </p:spPr>
        <p:txBody>
          <a:bodyPr>
            <a:normAutofit fontScale="47500" lnSpcReduction="20000"/>
          </a:bodyPr>
          <a:lstStyle/>
          <a:p>
            <a:r>
              <a:rPr lang="en-US" sz="5100" b="1" i="1" u="sng" dirty="0"/>
              <a:t>Understanding </a:t>
            </a:r>
            <a:r>
              <a:rPr lang="en-US" sz="5100" b="1" i="1" u="sng" dirty="0" smtClean="0"/>
              <a:t>ecosystems :</a:t>
            </a:r>
            <a:endParaRPr lang="en-US" sz="5100" b="1" i="1" u="sng" dirty="0"/>
          </a:p>
          <a:p>
            <a:pPr>
              <a:buNone/>
            </a:pPr>
            <a:r>
              <a:rPr lang="en-US" sz="4200" dirty="0" smtClean="0"/>
              <a:t>                                                                                       Natural </a:t>
            </a:r>
            <a:r>
              <a:rPr lang="en-US" sz="4200" dirty="0"/>
              <a:t>ecosystems include the forests, </a:t>
            </a:r>
            <a:r>
              <a:rPr lang="en-US" sz="4200" dirty="0" smtClean="0"/>
              <a:t>grasslands, deserts</a:t>
            </a:r>
            <a:r>
              <a:rPr lang="en-US" sz="4200" dirty="0"/>
              <a:t>, and aquatic ecosystems such </a:t>
            </a:r>
            <a:r>
              <a:rPr lang="en-US" sz="4200" dirty="0" smtClean="0"/>
              <a:t>as ponds</a:t>
            </a:r>
            <a:r>
              <a:rPr lang="en-US" sz="4200" dirty="0"/>
              <a:t>, rivers, lakes, and the sea. Man </a:t>
            </a:r>
            <a:r>
              <a:rPr lang="en-US" sz="4200" dirty="0" smtClean="0"/>
              <a:t>modified ecosystems </a:t>
            </a:r>
            <a:r>
              <a:rPr lang="en-US" sz="4200" dirty="0"/>
              <a:t>include agricultural land and </a:t>
            </a:r>
            <a:r>
              <a:rPr lang="en-US" sz="4200" dirty="0" smtClean="0"/>
              <a:t>urban or </a:t>
            </a:r>
            <a:r>
              <a:rPr lang="en-US" sz="4200" dirty="0"/>
              <a:t>industrial land use patterns</a:t>
            </a:r>
            <a:r>
              <a:rPr lang="en-US" sz="4200" dirty="0" smtClean="0"/>
              <a:t>.</a:t>
            </a:r>
          </a:p>
          <a:p>
            <a:pPr>
              <a:buNone/>
            </a:pPr>
            <a:r>
              <a:rPr lang="en-US" sz="4200" dirty="0" smtClean="0"/>
              <a:t>       Each </a:t>
            </a:r>
            <a:r>
              <a:rPr lang="en-US" sz="4200" dirty="0"/>
              <a:t>ecosystem has a set of common </a:t>
            </a:r>
            <a:r>
              <a:rPr lang="en-US" sz="4200" dirty="0" smtClean="0"/>
              <a:t>features that </a:t>
            </a:r>
            <a:r>
              <a:rPr lang="en-US" sz="4200" dirty="0"/>
              <a:t>can be observed in the field</a:t>
            </a:r>
            <a:r>
              <a:rPr lang="en-US" sz="4200" dirty="0" smtClean="0"/>
              <a:t>:</a:t>
            </a:r>
          </a:p>
          <a:p>
            <a:pPr>
              <a:buNone/>
            </a:pPr>
            <a:r>
              <a:rPr lang="en-US" sz="4200" dirty="0"/>
              <a:t> </a:t>
            </a:r>
            <a:r>
              <a:rPr lang="en-US" sz="4200" dirty="0" smtClean="0"/>
              <a:t>      • </a:t>
            </a:r>
            <a:r>
              <a:rPr lang="en-US" sz="4200" dirty="0"/>
              <a:t>‘What does the ecosystem look like?’</a:t>
            </a:r>
          </a:p>
          <a:p>
            <a:pPr>
              <a:buNone/>
            </a:pPr>
            <a:r>
              <a:rPr lang="en-US" sz="4200" dirty="0" smtClean="0"/>
              <a:t>         One </a:t>
            </a:r>
            <a:r>
              <a:rPr lang="en-US" sz="4200" dirty="0"/>
              <a:t>should be able to describe specific </a:t>
            </a:r>
            <a:r>
              <a:rPr lang="en-US" sz="4200" dirty="0" smtClean="0"/>
              <a:t>features of </a:t>
            </a:r>
            <a:r>
              <a:rPr lang="en-US" sz="4200" dirty="0"/>
              <a:t>the different ecosystems in </a:t>
            </a:r>
            <a:r>
              <a:rPr lang="en-US" sz="4200" dirty="0" smtClean="0"/>
              <a:t>ones own surroundings</a:t>
            </a:r>
            <a:r>
              <a:rPr lang="en-US" sz="4200" dirty="0"/>
              <a:t>. Field observations </a:t>
            </a:r>
            <a:r>
              <a:rPr lang="en-US" sz="4200" dirty="0" smtClean="0"/>
              <a:t>must be </a:t>
            </a:r>
            <a:r>
              <a:rPr lang="en-US" sz="4200" dirty="0"/>
              <a:t>made in both urban and natural surroundings</a:t>
            </a:r>
            <a:r>
              <a:rPr lang="en-US" sz="4200" dirty="0" smtClean="0"/>
              <a:t>. </a:t>
            </a:r>
          </a:p>
          <a:p>
            <a:pPr>
              <a:buNone/>
            </a:pPr>
            <a:endParaRPr lang="en-US" sz="4200" dirty="0" smtClean="0"/>
          </a:p>
          <a:p>
            <a:pPr>
              <a:buNone/>
            </a:pPr>
            <a:r>
              <a:rPr lang="en-US" sz="4200" dirty="0"/>
              <a:t> </a:t>
            </a:r>
            <a:r>
              <a:rPr lang="en-US" sz="4200" dirty="0" smtClean="0"/>
              <a:t>      </a:t>
            </a:r>
            <a:r>
              <a:rPr lang="en-US" sz="4200" dirty="0"/>
              <a:t>• ‘How does the ecosystem work’?</a:t>
            </a:r>
          </a:p>
          <a:p>
            <a:pPr>
              <a:buNone/>
            </a:pPr>
            <a:r>
              <a:rPr lang="en-US" sz="4200" dirty="0" smtClean="0"/>
              <a:t>         The </a:t>
            </a:r>
            <a:r>
              <a:rPr lang="en-US" sz="4200" dirty="0"/>
              <a:t>ecosystem functions through </a:t>
            </a:r>
            <a:r>
              <a:rPr lang="en-US" sz="4200" dirty="0" smtClean="0"/>
              <a:t>several biogeochemical </a:t>
            </a:r>
            <a:r>
              <a:rPr lang="en-US" sz="4200" dirty="0"/>
              <a:t>cycles and energy </a:t>
            </a:r>
            <a:r>
              <a:rPr lang="en-US" sz="4200" dirty="0" smtClean="0"/>
              <a:t>transfer mechanisms</a:t>
            </a:r>
            <a:r>
              <a:rPr lang="en-US" sz="4200" dirty="0"/>
              <a:t>. Observe and document </a:t>
            </a:r>
            <a:r>
              <a:rPr lang="en-US" sz="4200" dirty="0" smtClean="0"/>
              <a:t>the components </a:t>
            </a:r>
            <a:r>
              <a:rPr lang="en-US" sz="4200" dirty="0"/>
              <a:t>of the ecosystem which </a:t>
            </a:r>
            <a:r>
              <a:rPr lang="en-US" sz="4200" dirty="0" smtClean="0"/>
              <a:t>consists of </a:t>
            </a:r>
            <a:r>
              <a:rPr lang="en-US" sz="4200" dirty="0"/>
              <a:t>its non-living or abiotic features </a:t>
            </a:r>
            <a:r>
              <a:rPr lang="en-US" sz="4200" dirty="0" smtClean="0"/>
              <a:t>such as </a:t>
            </a:r>
            <a:r>
              <a:rPr lang="en-US" sz="4200" dirty="0"/>
              <a:t>air, water, climate and soil. Its biotic </a:t>
            </a:r>
            <a:r>
              <a:rPr lang="en-US" sz="4200" dirty="0" smtClean="0"/>
              <a:t>components, the </a:t>
            </a:r>
            <a:r>
              <a:rPr lang="en-US" sz="4200" dirty="0"/>
              <a:t>various plants and </a:t>
            </a:r>
            <a:r>
              <a:rPr lang="en-US" sz="4200" dirty="0" smtClean="0"/>
              <a:t>animals. Both </a:t>
            </a:r>
            <a:r>
              <a:rPr lang="en-US" sz="4200" dirty="0"/>
              <a:t>these aspects of the ecosystem </a:t>
            </a:r>
            <a:r>
              <a:rPr lang="en-US" sz="4200" dirty="0" smtClean="0"/>
              <a:t>interact  with </a:t>
            </a:r>
            <a:r>
              <a:rPr lang="en-US" sz="4200" dirty="0"/>
              <a:t>each other through several </a:t>
            </a:r>
            <a:r>
              <a:rPr lang="en-US" sz="4200" dirty="0" smtClean="0"/>
              <a:t>functional aspects </a:t>
            </a:r>
            <a:r>
              <a:rPr lang="en-US" sz="4200" dirty="0"/>
              <a:t>to form Nature’s </a:t>
            </a:r>
            <a:r>
              <a:rPr lang="en-US" sz="4200" dirty="0" smtClean="0"/>
              <a:t>ecosystems. Plants</a:t>
            </a:r>
            <a:r>
              <a:rPr lang="en-US" sz="4200" dirty="0"/>
              <a:t>, herbivores and carnivores can </a:t>
            </a:r>
            <a:r>
              <a:rPr lang="en-US" sz="4200" dirty="0" smtClean="0"/>
              <a:t>be seen </a:t>
            </a:r>
            <a:r>
              <a:rPr lang="en-US" sz="4200" dirty="0"/>
              <a:t>to form food chains. All these </a:t>
            </a:r>
            <a:r>
              <a:rPr lang="en-US" sz="4200" dirty="0" smtClean="0"/>
              <a:t>chains are </a:t>
            </a:r>
            <a:r>
              <a:rPr lang="en-US" sz="4200" dirty="0"/>
              <a:t>joined together to form a ‘web of </a:t>
            </a:r>
            <a:r>
              <a:rPr lang="en-US" sz="4200" dirty="0" smtClean="0"/>
              <a:t>life’ on </a:t>
            </a:r>
            <a:r>
              <a:rPr lang="en-US" sz="4200" dirty="0"/>
              <a:t>which man depends. Each of these </a:t>
            </a:r>
            <a:r>
              <a:rPr lang="en-US" sz="4200" dirty="0" smtClean="0"/>
              <a:t>use energy </a:t>
            </a:r>
            <a:r>
              <a:rPr lang="en-US" sz="4200" dirty="0"/>
              <a:t>that comes from the sun and </a:t>
            </a:r>
            <a:r>
              <a:rPr lang="en-US" sz="4200" dirty="0" smtClean="0"/>
              <a:t>powers the ecosystem.</a:t>
            </a:r>
          </a:p>
          <a:p>
            <a:pPr>
              <a:buNone/>
            </a:pPr>
            <a:endParaRPr lang="en-US" sz="4200" dirty="0" smtClean="0"/>
          </a:p>
          <a:p>
            <a:pPr>
              <a:buNone/>
            </a:pPr>
            <a:endParaRPr lang="en-US" sz="4200" dirty="0" smtClean="0"/>
          </a:p>
          <a:p>
            <a:pPr>
              <a:buNone/>
            </a:pPr>
            <a:endParaRPr lang="en-US" sz="4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US" sz="4000" b="1" i="1" u="sng" dirty="0"/>
              <a:t>Ecosystem </a:t>
            </a:r>
            <a:r>
              <a:rPr lang="en-US" sz="4000" b="1" i="1" u="sng" dirty="0" smtClean="0"/>
              <a:t>degradation </a:t>
            </a:r>
            <a:r>
              <a:rPr lang="en-US" sz="2800" b="1" i="1" u="sng" dirty="0" smtClean="0"/>
              <a:t>:</a:t>
            </a:r>
            <a:endParaRPr lang="en-US" sz="2800" b="1" i="1" u="sng" dirty="0"/>
          </a:p>
          <a:p>
            <a:pPr>
              <a:buNone/>
            </a:pPr>
            <a:r>
              <a:rPr lang="en-US" sz="3100" dirty="0" smtClean="0"/>
              <a:t>                                           Ecosystems </a:t>
            </a:r>
            <a:r>
              <a:rPr lang="en-US" sz="3100" dirty="0"/>
              <a:t>are the basis of life itself! The </a:t>
            </a:r>
            <a:r>
              <a:rPr lang="en-US" sz="3100" dirty="0" smtClean="0"/>
              <a:t>natural ecosystems </a:t>
            </a:r>
            <a:r>
              <a:rPr lang="en-US" sz="3100" dirty="0"/>
              <a:t>in the wilderness provide a </a:t>
            </a:r>
            <a:r>
              <a:rPr lang="en-US" sz="3100" dirty="0" smtClean="0"/>
              <a:t>variety of </a:t>
            </a:r>
            <a:r>
              <a:rPr lang="en-US" sz="3100" dirty="0"/>
              <a:t>products and are regions in which a </a:t>
            </a:r>
            <a:r>
              <a:rPr lang="en-US" sz="3100" dirty="0" smtClean="0"/>
              <a:t>number of </a:t>
            </a:r>
            <a:r>
              <a:rPr lang="en-US" sz="3100" dirty="0"/>
              <a:t>vital ecological processes are </a:t>
            </a:r>
            <a:r>
              <a:rPr lang="en-US" sz="3100" dirty="0" smtClean="0"/>
              <a:t>present, without </a:t>
            </a:r>
            <a:r>
              <a:rPr lang="en-US" sz="3100" dirty="0"/>
              <a:t>which human civilization would not </a:t>
            </a:r>
            <a:r>
              <a:rPr lang="en-US" sz="3100" dirty="0" smtClean="0"/>
              <a:t>be able </a:t>
            </a:r>
            <a:r>
              <a:rPr lang="en-US" sz="3100" dirty="0"/>
              <a:t>to </a:t>
            </a:r>
            <a:r>
              <a:rPr lang="en-US" sz="3100" dirty="0" smtClean="0"/>
              <a:t>exist. Ecosystems </a:t>
            </a:r>
            <a:r>
              <a:rPr lang="en-US" sz="3100" dirty="0"/>
              <a:t>and man: Every region of our </a:t>
            </a:r>
            <a:r>
              <a:rPr lang="en-US" sz="3100" dirty="0" smtClean="0"/>
              <a:t>earth has </a:t>
            </a:r>
            <a:r>
              <a:rPr lang="en-US" sz="3100" dirty="0"/>
              <a:t>different ecosystems based on its </a:t>
            </a:r>
            <a:r>
              <a:rPr lang="en-US" sz="3100" dirty="0" smtClean="0"/>
              <a:t>climatic conditions </a:t>
            </a:r>
            <a:r>
              <a:rPr lang="en-US" sz="3100" dirty="0"/>
              <a:t>and geographical feature. There </a:t>
            </a:r>
            <a:r>
              <a:rPr lang="en-US" sz="3100" dirty="0" smtClean="0"/>
              <a:t>are terrestrial </a:t>
            </a:r>
            <a:r>
              <a:rPr lang="en-US" sz="3100" dirty="0"/>
              <a:t>ecosystems on land and aquatic </a:t>
            </a:r>
            <a:r>
              <a:rPr lang="en-US" sz="3100" dirty="0" smtClean="0"/>
              <a:t>ecosystems in water.</a:t>
            </a:r>
          </a:p>
          <a:p>
            <a:r>
              <a:rPr lang="en-US" sz="3800" b="1" i="1" u="sng" dirty="0"/>
              <a:t>Resource </a:t>
            </a:r>
            <a:r>
              <a:rPr lang="en-US" sz="3800" b="1" i="1" u="sng" dirty="0" smtClean="0"/>
              <a:t>utilisation:</a:t>
            </a:r>
            <a:endParaRPr lang="en-US" sz="3800" b="1" i="1" u="sng" dirty="0"/>
          </a:p>
          <a:p>
            <a:pPr>
              <a:buNone/>
            </a:pPr>
            <a:r>
              <a:rPr lang="en-US" dirty="0" smtClean="0"/>
              <a:t>                                                Most </a:t>
            </a:r>
            <a:r>
              <a:rPr lang="en-US" dirty="0"/>
              <a:t>traditional societies used their </a:t>
            </a:r>
            <a:r>
              <a:rPr lang="en-US" dirty="0" smtClean="0"/>
              <a:t>environment sustainably</a:t>
            </a:r>
            <a:r>
              <a:rPr lang="en-US" dirty="0"/>
              <a:t>. Though inequality in resource </a:t>
            </a:r>
            <a:r>
              <a:rPr lang="en-US" dirty="0" smtClean="0"/>
              <a:t>utilization has </a:t>
            </a:r>
            <a:r>
              <a:rPr lang="en-US" dirty="0"/>
              <a:t>existed in every society, the </a:t>
            </a:r>
            <a:r>
              <a:rPr lang="en-US" dirty="0" smtClean="0"/>
              <a:t>number of </a:t>
            </a:r>
            <a:r>
              <a:rPr lang="en-US" dirty="0"/>
              <a:t>individuals that used a large proportion </a:t>
            </a:r>
            <a:r>
              <a:rPr lang="en-US" dirty="0" smtClean="0"/>
              <a:t>of resources </a:t>
            </a:r>
            <a:r>
              <a:rPr lang="en-US" dirty="0"/>
              <a:t>was extremely limited. In recent </a:t>
            </a:r>
            <a:r>
              <a:rPr lang="en-US" dirty="0" smtClean="0"/>
              <a:t>times the </a:t>
            </a:r>
            <a:r>
              <a:rPr lang="en-US" dirty="0"/>
              <a:t>proportion of ‘rich’ people in affluent </a:t>
            </a:r>
            <a:r>
              <a:rPr lang="en-US" dirty="0" smtClean="0"/>
              <a:t>societies, grew </a:t>
            </a:r>
            <a:r>
              <a:rPr lang="en-US" dirty="0"/>
              <a:t>rapidly. Inequality thus became a </a:t>
            </a:r>
            <a:r>
              <a:rPr lang="en-US" dirty="0" smtClean="0"/>
              <a:t>serious problem</a:t>
            </a:r>
            <a:r>
              <a:rPr lang="en-US" dirty="0"/>
              <a:t>. Whereas in the past many </a:t>
            </a:r>
            <a:r>
              <a:rPr lang="en-US" dirty="0" smtClean="0"/>
              <a:t>resources such </a:t>
            </a:r>
            <a:r>
              <a:rPr lang="en-US" dirty="0"/>
              <a:t>as timber and fuel wood from </a:t>
            </a:r>
            <a:r>
              <a:rPr lang="en-US" dirty="0" smtClean="0"/>
              <a:t>the forest </a:t>
            </a:r>
            <a:r>
              <a:rPr lang="en-US" dirty="0"/>
              <a:t>were extracted sustainably, this </a:t>
            </a:r>
            <a:r>
              <a:rPr lang="en-US" dirty="0" smtClean="0"/>
              <a:t>pattern has </a:t>
            </a:r>
            <a:r>
              <a:rPr lang="en-US" dirty="0"/>
              <a:t>drastically changed during the last century.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i="1" u="sng" dirty="0"/>
              <a:t>STRUCTURE AND FUNCTIONS OF AN ECOSYSTEM</a:t>
            </a:r>
          </a:p>
        </p:txBody>
      </p:sp>
      <p:sp>
        <p:nvSpPr>
          <p:cNvPr id="5" name="Content Placeholder 4"/>
          <p:cNvSpPr>
            <a:spLocks noGrp="1"/>
          </p:cNvSpPr>
          <p:nvPr>
            <p:ph idx="1"/>
          </p:nvPr>
        </p:nvSpPr>
        <p:spPr/>
        <p:txBody>
          <a:bodyPr/>
          <a:lstStyle/>
          <a:p>
            <a:r>
              <a:rPr lang="en-US" b="1" i="1" u="sng" dirty="0" smtClean="0"/>
              <a:t>Structure –</a:t>
            </a:r>
          </a:p>
          <a:p>
            <a:endParaRPr lang="en-US" b="1" i="1" u="sng" dirty="0"/>
          </a:p>
        </p:txBody>
      </p:sp>
      <p:pic>
        <p:nvPicPr>
          <p:cNvPr id="6" name="Content Placeholder 3" descr="ecosystem2.png"/>
          <p:cNvPicPr>
            <a:picLocks noChangeAspect="1"/>
          </p:cNvPicPr>
          <p:nvPr/>
        </p:nvPicPr>
        <p:blipFill>
          <a:blip r:embed="rId2"/>
          <a:stretch>
            <a:fillRect/>
          </a:stretch>
        </p:blipFill>
        <p:spPr>
          <a:xfrm>
            <a:off x="1000125" y="2337815"/>
            <a:ext cx="7000875" cy="370579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62500" lnSpcReduction="20000"/>
          </a:bodyPr>
          <a:lstStyle/>
          <a:p>
            <a:r>
              <a:rPr lang="en-US" sz="3800" b="1" i="1" u="sng" dirty="0"/>
              <a:t>Biotic Components of Ecosystems </a:t>
            </a:r>
            <a:r>
              <a:rPr lang="en-US" b="1" i="1" u="sng" dirty="0" smtClean="0"/>
              <a:t>:</a:t>
            </a:r>
          </a:p>
          <a:p>
            <a:endParaRPr lang="en-US" b="1" i="1" u="sng" dirty="0" smtClean="0"/>
          </a:p>
          <a:p>
            <a:pPr>
              <a:buNone/>
            </a:pPr>
            <a:r>
              <a:rPr lang="en-US" i="1" dirty="0" smtClean="0"/>
              <a:t>a) </a:t>
            </a:r>
            <a:r>
              <a:rPr lang="en-US" i="1" u="sng" dirty="0" smtClean="0"/>
              <a:t>Producers </a:t>
            </a:r>
            <a:r>
              <a:rPr lang="en-US" i="1" u="sng" dirty="0"/>
              <a:t>(or autotrophs</a:t>
            </a:r>
            <a:r>
              <a:rPr lang="en-US" u="sng" dirty="0"/>
              <a:t>) </a:t>
            </a:r>
            <a:r>
              <a:rPr lang="en-US" dirty="0" smtClean="0"/>
              <a:t>-  Green </a:t>
            </a:r>
            <a:r>
              <a:rPr lang="en-US" dirty="0"/>
              <a:t>plants and some bacteria which manufacture their own food</a:t>
            </a:r>
            <a:r>
              <a:rPr lang="en-US" dirty="0" smtClean="0"/>
              <a:t>.</a:t>
            </a:r>
          </a:p>
          <a:p>
            <a:pPr>
              <a:buNone/>
            </a:pPr>
            <a:r>
              <a:rPr lang="en-US" dirty="0" smtClean="0"/>
              <a:t>b) </a:t>
            </a:r>
            <a:r>
              <a:rPr lang="en-US" u="sng" dirty="0"/>
              <a:t>Consumers (or heterotrophs) </a:t>
            </a:r>
            <a:r>
              <a:rPr lang="en-US" dirty="0" smtClean="0"/>
              <a:t>–  Animals </a:t>
            </a:r>
            <a:r>
              <a:rPr lang="en-US" dirty="0"/>
              <a:t>which obtain their food from producers </a:t>
            </a:r>
            <a:r>
              <a:rPr lang="en-US" dirty="0" smtClean="0"/>
              <a:t> </a:t>
            </a:r>
          </a:p>
          <a:p>
            <a:r>
              <a:rPr lang="en-US" dirty="0" smtClean="0"/>
              <a:t> Primary </a:t>
            </a:r>
            <a:r>
              <a:rPr lang="en-US" dirty="0"/>
              <a:t>consumers </a:t>
            </a:r>
            <a:endParaRPr lang="en-US" dirty="0" smtClean="0"/>
          </a:p>
          <a:p>
            <a:r>
              <a:rPr lang="en-US" dirty="0" smtClean="0"/>
              <a:t> </a:t>
            </a:r>
            <a:r>
              <a:rPr lang="en-US" dirty="0"/>
              <a:t>Secondary consumers </a:t>
            </a:r>
            <a:endParaRPr lang="en-US" dirty="0" smtClean="0"/>
          </a:p>
          <a:p>
            <a:r>
              <a:rPr lang="en-US" dirty="0" smtClean="0"/>
              <a:t> </a:t>
            </a:r>
            <a:r>
              <a:rPr lang="en-US" dirty="0"/>
              <a:t>Tertiary </a:t>
            </a:r>
            <a:r>
              <a:rPr lang="en-US" dirty="0" smtClean="0"/>
              <a:t>consumers</a:t>
            </a:r>
          </a:p>
          <a:p>
            <a:pPr>
              <a:buNone/>
            </a:pPr>
            <a:r>
              <a:rPr lang="en-US" dirty="0" smtClean="0"/>
              <a:t>c ) </a:t>
            </a:r>
            <a:r>
              <a:rPr lang="en-US" u="sng" dirty="0" smtClean="0"/>
              <a:t>Decomposers</a:t>
            </a:r>
            <a:r>
              <a:rPr lang="en-US" dirty="0" smtClean="0"/>
              <a:t> -  Bacteria </a:t>
            </a:r>
            <a:r>
              <a:rPr lang="en-US" dirty="0"/>
              <a:t>and fungi that decompose dead organic matter and convert it into simpler </a:t>
            </a:r>
            <a:r>
              <a:rPr lang="en-US" dirty="0" smtClean="0"/>
              <a:t>parts.</a:t>
            </a:r>
          </a:p>
          <a:p>
            <a:pPr>
              <a:buNone/>
            </a:pPr>
            <a:endParaRPr lang="en-US" dirty="0" smtClean="0"/>
          </a:p>
          <a:p>
            <a:r>
              <a:rPr lang="en-US" sz="3800" b="1" i="1" u="sng" dirty="0"/>
              <a:t>Abiotic Components of an Ecosystem</a:t>
            </a:r>
            <a:r>
              <a:rPr lang="en-US" sz="3800" dirty="0"/>
              <a:t> </a:t>
            </a:r>
            <a:r>
              <a:rPr lang="en-US" sz="3800" dirty="0" smtClean="0"/>
              <a:t>:</a:t>
            </a:r>
          </a:p>
          <a:p>
            <a:endParaRPr lang="en-US" sz="3400" dirty="0" smtClean="0"/>
          </a:p>
          <a:p>
            <a:pPr>
              <a:buNone/>
            </a:pPr>
            <a:r>
              <a:rPr lang="en-US" dirty="0" smtClean="0"/>
              <a:t>a)  </a:t>
            </a:r>
            <a:r>
              <a:rPr lang="en-US" u="sng" dirty="0" smtClean="0"/>
              <a:t>Physical </a:t>
            </a:r>
            <a:r>
              <a:rPr lang="en-US" u="sng" dirty="0"/>
              <a:t>Factors </a:t>
            </a:r>
            <a:r>
              <a:rPr lang="en-US" dirty="0" smtClean="0"/>
              <a:t>–  Rainfall, Sunlight,Humidity, Temperature, </a:t>
            </a:r>
            <a:r>
              <a:rPr lang="en-US" dirty="0"/>
              <a:t>Nature of </a:t>
            </a:r>
            <a:r>
              <a:rPr lang="en-US" dirty="0" smtClean="0"/>
              <a:t>soil, </a:t>
            </a:r>
            <a:r>
              <a:rPr lang="en-US" dirty="0"/>
              <a:t>Water </a:t>
            </a:r>
            <a:r>
              <a:rPr lang="en-US" dirty="0" smtClean="0"/>
              <a:t>currents. </a:t>
            </a:r>
          </a:p>
          <a:p>
            <a:pPr>
              <a:buNone/>
            </a:pPr>
            <a:r>
              <a:rPr lang="en-US" dirty="0" smtClean="0"/>
              <a:t>b)  </a:t>
            </a:r>
            <a:r>
              <a:rPr lang="en-US" u="sng" dirty="0" smtClean="0"/>
              <a:t>Chemical Factors </a:t>
            </a:r>
            <a:r>
              <a:rPr lang="en-US" dirty="0" smtClean="0"/>
              <a:t>-  </a:t>
            </a:r>
            <a:r>
              <a:rPr lang="en-US" dirty="0"/>
              <a:t>Salinity of </a:t>
            </a:r>
            <a:r>
              <a:rPr lang="en-US" dirty="0" smtClean="0"/>
              <a:t>Water, </a:t>
            </a:r>
            <a:r>
              <a:rPr lang="en-US" dirty="0"/>
              <a:t>Nutrients present in </a:t>
            </a:r>
            <a:r>
              <a:rPr lang="en-US" dirty="0" smtClean="0"/>
              <a:t>soil, Oxygen </a:t>
            </a:r>
            <a:r>
              <a:rPr lang="en-US" dirty="0"/>
              <a:t>dissolved in </a:t>
            </a:r>
            <a:r>
              <a:rPr lang="en-US" dirty="0" smtClean="0"/>
              <a:t>water, </a:t>
            </a:r>
            <a:r>
              <a:rPr lang="en-US" dirty="0"/>
              <a:t>Percentage of water and air in </a:t>
            </a:r>
            <a:r>
              <a:rPr lang="en-US" dirty="0" smtClean="0"/>
              <a:t>soil</a:t>
            </a:r>
          </a:p>
          <a:p>
            <a:pPr>
              <a:buNone/>
            </a:pPr>
            <a:r>
              <a:rPr lang="en-US" dirty="0" smtClean="0"/>
              <a:t>c)  </a:t>
            </a:r>
            <a:r>
              <a:rPr lang="en-US" u="sng" dirty="0"/>
              <a:t>Limiting </a:t>
            </a:r>
            <a:r>
              <a:rPr lang="en-US" u="sng" dirty="0" smtClean="0"/>
              <a:t>Factors </a:t>
            </a:r>
            <a:r>
              <a:rPr lang="en-US" dirty="0" smtClean="0"/>
              <a:t>-  Food</a:t>
            </a:r>
            <a:r>
              <a:rPr lang="en-US" dirty="0"/>
              <a:t>, water, shelter and space are limiting factors for the growth of population of human and </a:t>
            </a:r>
            <a:r>
              <a:rPr lang="en-US" dirty="0" smtClean="0"/>
              <a:t>animals.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57200"/>
            <a:ext cx="8229600" cy="6019800"/>
          </a:xfrm>
        </p:spPr>
        <p:txBody>
          <a:bodyPr>
            <a:normAutofit fontScale="55000" lnSpcReduction="20000"/>
          </a:bodyPr>
          <a:lstStyle/>
          <a:p>
            <a:r>
              <a:rPr lang="en-US" sz="4400" b="1" i="1" u="sng" dirty="0" smtClean="0"/>
              <a:t>Functions </a:t>
            </a:r>
            <a:r>
              <a:rPr lang="en-US" sz="4400" b="1" i="1" dirty="0" smtClean="0"/>
              <a:t>-</a:t>
            </a:r>
            <a:r>
              <a:rPr lang="en-US" b="1" i="1" dirty="0" smtClean="0"/>
              <a:t> </a:t>
            </a:r>
            <a:r>
              <a:rPr lang="en-US" dirty="0"/>
              <a:t>Functions of an </a:t>
            </a:r>
            <a:r>
              <a:rPr lang="en-US" dirty="0" smtClean="0"/>
              <a:t>Ecosystem are as follows:</a:t>
            </a:r>
          </a:p>
          <a:p>
            <a:pPr marL="571500" indent="-571500">
              <a:buFont typeface="+mj-lt"/>
              <a:buAutoNum type="romanLcPeriod"/>
            </a:pPr>
            <a:r>
              <a:rPr lang="en-US" dirty="0" smtClean="0"/>
              <a:t>Food chain </a:t>
            </a:r>
            <a:r>
              <a:rPr lang="en-US" dirty="0"/>
              <a:t>and food web </a:t>
            </a:r>
            <a:endParaRPr lang="en-US" dirty="0" smtClean="0"/>
          </a:p>
          <a:p>
            <a:pPr marL="571500" indent="-571500">
              <a:buFont typeface="+mj-lt"/>
              <a:buAutoNum type="romanLcPeriod"/>
            </a:pPr>
            <a:r>
              <a:rPr lang="en-US" dirty="0" smtClean="0"/>
              <a:t> </a:t>
            </a:r>
            <a:r>
              <a:rPr lang="en-US" dirty="0"/>
              <a:t>Energy flow </a:t>
            </a:r>
          </a:p>
          <a:p>
            <a:pPr marL="571500" indent="-571500">
              <a:buFont typeface="+mj-lt"/>
              <a:buAutoNum type="romanLcPeriod"/>
            </a:pPr>
            <a:r>
              <a:rPr lang="en-US" dirty="0" smtClean="0"/>
              <a:t>Ecological </a:t>
            </a:r>
            <a:r>
              <a:rPr lang="en-US" dirty="0"/>
              <a:t>pyramids </a:t>
            </a:r>
            <a:endParaRPr lang="en-US" dirty="0" smtClean="0"/>
          </a:p>
          <a:p>
            <a:pPr marL="571500" indent="-571500">
              <a:buNone/>
            </a:pPr>
            <a:endParaRPr lang="en-US" b="1" i="1" dirty="0" smtClean="0"/>
          </a:p>
          <a:p>
            <a:pPr marL="571500" indent="-571500">
              <a:buFont typeface="Wingdings" pitchFamily="2" charset="2"/>
              <a:buChar char="Ø"/>
            </a:pPr>
            <a:r>
              <a:rPr lang="en-US" u="sng" dirty="0" smtClean="0"/>
              <a:t>Food chain and food web</a:t>
            </a:r>
            <a:r>
              <a:rPr lang="en-US" dirty="0" smtClean="0"/>
              <a:t>-</a:t>
            </a:r>
            <a:r>
              <a:rPr lang="en-US" dirty="0"/>
              <a:t> The transfer of food energy from the source (plants) through a series of organisms by repeated eating and being eaten up is referred to as food chain</a:t>
            </a:r>
            <a:r>
              <a:rPr lang="en-US" dirty="0" smtClean="0"/>
              <a:t>.</a:t>
            </a:r>
          </a:p>
          <a:p>
            <a:pPr marL="571500" indent="-571500">
              <a:buNone/>
            </a:pPr>
            <a:r>
              <a:rPr lang="en-US" dirty="0" smtClean="0"/>
              <a:t>                                      The </a:t>
            </a:r>
            <a:r>
              <a:rPr lang="en-US" dirty="0"/>
              <a:t>interlocking pattern formed by several food chains that are linked together is called a food web</a:t>
            </a:r>
            <a:r>
              <a:rPr lang="en-US" dirty="0" smtClean="0"/>
              <a:t>.</a:t>
            </a:r>
            <a:r>
              <a:rPr lang="en-US" dirty="0"/>
              <a:t> </a:t>
            </a:r>
          </a:p>
          <a:p>
            <a:pPr marL="571500" indent="-571500">
              <a:buFont typeface="Wingdings" pitchFamily="2" charset="2"/>
              <a:buChar char="Ø"/>
            </a:pPr>
            <a:r>
              <a:rPr lang="en-US" u="sng" dirty="0" smtClean="0"/>
              <a:t>Energy </a:t>
            </a:r>
            <a:r>
              <a:rPr lang="en-US" u="sng" dirty="0"/>
              <a:t>Flow in </a:t>
            </a:r>
            <a:r>
              <a:rPr lang="en-US" u="sng" dirty="0" smtClean="0"/>
              <a:t>Ecosystems</a:t>
            </a:r>
            <a:r>
              <a:rPr lang="en-US" dirty="0" smtClean="0"/>
              <a:t>-</a:t>
            </a:r>
          </a:p>
          <a:p>
            <a:pPr marL="571500" indent="-571500">
              <a:buFont typeface="+mj-lt"/>
              <a:buAutoNum type="romanLcPeriod"/>
            </a:pPr>
            <a:r>
              <a:rPr lang="en-US" dirty="0" smtClean="0"/>
              <a:t> </a:t>
            </a:r>
            <a:r>
              <a:rPr lang="en-US" dirty="0"/>
              <a:t>First Law of Thermodynamics</a:t>
            </a:r>
            <a:r>
              <a:rPr lang="en-US" dirty="0" smtClean="0"/>
              <a:t>:  </a:t>
            </a:r>
            <a:r>
              <a:rPr lang="en-US" dirty="0"/>
              <a:t>energy can neither be created nor destroyed but only is transformed from one form to another</a:t>
            </a:r>
            <a:r>
              <a:rPr lang="en-US" dirty="0" smtClean="0"/>
              <a:t>.</a:t>
            </a:r>
          </a:p>
          <a:p>
            <a:pPr marL="571500" indent="-571500">
              <a:buFont typeface="+mj-lt"/>
              <a:buAutoNum type="romanLcPeriod"/>
            </a:pPr>
            <a:r>
              <a:rPr lang="en-US" dirty="0" smtClean="0"/>
              <a:t> </a:t>
            </a:r>
            <a:r>
              <a:rPr lang="en-US" dirty="0"/>
              <a:t>Second Law of Thermodynamics</a:t>
            </a:r>
            <a:r>
              <a:rPr lang="en-US" dirty="0" smtClean="0"/>
              <a:t>:  </a:t>
            </a:r>
            <a:r>
              <a:rPr lang="en-US" dirty="0"/>
              <a:t>the second law of thermodynamics states that no energy transformations are 100% efficient. </a:t>
            </a:r>
            <a:endParaRPr lang="en-US" dirty="0" smtClean="0"/>
          </a:p>
          <a:p>
            <a:pPr marL="571500" indent="-571500">
              <a:buFont typeface="Wingdings" pitchFamily="2" charset="2"/>
              <a:buChar char="Ø"/>
            </a:pPr>
            <a:r>
              <a:rPr lang="en-US" dirty="0" smtClean="0"/>
              <a:t>  </a:t>
            </a:r>
            <a:r>
              <a:rPr lang="en-US" u="sng" dirty="0" smtClean="0"/>
              <a:t>Ecological Pyramid </a:t>
            </a:r>
            <a:r>
              <a:rPr lang="en-US" dirty="0" smtClean="0"/>
              <a:t>- </a:t>
            </a:r>
            <a:r>
              <a:rPr lang="en-US" dirty="0"/>
              <a:t>The graphical representations of different trophic levels in an ecosystem where producers occupy the base and the top consumer occupy the apex of the pyramid, is known as ecological pyramid . They are used to illustrate the feeding relationships between organisms. </a:t>
            </a:r>
            <a:endParaRPr lang="en-US" dirty="0" smtClean="0"/>
          </a:p>
          <a:p>
            <a:pPr marL="571500" indent="-571500">
              <a:buNone/>
            </a:pPr>
            <a:r>
              <a:rPr lang="en-US" dirty="0" smtClean="0"/>
              <a:t>          Types </a:t>
            </a:r>
            <a:r>
              <a:rPr lang="en-US" dirty="0"/>
              <a:t>of Ecological Pyramids </a:t>
            </a:r>
            <a:endParaRPr lang="en-US" dirty="0" smtClean="0"/>
          </a:p>
          <a:p>
            <a:pPr marL="571500" indent="-571500"/>
            <a:r>
              <a:rPr lang="en-US" dirty="0"/>
              <a:t> </a:t>
            </a:r>
            <a:r>
              <a:rPr lang="en-US" dirty="0" smtClean="0"/>
              <a:t>        </a:t>
            </a:r>
            <a:r>
              <a:rPr lang="en-US" dirty="0"/>
              <a:t>Pyramid of number </a:t>
            </a:r>
          </a:p>
          <a:p>
            <a:pPr marL="571500" indent="-571500"/>
            <a:r>
              <a:rPr lang="en-US" dirty="0" smtClean="0"/>
              <a:t>         Pyramid </a:t>
            </a:r>
            <a:r>
              <a:rPr lang="en-US" dirty="0"/>
              <a:t>of biomass </a:t>
            </a:r>
          </a:p>
          <a:p>
            <a:pPr marL="571500" indent="-571500"/>
            <a:r>
              <a:rPr lang="en-US" dirty="0" smtClean="0"/>
              <a:t>         Pyramid </a:t>
            </a:r>
            <a:r>
              <a:rPr lang="en-US" dirty="0"/>
              <a:t>of energy</a:t>
            </a:r>
            <a:endParaRPr lang="en-US" dirty="0" smtClean="0"/>
          </a:p>
          <a:p>
            <a:pPr marL="571500" indent="-571500">
              <a:buNone/>
            </a:pPr>
            <a:endParaRPr lang="en-US" dirty="0" smtClean="0"/>
          </a:p>
          <a:p>
            <a:pPr marL="571500" indent="-571500">
              <a:buFont typeface="+mj-lt"/>
              <a:buAutoNum type="romanUcPeriod"/>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2545</Words>
  <Application>Microsoft Office PowerPoint</Application>
  <PresentationFormat>On-screen Show (4:3)</PresentationFormat>
  <Paragraphs>130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ENVIRONMENTAL SCIENCE</vt:lpstr>
      <vt:lpstr>UNIT 3: Ecosystems</vt:lpstr>
      <vt:lpstr>CONCEPT OF AN ECOSYSTEM</vt:lpstr>
      <vt:lpstr>PowerPoint Presentation</vt:lpstr>
      <vt:lpstr>PowerPoint Presentation</vt:lpstr>
      <vt:lpstr>PowerPoint Presentation</vt:lpstr>
      <vt:lpstr>STRUCTURE AND FUNCTIONS OF AN ECOSYSTEM</vt:lpstr>
      <vt:lpstr>PowerPoint Presentation</vt:lpstr>
      <vt:lpstr>PowerPoint Presentation</vt:lpstr>
      <vt:lpstr>PRODUCERS, CONSUMERS AND DECOMPOSERS</vt:lpstr>
      <vt:lpstr>ENERGY FLOW IN THE ECOSYSTEM</vt:lpstr>
      <vt:lpstr>The Water Cycle</vt:lpstr>
      <vt:lpstr>B .   The Carbon                cycle</vt:lpstr>
      <vt:lpstr>C. The Oxygen Cycle</vt:lpstr>
      <vt:lpstr>D. The Nitrogen Cycle</vt:lpstr>
      <vt:lpstr>E.  The Energy Cycle</vt:lpstr>
      <vt:lpstr>ECOLOGICAL SUCCESSION</vt:lpstr>
      <vt:lpstr>FOOD CHAINS, FOOD WEBS AND ECOLOGICAL PYRAMIDS</vt:lpstr>
      <vt:lpstr>Types of Ecosystem </vt:lpstr>
      <vt:lpstr>Freshwater Ecosystems </vt:lpstr>
      <vt:lpstr>Terrestrial Ecosystems </vt:lpstr>
      <vt:lpstr>Ocean Ecosystems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Bright Impex</cp:lastModifiedBy>
  <cp:revision>65</cp:revision>
  <dcterms:created xsi:type="dcterms:W3CDTF">2021-12-17T15:12:47Z</dcterms:created>
  <dcterms:modified xsi:type="dcterms:W3CDTF">2021-12-18T10:42:51Z</dcterms:modified>
</cp:coreProperties>
</file>