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5" r:id="rId3"/>
    <p:sldMasterId id="2147483755" r:id="rId4"/>
    <p:sldMasterId id="2147483785" r:id="rId5"/>
    <p:sldMasterId id="2147483815" r:id="rId6"/>
    <p:sldMasterId id="2147483827" r:id="rId7"/>
    <p:sldMasterId id="2147483828" r:id="rId8"/>
  </p:sldMasterIdLst>
  <p:notesMasterIdLst>
    <p:notesMasterId r:id="rId54"/>
  </p:notesMasterIdLst>
  <p:sldIdLst>
    <p:sldId id="259" r:id="rId9"/>
    <p:sldId id="265" r:id="rId10"/>
    <p:sldId id="268" r:id="rId11"/>
    <p:sldId id="271" r:id="rId12"/>
    <p:sldId id="274" r:id="rId13"/>
    <p:sldId id="277" r:id="rId14"/>
    <p:sldId id="280" r:id="rId15"/>
    <p:sldId id="283" r:id="rId16"/>
    <p:sldId id="286" r:id="rId17"/>
    <p:sldId id="289" r:id="rId18"/>
    <p:sldId id="292" r:id="rId19"/>
    <p:sldId id="301" r:id="rId20"/>
    <p:sldId id="304" r:id="rId21"/>
    <p:sldId id="307" r:id="rId22"/>
    <p:sldId id="310" r:id="rId23"/>
    <p:sldId id="313" r:id="rId24"/>
    <p:sldId id="316" r:id="rId25"/>
    <p:sldId id="319" r:id="rId26"/>
    <p:sldId id="322" r:id="rId27"/>
    <p:sldId id="325" r:id="rId28"/>
    <p:sldId id="328" r:id="rId29"/>
    <p:sldId id="334" r:id="rId30"/>
    <p:sldId id="340" r:id="rId31"/>
    <p:sldId id="346" r:id="rId32"/>
    <p:sldId id="349" r:id="rId33"/>
    <p:sldId id="352" r:id="rId34"/>
    <p:sldId id="355" r:id="rId35"/>
    <p:sldId id="358" r:id="rId36"/>
    <p:sldId id="361" r:id="rId37"/>
    <p:sldId id="364" r:id="rId38"/>
    <p:sldId id="367" r:id="rId39"/>
    <p:sldId id="370" r:id="rId40"/>
    <p:sldId id="373" r:id="rId41"/>
    <p:sldId id="376" r:id="rId42"/>
    <p:sldId id="379" r:id="rId43"/>
    <p:sldId id="382" r:id="rId44"/>
    <p:sldId id="385" r:id="rId45"/>
    <p:sldId id="388" r:id="rId46"/>
    <p:sldId id="391" r:id="rId47"/>
    <p:sldId id="394" r:id="rId48"/>
    <p:sldId id="397" r:id="rId49"/>
    <p:sldId id="400" r:id="rId50"/>
    <p:sldId id="403" r:id="rId51"/>
    <p:sldId id="406" r:id="rId52"/>
    <p:sldId id="407"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s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70" d="100"/>
          <a:sy n="70" d="100"/>
        </p:scale>
        <p:origin x="-618" y="-96"/>
      </p:cViewPr>
      <p:guideLst>
        <p:guide orient="horz" pos="2160"/>
        <p:guide pos="384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5-24T14:24:30.472" idx="1">
    <p:pos x="6964" y="720"/>
    <p:text>Frenkels Exercises</p:text>
    <p:extLst>
      <p:ext uri="{C676402C-5697-4E1C-873F-D02D1690AC5C}">
        <p15:threadingInfo xmlns:p15="http://schemas.microsoft.com/office/powerpoint/2012/main" xmlns=""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5E559-55D5-42AF-B640-DBD3F7E8E42C}" type="datetimeFigureOut">
              <a:rPr lang="en-US" smtClean="0"/>
              <a:pPr/>
              <a:t>3/31/2022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3B59A-F62D-4871-8DB9-C167468D13AB}" type="slidenum">
              <a:rPr lang="en-US" smtClean="0"/>
              <a:pPr/>
              <a:t>‹#›</a:t>
            </a:fld>
            <a:endParaRPr lang="en-US"/>
          </a:p>
        </p:txBody>
      </p:sp>
    </p:spTree>
    <p:extLst>
      <p:ext uri="{BB962C8B-B14F-4D97-AF65-F5344CB8AC3E}">
        <p14:creationId xmlns:p14="http://schemas.microsoft.com/office/powerpoint/2010/main" val="27105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43B59A-F62D-4871-8DB9-C167468D13A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E4378C8C-4752-4429-81BE-F3D19DA0FDF5}" type="datetimeFigureOut">
              <a:rPr lang="en-US" smtClean="0"/>
              <a:pPr/>
              <a:t>3/31/2022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0ECA1AC8-E321-4665-ACA7-A678147AFE33}" type="datetimeFigureOut">
              <a:rPr lang="en-US" smtClean="0"/>
              <a:pPr/>
              <a:t>3/31/2022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D0D2AD60-C079-4F27-A047-E2904662E267}" type="datetimeFigureOut">
              <a:rPr lang="en-US" smtClean="0"/>
              <a:pPr/>
              <a:t>3/31/2022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C22C4-B4F4-4E70-B850-F751AAD640A4}" type="datetimeFigureOut">
              <a:rPr lang="en-US" smtClean="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C22C4-B4F4-4E70-B850-F751AAD640A4}" type="datetimeFigureOut">
              <a:rPr lang="en-US" smtClean="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C22C4-B4F4-4E70-B850-F751AAD640A4}" type="datetimeFigureOut">
              <a:rPr lang="en-US" smtClean="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C22C4-B4F4-4E70-B850-F751AAD640A4}" type="datetimeFigureOut">
              <a:rPr lang="en-US" smtClean="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7C22C4-B4F4-4E70-B850-F751AAD640A4}" type="datetimeFigureOut">
              <a:rPr lang="en-US" smtClean="0"/>
              <a:pPr/>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C22C4-B4F4-4E70-B850-F751AAD640A4}" type="datetimeFigureOut">
              <a:rPr lang="en-US" smtClean="0"/>
              <a:pPr/>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C22C4-B4F4-4E70-B850-F751AAD640A4}" type="datetimeFigureOut">
              <a:rPr lang="en-US" smtClean="0"/>
              <a:pPr/>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C22C4-B4F4-4E70-B850-F751AAD640A4}" type="datetimeFigureOut">
              <a:rPr lang="en-US" smtClean="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D5E7B175-DA91-47DF-9559-DE33A55BEFC0}" type="datetimeFigureOut">
              <a:rPr lang="en-US" smtClean="0"/>
              <a:pPr/>
              <a:t>3/31/2022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C22C4-B4F4-4E70-B850-F751AAD640A4}" type="datetimeFigureOut">
              <a:rPr lang="en-US" smtClean="0"/>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C22C4-B4F4-4E70-B850-F751AAD640A4}" type="datetimeFigureOut">
              <a:rPr lang="en-US" smtClean="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C22C4-B4F4-4E70-B850-F751AAD640A4}" type="datetimeFigureOut">
              <a:rPr lang="en-US" smtClean="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05419-3340-45CE-AB86-4BCF60B70D04}"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a:pPr/>
              <a:t>3/31/2022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a:pPr/>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a:pPr/>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pPr/>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0BAA35EB-C856-44A0-9DA8-7F05213D5DEE}" type="datetimeFigureOut">
              <a:rPr lang="en-US" smtClean="0"/>
              <a:pPr/>
              <a:t>3/31/2022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a:pPr/>
              <a:t>3/31/2022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pPr/>
              <a:t>‹#›</a:t>
            </a:fld>
            <a:endParaRPr lang="en-US"/>
          </a:p>
        </p:txBody>
      </p:sp>
      <p:cxnSp>
        <p:nvCxnSpPr>
          <p:cNvPr id="15" name="Straight Connector 14"/>
          <p:cNvCxnSpPr/>
          <p:nvPr/>
        </p:nvCxnSpPr>
        <p:spPr>
          <a:xfrm flipH="1">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94857685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250546017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22693757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402181409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14257459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24623452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9B6323ED-4E49-41E5-917E-290069D27DAC}" type="datetimeFigureOut">
              <a:rPr lang="en-US" smtClean="0"/>
              <a:pPr/>
              <a:t>3/31/2022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262344348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361722161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408552137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382858466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E74C221-E899-48A1-9BCB-D3A1C493FB68}" type="datetimeFigureOut">
              <a:rPr lang="en-IN" smtClean="0"/>
              <a:pPr/>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E59B-1658-4179-8E92-67B0659A4FAA}" type="slidenum">
              <a:rPr lang="en-IN" smtClean="0"/>
              <a:pPr/>
              <a:t>‹#›</a:t>
            </a:fld>
            <a:endParaRPr lang="en-IN"/>
          </a:p>
        </p:txBody>
      </p:sp>
    </p:spTree>
    <p:extLst>
      <p:ext uri="{BB962C8B-B14F-4D97-AF65-F5344CB8AC3E}">
        <p14:creationId xmlns:p14="http://schemas.microsoft.com/office/powerpoint/2010/main" val="94876003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a:pPr/>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E0808FA5-7E2B-4D05-8406-0CF619EA8F8B}" type="datetimeFigureOut">
              <a:rPr lang="en-US" smtClean="0"/>
              <a:pPr/>
              <a:t>3/31/2022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pPr/>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marL="0" algn="r" defTabSz="457200" rtl="0" eaLnBrk="1" latinLnBrk="0" hangingPunct="1">
              <a:defRPr sz="12200" b="0" i="0" kern="1200">
                <a:solidFill>
                  <a:schemeClr val="bg2">
                    <a:lumMod val="40000"/>
                    <a:lumOff val="60000"/>
                  </a:schemeClr>
                </a:solidFill>
                <a:latin typeface="Arial"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marL="0" algn="r" defTabSz="457200" rtl="0" eaLnBrk="1" latinLnBrk="0" hangingPunct="1">
              <a:defRPr sz="12200" b="0" i="0" kern="1200">
                <a:solidFill>
                  <a:schemeClr val="bg2">
                    <a:lumMod val="40000"/>
                    <a:lumOff val="60000"/>
                  </a:schemeClr>
                </a:solidFill>
                <a:latin typeface="Arial" pitchFamily="34" charset="0"/>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a:t>”</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flipH="1">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pPr/>
              <a:t>3/31/2022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flipH="1">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pPr/>
              <a:t>3/31/2022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043F8974-4815-461E-AEA9-A9A5591A6DEA}" type="datetimeFigureOut">
              <a:rPr lang="en-US" smtClean="0"/>
              <a:pPr/>
              <a:t>3/31/2022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19FC936-639A-4C24-ADEE-9E910B3BF5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F278E6A-402E-44CA-92F1-B0E042FEB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1BDD6EA-D526-4704-B5DA-D297C7254397}"/>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E1F817C-9D2F-49DE-98AC-A99D115CD3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0D3A4EE-8195-48F3-BAB4-7E4155DD5453}"/>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99768339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EC1173B-0D80-4800-AD88-CA6B645C081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BE49363-C46B-4358-B170-16ADBF49B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22887F3-45FB-4D46-9987-6CF1888F679D}"/>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5A3F9FD-8311-4FCA-8E75-A5E6CD74CE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99B281-0BDB-4111-8A0D-1DDBE749C56F}"/>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388624522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3A1D7-EB4E-4C23-AA12-D95259C6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46D599-93DB-4602-8E10-603EE219C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8945859-0D4F-488B-A6D0-B09B92365577}"/>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79932A-7CC5-41A1-B672-3FAC192C53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97D0678-F2B5-444F-BB7F-492678FE142D}"/>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427891941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2F6F2E9-688D-4A26-9DFA-B5084FD46F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F79CBC-C4E3-42B4-9773-D40747823D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FCF662-F1A1-42D5-9BC7-247B372378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5E893E-7C5C-4B30-A297-D29F5C0ED9E7}"/>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FCBFA3-E021-414C-AC9D-7BE001012C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27CD29-3465-436A-B7FD-9770D0FFA196}"/>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420030658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F711A46-D2CD-4C23-B5CE-F886C07013B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A10E2B8-8F80-4048-AD18-81EC316AC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5C8A98-EF7E-43AA-B314-6E01B7FC87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11EDF36-9915-4AEA-B6E7-259AE7511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A8369C-561D-4ABE-88BC-80D27A725E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47B24E9-D878-4D07-BDE0-21D320E3E1AC}"/>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8" name="Footer Placeholder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7C9E180-5501-4DE2-BA5D-31045EE3005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A80D548-9FEA-45BB-BA28-3CD1D25C73D4}"/>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222090546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7761543-3E25-476A-B2C4-01CAB30DE53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2A546C8-FE70-40CC-87BD-620B77A50616}"/>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4" name="Foot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042CD21-A23D-4D8D-96C3-AE31C78983F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0D511F-0C8F-48E6-A261-1DBD781469F9}"/>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311895675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AA3A7B2-60AA-4091-B4B5-A215C7067931}"/>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3" name="Footer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FF29906-F35A-4252-A93C-6F7EA70272F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8780E19-404D-4D59-9C28-55A81938141B}"/>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294334572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84685CF-32A8-4A71-8AB6-15D31F0CB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26539B3-284D-424C-B027-F86D0DC28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939A09E-9D9D-4EF9-A1CC-11F589912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B9BB5A7-1A3B-4411-B83A-0E6476439B0F}"/>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59C7409-D8C1-45BE-AADE-BF6D26BCF8C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1675D2-56E2-4BB0-A220-B21C3E1066C6}"/>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29049367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516CCD5-2870-4223-8837-FE73F0501435}" type="datetimeFigureOut">
              <a:rPr lang="en-US" smtClean="0"/>
              <a:pPr/>
              <a:t>3/31/2022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A0B385A-E3AC-49CA-A3FC-3E5159321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2601EC8-82F9-447F-A87A-83FC4803B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986A7D7-F318-4663-AE17-78E4EC8CA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149F8EC-4FF2-47E7-91C7-0E2046D7D761}"/>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6423F2-82B5-4FAF-8321-994A0EF1D2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7A6DAAA-8650-4D7C-A5E3-CFFED2D06512}"/>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21513318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D58098E-27CA-45F6-80B1-614F26E8206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FCDD20D-C43B-4476-AA1D-C927DCB35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51FA428-5ED0-40E9-B6EA-E0280C748F5E}"/>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46F3BEC-3E33-4289-8BE4-23C69E336F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FBECBE-4644-41BB-98FA-FC76FE3E07CA}"/>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310934042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549FF22-8ED0-453C-998C-D224FEDD99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BE0DFA6-5C18-4346-9AA6-D866284672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974A52E-B70D-4B60-870C-F5EF3278C7F1}"/>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AC868A0-4642-4962-A64C-EAB0B333E6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89C99D9-0CC0-4356-B381-323164770410}"/>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30881922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19FC936-639A-4C24-ADEE-9E910B3BF5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F278E6A-402E-44CA-92F1-B0E042FEB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1BDD6EA-D526-4704-B5DA-D297C7254397}"/>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E1F817C-9D2F-49DE-98AC-A99D115CD3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0D3A4EE-8195-48F3-BAB4-7E4155DD5453}"/>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99768339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EC1173B-0D80-4800-AD88-CA6B645C081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BE49363-C46B-4358-B170-16ADBF49B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22887F3-45FB-4D46-9987-6CF1888F679D}"/>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5A3F9FD-8311-4FCA-8E75-A5E6CD74CE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99B281-0BDB-4111-8A0D-1DDBE749C56F}"/>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388624522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3A1D7-EB4E-4C23-AA12-D95259C6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46D599-93DB-4602-8E10-603EE219C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8945859-0D4F-488B-A6D0-B09B92365577}"/>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79932A-7CC5-41A1-B672-3FAC192C53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97D0678-F2B5-444F-BB7F-492678FE142D}"/>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427891941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2F6F2E9-688D-4A26-9DFA-B5084FD46F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F79CBC-C4E3-42B4-9773-D40747823D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FCF662-F1A1-42D5-9BC7-247B372378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5E893E-7C5C-4B30-A297-D29F5C0ED9E7}"/>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FCBFA3-E021-414C-AC9D-7BE001012C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27CD29-3465-436A-B7FD-9770D0FFA196}"/>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420030658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F711A46-D2CD-4C23-B5CE-F886C07013B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A10E2B8-8F80-4048-AD18-81EC316AC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5C8A98-EF7E-43AA-B314-6E01B7FC87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11EDF36-9915-4AEA-B6E7-259AE7511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A8369C-561D-4ABE-88BC-80D27A725E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47B24E9-D878-4D07-BDE0-21D320E3E1AC}"/>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8" name="Footer Placeholder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7C9E180-5501-4DE2-BA5D-31045EE3005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A80D548-9FEA-45BB-BA28-3CD1D25C73D4}"/>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222090546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7761543-3E25-476A-B2C4-01CAB30DE53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2A546C8-FE70-40CC-87BD-620B77A50616}"/>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4" name="Foot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042CD21-A23D-4D8D-96C3-AE31C78983F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0D511F-0C8F-48E6-A261-1DBD781469F9}"/>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311895675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AA3A7B2-60AA-4091-B4B5-A215C7067931}"/>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3" name="Footer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FF29906-F35A-4252-A93C-6F7EA70272F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8780E19-404D-4D59-9C28-55A81938141B}"/>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29433457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8F80CC06-A519-4BC2-9868-D3E425E6194D}" type="datetimeFigureOut">
              <a:rPr lang="en-US" smtClean="0"/>
              <a:pPr/>
              <a:t>3/31/2022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84685CF-32A8-4A71-8AB6-15D31F0CB1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26539B3-284D-424C-B027-F86D0DC28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939A09E-9D9D-4EF9-A1CC-11F589912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B9BB5A7-1A3B-4411-B83A-0E6476439B0F}"/>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59C7409-D8C1-45BE-AADE-BF6D26BCF8C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1675D2-56E2-4BB0-A220-B21C3E1066C6}"/>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290493679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A0B385A-E3AC-49CA-A3FC-3E5159321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2601EC8-82F9-447F-A87A-83FC4803B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986A7D7-F318-4663-AE17-78E4EC8CA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149F8EC-4FF2-47E7-91C7-0E2046D7D761}"/>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6" name="Foot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6423F2-82B5-4FAF-8321-994A0EF1D2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7A6DAAA-8650-4D7C-A5E3-CFFED2D06512}"/>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21513318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D58098E-27CA-45F6-80B1-614F26E8206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FCDD20D-C43B-4476-AA1D-C927DCB35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51FA428-5ED0-40E9-B6EA-E0280C748F5E}"/>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46F3BEC-3E33-4289-8BE4-23C69E336F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FBECBE-4644-41BB-98FA-FC76FE3E07CA}"/>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310934042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549FF22-8ED0-453C-998C-D224FEDD99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BE0DFA6-5C18-4346-9AA6-D866284672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974A52E-B70D-4B60-870C-F5EF3278C7F1}"/>
              </a:ext>
            </a:extLst>
          </p:cNvPr>
          <p:cNvSpPr>
            <a:spLocks noGrp="1"/>
          </p:cNvSpPr>
          <p:nvPr>
            <p:ph type="dt" sz="half" idx="10"/>
          </p:nvPr>
        </p:nvSpPr>
        <p:spPr/>
        <p:txBody>
          <a:body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AC868A0-4642-4962-A64C-EAB0B333E6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89C99D9-0CC0-4356-B381-323164770410}"/>
              </a:ext>
            </a:extLst>
          </p:cNvPr>
          <p:cNvSpPr>
            <a:spLocks noGrp="1"/>
          </p:cNvSpPr>
          <p:nvPr>
            <p:ph type="sldNum" sz="quarter" idx="12"/>
          </p:nvPr>
        </p:nvSpPr>
        <p:spPr/>
        <p:txBody>
          <a:bodyPr/>
          <a:lstStyle/>
          <a:p>
            <a:fld id="{2C197BEC-EC75-4F70-8926-347DB1045398}" type="slidenum">
              <a:rPr lang="en-IN" smtClean="0"/>
              <a:pPr/>
              <a:t>‹#›</a:t>
            </a:fld>
            <a:endParaRPr lang="en-IN"/>
          </a:p>
        </p:txBody>
      </p:sp>
    </p:spTree>
    <p:extLst>
      <p:ext uri="{BB962C8B-B14F-4D97-AF65-F5344CB8AC3E}">
        <p14:creationId xmlns:p14="http://schemas.microsoft.com/office/powerpoint/2010/main" val="30881922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48A87A34-81AB-432B-8DAE-1953F412C126}" type="datetimeFigureOut">
              <a:rPr lang="en-US" smtClean="0"/>
              <a:pPr/>
              <a:t>3/31/2022</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6D22F896-40B5-4ADD-8801-0D06FADFA0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3/31/2022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48A87A34-81AB-432B-8DAE-1953F412C126}" type="datetimeFigureOut">
              <a:rPr lang="en-US" smtClean="0"/>
              <a:pPr/>
              <a:t>3/31/2022</a:t>
            </a:fld>
            <a:endParaRPr lang="en-US"/>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8603" y="6555112"/>
            <a:ext cx="784448" cy="228600"/>
          </a:xfrm>
        </p:spPr>
        <p:txBody>
          <a:bodyPr/>
          <a:lstStyle>
            <a:extLst/>
          </a:lstStyle>
          <a:p>
            <a:fld id="{6D22F896-40B5-4ADD-8801-0D06FADFA0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3/31/2022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A87A34-81AB-432B-8DAE-1953F412C126}" type="datetimeFigureOut">
              <a:rPr lang="en-US" smtClean="0"/>
              <a:pPr/>
              <a:t>3/31/2022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D22F896-40B5-4ADD-8801-0D06FADFA095}"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A87A34-81AB-432B-8DAE-1953F412C126}" type="datetimeFigureOut">
              <a:rPr lang="en-US" smtClean="0"/>
              <a:pPr/>
              <a:t>3/31/2022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D22F896-40B5-4ADD-8801-0D06FADFA0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4135536A-0FBB-4E53-9206-D1E296EC47D3}" type="datetimeFigureOut">
              <a:rPr lang="en-US" smtClean="0"/>
              <a:pPr/>
              <a:t>3/31/2022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8A87A34-81AB-432B-8DAE-1953F412C126}" type="datetimeFigureOut">
              <a:rPr lang="en-US" smtClean="0"/>
              <a:pPr/>
              <a:t>3/31/2022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D22F896-40B5-4ADD-8801-0D06FADFA095}"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3/31/2022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8A87A34-81AB-432B-8DAE-1953F412C126}" type="datetimeFigureOut">
              <a:rPr lang="en-US" smtClean="0"/>
              <a:pPr/>
              <a:t>3/31/2022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pPr/>
              <a:t>‹#›</a:t>
            </a:fld>
            <a:endParaRPr lang="en-US"/>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87A34-81AB-432B-8DAE-1953F412C126}" type="datetimeFigureOut">
              <a:rPr lang="en-US" smtClean="0"/>
              <a:pPr/>
              <a:t>3/31/2022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48A87A34-81AB-432B-8DAE-1953F412C126}" type="datetimeFigureOut">
              <a:rPr lang="en-US" smtClean="0"/>
              <a:pPr/>
              <a:t>3/31/2022</a:t>
            </a:fld>
            <a:endParaRPr lang="en-US"/>
          </a:p>
        </p:txBody>
      </p:sp>
      <p:sp>
        <p:nvSpPr>
          <p:cNvPr id="5" name="Footer Placeholder 4"/>
          <p:cNvSpPr>
            <a:spLocks noGrp="1"/>
          </p:cNvSpPr>
          <p:nvPr>
            <p:ph type="ftr" sz="quarter" idx="11"/>
          </p:nvPr>
        </p:nvSpPr>
        <p:spPr>
          <a:xfrm>
            <a:off x="609600" y="6556248"/>
            <a:ext cx="4876800" cy="228600"/>
          </a:xfrm>
        </p:spPr>
        <p:txBody>
          <a:bodyPr/>
          <a:lstStyle>
            <a:extLst/>
          </a:lstStyle>
          <a:p>
            <a:endParaRPr lang="en-US"/>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6D22F896-40B5-4ADD-8801-0D06FADFA0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21" Type="http://schemas.openxmlformats.org/officeDocument/2006/relationships/image" Target="../media/image5.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7.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pPr/>
              <a:t>3/31/2022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7C22C4-B4F4-4E70-B850-F751AAD640A4}" type="datetimeFigureOut">
              <a:rPr lang="en-US" smtClean="0"/>
              <a:pPr/>
              <a:t>3/31/2022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905419-3340-45CE-AB86-4BCF60B70D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A87A34-81AB-432B-8DAE-1953F412C126}" type="datetimeFigureOut">
              <a:rPr lang="en-US"/>
              <a:pPr/>
              <a:t>3/31/2022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Tx/>
        <a:buFont typeface="Arial"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Tx/>
        <a:buFont typeface="Arial"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Tx/>
        <a:buFont typeface="Arial"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Tx/>
        <a:buFont typeface="Arial"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Tx/>
        <a:buFont typeface="Arial"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Tx/>
        <a:buFont typeface="Arial"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Tx/>
        <a:buFont typeface="Arial"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Tx/>
        <a:buFont typeface="Arial"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Tx/>
        <a:buFont typeface="Arial"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74C221-E899-48A1-9BCB-D3A1C493FB68}" type="datetimeFigureOut">
              <a:rPr lang="en-IN" smtClean="0"/>
              <a:pPr/>
              <a:t>31-03-2022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4DE59B-1658-4179-8E92-67B0659A4FAA}" type="slidenum">
              <a:rPr lang="en-IN" smtClean="0"/>
              <a:pPr/>
              <a:t>‹#›</a:t>
            </a:fld>
            <a:endParaRPr lang="en-IN"/>
          </a:p>
        </p:txBody>
      </p:sp>
    </p:spTree>
    <p:extLst>
      <p:ext uri="{BB962C8B-B14F-4D97-AF65-F5344CB8AC3E}">
        <p14:creationId xmlns:p14="http://schemas.microsoft.com/office/powerpoint/2010/main" val="345737625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9">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a:blip r:embed="rId20">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pic>
        <p:nvPicPr>
          <p:cNvPr id="9" name="Picture 8"/>
          <p:cNvPicPr>
            <a:picLocks noChangeAspect="1"/>
          </p:cNvPicPr>
          <p:nvPr/>
        </p:nvPicPr>
        <p:blipFill>
          <a:blip r:embed="rId21">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a:blip r:embed="rId22">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AD347D-5ACD-4C99-B74B-A9C85AD731AF}" type="datetimeFigureOut">
              <a:rPr lang="en-US"/>
              <a:pPr/>
              <a:t>3/31/2022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354BD55-FA15-4ACE-8B64-DD6327361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3DB68AE-080C-44AA-8C0C-F254E8CE9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6CE6A63-FEFB-4AF7-A190-FC98AF57E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6774B2A-7198-4C21-A39B-77F96B306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8CE419A-BC04-426C-A284-667550394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197BEC-EC75-4F70-8926-347DB1045398}" type="slidenum">
              <a:rPr lang="en-IN" smtClean="0"/>
              <a:pPr/>
              <a:t>‹#›</a:t>
            </a:fld>
            <a:endParaRPr lang="en-IN"/>
          </a:p>
        </p:txBody>
      </p:sp>
    </p:spTree>
    <p:extLst>
      <p:ext uri="{BB962C8B-B14F-4D97-AF65-F5344CB8AC3E}">
        <p14:creationId xmlns:p14="http://schemas.microsoft.com/office/powerpoint/2010/main" val="360887495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354BD55-FA15-4ACE-8B64-DD6327361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3DB68AE-080C-44AA-8C0C-F254E8CE9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6CE6A63-FEFB-4AF7-A190-FC98AF57E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1C1F06-DAA0-4325-AC0B-71D3301AC7B8}" type="datetimeFigureOut">
              <a:rPr lang="en-IN" smtClean="0"/>
              <a:pPr/>
              <a:t>31-03-2022</a:t>
            </a:fld>
            <a:endParaRPr lang="en-IN"/>
          </a:p>
        </p:txBody>
      </p:sp>
      <p:sp>
        <p:nvSpPr>
          <p:cNvPr id="5" name="Footer Placeholder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6774B2A-7198-4C21-A39B-77F96B306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 name="Slide Number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8CE419A-BC04-426C-A284-667550394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197BEC-EC75-4F70-8926-347DB1045398}" type="slidenum">
              <a:rPr lang="en-IN" smtClean="0"/>
              <a:pPr/>
              <a:t>‹#›</a:t>
            </a:fld>
            <a:endParaRPr lang="en-IN"/>
          </a:p>
        </p:txBody>
      </p:sp>
    </p:spTree>
    <p:extLst>
      <p:ext uri="{BB962C8B-B14F-4D97-AF65-F5344CB8AC3E}">
        <p14:creationId xmlns:p14="http://schemas.microsoft.com/office/powerpoint/2010/main" val="360887495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E8FD0B7A-F5DD-4F40-B4CB-3B2C354B893A}" type="datetimeFigureOut">
              <a:rPr lang="en-US" smtClean="0"/>
              <a:pPr/>
              <a:t>3/31/2022</a:t>
            </a:fld>
            <a:endParaRPr lang="en-US"/>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066800"/>
            <a:ext cx="7924800" cy="1143000"/>
          </a:xfrm>
        </p:spPr>
        <p:txBody>
          <a:bodyPr/>
          <a:lstStyle/>
          <a:p>
            <a:r>
              <a:rPr lang="en-US" dirty="0" smtClean="0"/>
              <a:t>Faradic and </a:t>
            </a:r>
            <a:r>
              <a:rPr lang="en-US" dirty="0"/>
              <a:t>G</a:t>
            </a:r>
            <a:r>
              <a:rPr lang="en-US" dirty="0" smtClean="0"/>
              <a:t>alvanic current </a:t>
            </a:r>
            <a:endParaRPr lang="en-US" dirty="0"/>
          </a:p>
        </p:txBody>
      </p:sp>
      <p:pic>
        <p:nvPicPr>
          <p:cNvPr id="7" name="Picture 6" descr="IMG_20210524_210858.jpg"/>
          <p:cNvPicPr>
            <a:picLocks noChangeAspect="1"/>
          </p:cNvPicPr>
          <p:nvPr/>
        </p:nvPicPr>
        <p:blipFill>
          <a:blip r:embed="rId2"/>
          <a:stretch>
            <a:fillRect/>
          </a:stretch>
        </p:blipFill>
        <p:spPr>
          <a:xfrm>
            <a:off x="2737104" y="3200400"/>
            <a:ext cx="5035296" cy="21336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smtClean="0"/>
              <a:t>STRENGTH OF CONTRACTION</a:t>
            </a:r>
          </a:p>
          <a:p>
            <a:pPr>
              <a:buNone/>
            </a:pPr>
            <a:r>
              <a:rPr lang="en-US" sz="2400" smtClean="0"/>
              <a:t>     Depends upon the motor units activated or recruited (which in turn depends upon intensity of current).</a:t>
            </a:r>
          </a:p>
          <a:p>
            <a:pPr>
              <a:buNone/>
            </a:pPr>
            <a:r>
              <a:rPr lang="en-US" sz="2400" smtClean="0"/>
              <a:t>     If the intensity of current rises suddenly  then there is no time for ACCOMODATION to take place,resulting in muscle contraction</a:t>
            </a:r>
          </a:p>
          <a:p>
            <a:pPr>
              <a:buNone/>
            </a:pPr>
            <a:r>
              <a:rPr lang="en-US" sz="2400" smtClean="0"/>
              <a:t>     If the current rises more slowly as trapezoidal, triangular and saw tooth impulses, there is some ACCOMODATION and greater intensity of  current  is needed to produce contraction</a:t>
            </a:r>
          </a:p>
          <a:p>
            <a:pPr>
              <a:buNone/>
            </a:pPr>
            <a:endParaRPr lang="en-US" sz="2400" smtClean="0"/>
          </a:p>
          <a:p>
            <a:pPr>
              <a:buNone/>
            </a:pPr>
            <a:endParaRPr lang="en-US" sz="2400"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GALVANIC CURRENT</a:t>
            </a:r>
            <a:endParaRPr lang="en-US" sz="2800"/>
          </a:p>
        </p:txBody>
      </p:sp>
      <p:sp>
        <p:nvSpPr>
          <p:cNvPr id="3" name="Content Placeholder 2"/>
          <p:cNvSpPr>
            <a:spLocks noGrp="1"/>
          </p:cNvSpPr>
          <p:nvPr>
            <p:ph idx="1"/>
          </p:nvPr>
        </p:nvSpPr>
        <p:spPr/>
        <p:txBody>
          <a:bodyPr>
            <a:normAutofit/>
          </a:bodyPr>
          <a:lstStyle/>
          <a:p>
            <a:pPr>
              <a:buNone/>
            </a:pPr>
            <a:r>
              <a:rPr lang="en-US" sz="2400" smtClean="0"/>
              <a:t>INTRODUCTION-</a:t>
            </a:r>
          </a:p>
          <a:p>
            <a:pPr>
              <a:buNone/>
            </a:pPr>
            <a:r>
              <a:rPr lang="en-US" sz="2400" smtClean="0"/>
              <a:t> It is also LOW FREQUENCY CURRENT </a:t>
            </a:r>
          </a:p>
          <a:p>
            <a:pPr>
              <a:buNone/>
            </a:pPr>
            <a:r>
              <a:rPr lang="en-US" sz="2400" smtClean="0"/>
              <a:t>Long Duration  Interrupted Direct Current</a:t>
            </a:r>
          </a:p>
          <a:p>
            <a:pPr>
              <a:buNone/>
            </a:pPr>
            <a:r>
              <a:rPr lang="en-US" sz="2400" smtClean="0"/>
              <a:t>PULSE DURATION –more than 1ms  which may be upto 300ms.</a:t>
            </a:r>
          </a:p>
          <a:p>
            <a:pPr>
              <a:buNone/>
            </a:pPr>
            <a:r>
              <a:rPr lang="en-US" sz="2400" smtClean="0"/>
              <a:t>FREQUENCY-less than 50 Hz</a:t>
            </a:r>
          </a:p>
          <a:p>
            <a:pPr>
              <a:buNone/>
            </a:pPr>
            <a:endParaRPr lang="en-US" sz="2400" smtClean="0"/>
          </a:p>
          <a:p>
            <a:pPr>
              <a:buNone/>
            </a:pPr>
            <a:r>
              <a:rPr lang="en-US" sz="2400" smtClean="0"/>
              <a:t>HISTORY-</a:t>
            </a:r>
          </a:p>
          <a:p>
            <a:pPr>
              <a:buNone/>
            </a:pPr>
            <a:r>
              <a:rPr lang="en-US" sz="2400" smtClean="0"/>
              <a:t>    LUIGI GALVANI (1737-1798) discovered the Galvanic current in 1780s. </a:t>
            </a:r>
          </a:p>
          <a:p>
            <a:pPr>
              <a:buNone/>
            </a:pPr>
            <a:endParaRPr lang="en-US" sz="2400" smtClean="0"/>
          </a:p>
          <a:p>
            <a:pPr>
              <a:buNone/>
            </a:pPr>
            <a:endParaRPr lang="en-US" sz="24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58BDEC3-2346-FB47-8221-CAEA381D5252}"/>
              </a:ext>
            </a:extLst>
          </p:cNvPr>
          <p:cNvSpPr>
            <a:spLocks noGrp="1"/>
          </p:cNvSpPr>
          <p:nvPr>
            <p:ph type="ctrTitle"/>
          </p:nvPr>
        </p:nvSpPr>
        <p:spPr/>
        <p:txBody>
          <a:bodyPr/>
          <a:lstStyle/>
          <a:p>
            <a:r>
              <a:rPr lang="en-US" b="1" i="1"/>
              <a:t>Procedure of treatment</a:t>
            </a:r>
          </a:p>
        </p:txBody>
      </p:sp>
    </p:spTree>
    <p:extLst>
      <p:ext uri="{BB962C8B-B14F-4D97-AF65-F5344CB8AC3E}">
        <p14:creationId xmlns:p14="http://schemas.microsoft.com/office/powerpoint/2010/main" val="39925809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8288220-0A56-DB42-AA85-BD6235751C4B}"/>
              </a:ext>
            </a:extLst>
          </p:cNvPr>
          <p:cNvSpPr>
            <a:spLocks noGrp="1"/>
          </p:cNvSpPr>
          <p:nvPr>
            <p:ph type="title"/>
          </p:nvPr>
        </p:nvSpPr>
        <p:spPr/>
        <p:txBody>
          <a:bodyPr/>
          <a:lstStyle/>
          <a:p>
            <a:pPr marL="514350" indent="-514350">
              <a:buFont typeface="+mj-lt"/>
              <a:buAutoNum type="arabicPeriod"/>
            </a:pPr>
            <a:r>
              <a:rPr lang="en-US"/>
              <a:t>Procedure of treatment</a:t>
            </a:r>
          </a:p>
        </p:txBody>
      </p:sp>
      <p:sp>
        <p:nvSpPr>
          <p:cNvPr id="6" name="Content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61F565F-5B92-274B-A08A-FBB639D1C8DE}"/>
              </a:ext>
            </a:extLst>
          </p:cNvPr>
          <p:cNvSpPr>
            <a:spLocks noGrp="1"/>
          </p:cNvSpPr>
          <p:nvPr>
            <p:ph idx="1"/>
          </p:nvPr>
        </p:nvSpPr>
        <p:spPr>
          <a:xfrm>
            <a:off x="1451579" y="1853754"/>
            <a:ext cx="9603275" cy="3450613"/>
          </a:xfrm>
        </p:spPr>
        <p:txBody>
          <a:bodyPr>
            <a:noAutofit/>
          </a:bodyPr>
          <a:lstStyle/>
          <a:p>
            <a:pPr marL="457200" indent="-457200">
              <a:buFont typeface="+mj-lt"/>
              <a:buAutoNum type="arabicPeriod"/>
            </a:pPr>
            <a:r>
              <a:rPr lang="en-US" sz="2400"/>
              <a:t>While giving treatment with neuromuscular electrical stimulation to the patient.it shluld be kept in mind that treatment must be effective,comfortable and in a proper way. So treatment should be done umder following procedure</a:t>
            </a:r>
          </a:p>
          <a:p>
            <a:pPr marL="457200" indent="-457200">
              <a:buFont typeface="+mj-lt"/>
              <a:buAutoNum type="arabicPeriod"/>
            </a:pPr>
            <a:r>
              <a:rPr lang="en-US" sz="2400"/>
              <a:t>1 Apparatus Preparation </a:t>
            </a:r>
          </a:p>
          <a:p>
            <a:pPr marL="457200" indent="-457200">
              <a:buFont typeface="+mj-lt"/>
              <a:buAutoNum type="arabicPeriod"/>
            </a:pPr>
            <a:r>
              <a:rPr lang="en-US" sz="2400"/>
              <a:t>2 Patient Preparation </a:t>
            </a:r>
          </a:p>
          <a:p>
            <a:pPr marL="457200" indent="-457200">
              <a:buFont typeface="+mj-lt"/>
              <a:buAutoNum type="arabicPeriod"/>
            </a:pPr>
            <a:r>
              <a:rPr lang="en-US" sz="2400"/>
              <a:t>3 Application of different techniques</a:t>
            </a:r>
          </a:p>
        </p:txBody>
      </p:sp>
    </p:spTree>
    <p:extLst>
      <p:ext uri="{BB962C8B-B14F-4D97-AF65-F5344CB8AC3E}">
        <p14:creationId xmlns:p14="http://schemas.microsoft.com/office/powerpoint/2010/main" val="32015285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3CAD8DB-FEBA-9041-8F15-0183F503F020}"/>
              </a:ext>
            </a:extLst>
          </p:cNvPr>
          <p:cNvSpPr>
            <a:spLocks noGrp="1"/>
          </p:cNvSpPr>
          <p:nvPr>
            <p:ph idx="1"/>
          </p:nvPr>
        </p:nvSpPr>
        <p:spPr>
          <a:xfrm>
            <a:off x="1405694" y="1076201"/>
            <a:ext cx="9974826" cy="4501475"/>
          </a:xfrm>
        </p:spPr>
        <p:txBody>
          <a:bodyPr>
            <a:noAutofit/>
          </a:bodyPr>
          <a:lstStyle/>
          <a:p>
            <a:r>
              <a:rPr lang="en-US" sz="2400"/>
              <a:t>APPARATUS PREPARATION</a:t>
            </a:r>
          </a:p>
          <a:p>
            <a:r>
              <a:rPr lang="en-US" sz="2400"/>
              <a:t>FOR FARADIC=Before applying to patient therapist must consider following points</a:t>
            </a:r>
          </a:p>
          <a:p>
            <a:r>
              <a:rPr lang="en-US" sz="2400"/>
              <a:t>1 Testing of apparatus=</a:t>
            </a:r>
          </a:p>
          <a:p>
            <a:r>
              <a:rPr lang="en-US" sz="2400"/>
              <a:t>Attach the leads and electrodes to the terminals holding the two current in moistened hand and turning up the current until the mild prickling sensation is experienced and muscle contraction is produced</a:t>
            </a:r>
          </a:p>
          <a:p>
            <a:r>
              <a:rPr lang="en-US" sz="2400"/>
              <a:t>Describe the experience the patient will feel and make sure that patient can see the produced muscle contraction</a:t>
            </a:r>
          </a:p>
          <a:p>
            <a:r>
              <a:rPr lang="en-US" sz="2400"/>
              <a:t>Duration and frequency of the surge should be set</a:t>
            </a:r>
          </a:p>
          <a:p>
            <a:endParaRPr lang="en-US" sz="2400"/>
          </a:p>
        </p:txBody>
      </p:sp>
    </p:spTree>
    <p:extLst>
      <p:ext uri="{BB962C8B-B14F-4D97-AF65-F5344CB8AC3E}">
        <p14:creationId xmlns:p14="http://schemas.microsoft.com/office/powerpoint/2010/main" val="23070282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850538A-E605-BE49-A6D8-D11FB0E5B94E}"/>
              </a:ext>
            </a:extLst>
          </p:cNvPr>
          <p:cNvSpPr>
            <a:spLocks noGrp="1"/>
          </p:cNvSpPr>
          <p:nvPr>
            <p:ph idx="1"/>
          </p:nvPr>
        </p:nvSpPr>
        <p:spPr/>
        <p:txBody>
          <a:bodyPr>
            <a:normAutofit/>
          </a:bodyPr>
          <a:lstStyle/>
          <a:p>
            <a:r>
              <a:rPr lang="en-US" sz="2400"/>
              <a:t>Apparatus should be atleast 2 metre far enough to prevent output disturbance by Radio frequency</a:t>
            </a:r>
          </a:p>
          <a:p>
            <a:r>
              <a:rPr lang="en-US" sz="2400"/>
              <a:t>Electrode should be dipped in tap water or in warm 1 percent saline to reduce the resistance</a:t>
            </a:r>
          </a:p>
        </p:txBody>
      </p:sp>
    </p:spTree>
    <p:extLst>
      <p:ext uri="{BB962C8B-B14F-4D97-AF65-F5344CB8AC3E}">
        <p14:creationId xmlns:p14="http://schemas.microsoft.com/office/powerpoint/2010/main" val="22561830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57A9A96-3395-AE48-9BF0-2B2821DC1042}"/>
              </a:ext>
            </a:extLst>
          </p:cNvPr>
          <p:cNvSpPr>
            <a:spLocks noGrp="1"/>
          </p:cNvSpPr>
          <p:nvPr>
            <p:ph type="title"/>
          </p:nvPr>
        </p:nvSpPr>
        <p:spPr/>
        <p:txBody>
          <a:bodyPr>
            <a:normAutofit/>
          </a:bodyPr>
          <a:lstStyle/>
          <a:p>
            <a:r>
              <a:rPr lang="en-US" sz="2800"/>
              <a:t>Qualities of an electrode</a:t>
            </a:r>
          </a:p>
        </p:txBody>
      </p:sp>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D99EAD7-0940-8B49-84BF-C9189B6B53C4}"/>
              </a:ext>
            </a:extLst>
          </p:cNvPr>
          <p:cNvSpPr>
            <a:spLocks noGrp="1"/>
          </p:cNvSpPr>
          <p:nvPr>
            <p:ph idx="1"/>
          </p:nvPr>
        </p:nvSpPr>
        <p:spPr/>
        <p:txBody>
          <a:bodyPr>
            <a:noAutofit/>
          </a:bodyPr>
          <a:lstStyle/>
          <a:p>
            <a:r>
              <a:rPr lang="en-US" sz="2400"/>
              <a:t>Pad should be made of atleast 8 layers of lint to make good contact wuth the tissues and electrode and to absorb the chemical if formed</a:t>
            </a:r>
          </a:p>
          <a:p>
            <a:r>
              <a:rPr lang="en-US" sz="2400"/>
              <a:t>They should be evenly folded with no cease to prevent uneven distribution of current and consequent discomfort</a:t>
            </a:r>
          </a:p>
          <a:p>
            <a:r>
              <a:rPr lang="en-US" sz="2400"/>
              <a:t>Electrodes should be 1cm small all around the pads to elimimate the danger of their coming in contact with skin,causing uncomfortable and possible damage to tissues from chemical action</a:t>
            </a:r>
          </a:p>
          <a:p>
            <a:r>
              <a:rPr lang="en-US" sz="2400"/>
              <a:t>Corner of electrode should be rounded</a:t>
            </a:r>
          </a:p>
          <a:p>
            <a:endParaRPr lang="en-US" sz="2400"/>
          </a:p>
        </p:txBody>
      </p:sp>
    </p:spTree>
    <p:extLst>
      <p:ext uri="{BB962C8B-B14F-4D97-AF65-F5344CB8AC3E}">
        <p14:creationId xmlns:p14="http://schemas.microsoft.com/office/powerpoint/2010/main" val="39386712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1DE0B89-F0E9-0F42-ABAB-91A383658FDF}"/>
              </a:ext>
            </a:extLst>
          </p:cNvPr>
          <p:cNvSpPr>
            <a:spLocks noGrp="1"/>
          </p:cNvSpPr>
          <p:nvPr>
            <p:ph idx="1"/>
          </p:nvPr>
        </p:nvSpPr>
        <p:spPr/>
        <p:txBody>
          <a:bodyPr>
            <a:normAutofit/>
          </a:bodyPr>
          <a:lstStyle/>
          <a:p>
            <a:r>
              <a:rPr lang="en-US" sz="2400"/>
              <a:t>ACTIVE ELECTRODE=  It should be disc electrode or a small lint sponge pad with a flat plated electrode</a:t>
            </a:r>
          </a:p>
          <a:p>
            <a:r>
              <a:rPr lang="en-US" sz="2400"/>
              <a:t>Indifferent electrode= It shlould be flat plate electrode lint ,sponge pad</a:t>
            </a:r>
          </a:p>
        </p:txBody>
      </p:sp>
    </p:spTree>
    <p:extLst>
      <p:ext uri="{BB962C8B-B14F-4D97-AF65-F5344CB8AC3E}">
        <p14:creationId xmlns:p14="http://schemas.microsoft.com/office/powerpoint/2010/main" val="12782159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947888F-5E7F-724A-82B2-8CCD4C7B0DE2}"/>
              </a:ext>
            </a:extLst>
          </p:cNvPr>
          <p:cNvSpPr>
            <a:spLocks noGrp="1"/>
          </p:cNvSpPr>
          <p:nvPr>
            <p:ph type="title"/>
          </p:nvPr>
        </p:nvSpPr>
        <p:spPr/>
        <p:txBody>
          <a:bodyPr>
            <a:normAutofit/>
          </a:bodyPr>
          <a:lstStyle/>
          <a:p>
            <a:r>
              <a:rPr lang="en-US" sz="2800"/>
              <a:t>Electrode size</a:t>
            </a:r>
          </a:p>
        </p:txBody>
      </p:sp>
      <p:sp>
        <p:nvSpPr>
          <p:cNvPr id="6" name="Content Placeholder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B91821A-719D-C34E-85FC-E2FFADD0FCFD}"/>
              </a:ext>
            </a:extLst>
          </p:cNvPr>
          <p:cNvSpPr>
            <a:spLocks noGrp="1"/>
          </p:cNvSpPr>
          <p:nvPr>
            <p:ph idx="1"/>
          </p:nvPr>
        </p:nvSpPr>
        <p:spPr/>
        <p:txBody>
          <a:bodyPr>
            <a:normAutofit/>
          </a:bodyPr>
          <a:lstStyle/>
          <a:p>
            <a:r>
              <a:rPr lang="en-US" sz="2400"/>
              <a:t>Size of muscle to be stimulated for example for small muscles or localized stimulation small electrodes are used and for large muscles or a group of muscles,large electrodes are used</a:t>
            </a:r>
          </a:p>
        </p:txBody>
      </p:sp>
    </p:spTree>
    <p:extLst>
      <p:ext uri="{BB962C8B-B14F-4D97-AF65-F5344CB8AC3E}">
        <p14:creationId xmlns:p14="http://schemas.microsoft.com/office/powerpoint/2010/main" val="20425255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9EF2100-65B8-2E4F-97D2-B00EA6D5BBBE}"/>
              </a:ext>
            </a:extLst>
          </p:cNvPr>
          <p:cNvSpPr>
            <a:spLocks noGrp="1"/>
          </p:cNvSpPr>
          <p:nvPr>
            <p:ph idx="1"/>
          </p:nvPr>
        </p:nvSpPr>
        <p:spPr/>
        <p:txBody>
          <a:bodyPr>
            <a:normAutofit/>
          </a:bodyPr>
          <a:lstStyle/>
          <a:p>
            <a:r>
              <a:rPr lang="en-US" sz="2400"/>
              <a:t>FOR GALVANIC=Procedure will be same as with faradic</a:t>
            </a:r>
          </a:p>
          <a:p>
            <a:r>
              <a:rPr lang="en-US" sz="2400"/>
              <a:t>Electrode padding should be proper as long duration pulses are liable to cause chemical burns</a:t>
            </a:r>
          </a:p>
          <a:p>
            <a:r>
              <a:rPr lang="en-US" sz="2400"/>
              <a:t>No metal should be allowed to come in contact with patients tissue</a:t>
            </a:r>
          </a:p>
        </p:txBody>
      </p:sp>
    </p:spTree>
    <p:extLst>
      <p:ext uri="{BB962C8B-B14F-4D97-AF65-F5344CB8AC3E}">
        <p14:creationId xmlns:p14="http://schemas.microsoft.com/office/powerpoint/2010/main" val="35919363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FARADIC</a:t>
            </a:r>
            <a:r>
              <a:rPr lang="en-US" sz="3600" smtClean="0"/>
              <a:t>  </a:t>
            </a:r>
            <a:r>
              <a:rPr lang="en-US" sz="2800" smtClean="0"/>
              <a:t>CURRENT</a:t>
            </a:r>
            <a:endParaRPr lang="en-US" sz="3600"/>
          </a:p>
        </p:txBody>
      </p:sp>
      <p:sp>
        <p:nvSpPr>
          <p:cNvPr id="3" name="Content Placeholder 2"/>
          <p:cNvSpPr>
            <a:spLocks noGrp="1"/>
          </p:cNvSpPr>
          <p:nvPr>
            <p:ph idx="1"/>
          </p:nvPr>
        </p:nvSpPr>
        <p:spPr/>
        <p:txBody>
          <a:bodyPr>
            <a:normAutofit fontScale="92500"/>
          </a:bodyPr>
          <a:lstStyle/>
          <a:p>
            <a:pPr>
              <a:buNone/>
            </a:pPr>
            <a:r>
              <a:rPr lang="en-US" sz="2600" dirty="0" smtClean="0"/>
              <a:t>Introduction-</a:t>
            </a:r>
          </a:p>
          <a:p>
            <a:r>
              <a:rPr lang="en-US" sz="2600" dirty="0" smtClean="0"/>
              <a:t>Low frequency current</a:t>
            </a:r>
          </a:p>
          <a:p>
            <a:r>
              <a:rPr lang="en-US" sz="2600" dirty="0" smtClean="0"/>
              <a:t>Short duration interrupted direct current</a:t>
            </a:r>
          </a:p>
          <a:p>
            <a:r>
              <a:rPr lang="en-US" sz="2600" dirty="0" smtClean="0"/>
              <a:t>Pulse duration-0.1 to 1ms</a:t>
            </a:r>
          </a:p>
          <a:p>
            <a:r>
              <a:rPr lang="en-US" sz="2600" dirty="0" smtClean="0"/>
              <a:t>FREQUENCY-50-100 pulse per sec</a:t>
            </a:r>
          </a:p>
          <a:p>
            <a:pPr>
              <a:buNone/>
            </a:pPr>
            <a:r>
              <a:rPr lang="en-US" sz="2600" dirty="0" smtClean="0"/>
              <a:t>History-</a:t>
            </a:r>
          </a:p>
          <a:p>
            <a:pPr>
              <a:buNone/>
            </a:pPr>
            <a:r>
              <a:rPr lang="en-US" sz="2600" dirty="0" smtClean="0"/>
              <a:t>     MICHAEL FARADAY (1791-1867),he discovered the principle of induction in 1831 and electric currents produced by these coils were called FARADIC CURRENT to honor him.</a:t>
            </a:r>
          </a:p>
          <a:p>
            <a:pPr>
              <a:buNone/>
            </a:pPr>
            <a:r>
              <a:rPr lang="en-US" sz="2600" dirty="0" smtClean="0"/>
              <a:t>     The term faradism was originally used to represent the type of current produced by faradic coil which is a type of induction coil.</a:t>
            </a:r>
          </a:p>
          <a:p>
            <a:endParaRPr lang="en-US" sz="2600" dirty="0"/>
          </a:p>
        </p:txBody>
      </p:sp>
      <p:pic>
        <p:nvPicPr>
          <p:cNvPr id="4" name="Picture 3" descr="IMG_20210530_124509.jpg"/>
          <p:cNvPicPr>
            <a:picLocks noChangeAspect="1"/>
          </p:cNvPicPr>
          <p:nvPr/>
        </p:nvPicPr>
        <p:blipFill>
          <a:blip r:embed="rId3"/>
          <a:stretch>
            <a:fillRect/>
          </a:stretch>
        </p:blipFill>
        <p:spPr>
          <a:xfrm>
            <a:off x="6248400" y="1143000"/>
            <a:ext cx="2499444" cy="25146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13AB626-8D3C-C643-A5A2-611F2DD717E8}"/>
              </a:ext>
            </a:extLst>
          </p:cNvPr>
          <p:cNvSpPr>
            <a:spLocks noGrp="1"/>
          </p:cNvSpPr>
          <p:nvPr>
            <p:ph idx="1"/>
          </p:nvPr>
        </p:nvSpPr>
        <p:spPr/>
        <p:txBody>
          <a:bodyPr>
            <a:normAutofit/>
          </a:bodyPr>
          <a:lstStyle/>
          <a:p>
            <a:r>
              <a:rPr lang="en-US" sz="2400"/>
              <a:t>PATIENT PREPARATION</a:t>
            </a:r>
          </a:p>
          <a:p>
            <a:r>
              <a:rPr lang="en-US" sz="2400"/>
              <a:t>Before giving treatment it should be watched</a:t>
            </a:r>
          </a:p>
          <a:p>
            <a:r>
              <a:rPr lang="en-US" sz="2400"/>
              <a:t>1 Patient is warm so that muscle responds ti stimulation</a:t>
            </a:r>
          </a:p>
          <a:p>
            <a:r>
              <a:rPr lang="en-US" sz="2400"/>
              <a:t>2 Clothes from the area to be treated are removed</a:t>
            </a:r>
          </a:p>
          <a:p>
            <a:r>
              <a:rPr lang="en-US" sz="2400"/>
              <a:t>3 Properly,support the area to be treated to relax or shorten the muscles of the part.this position can be modified according to effect required</a:t>
            </a:r>
          </a:p>
        </p:txBody>
      </p:sp>
    </p:spTree>
    <p:extLst>
      <p:ext uri="{BB962C8B-B14F-4D97-AF65-F5344CB8AC3E}">
        <p14:creationId xmlns:p14="http://schemas.microsoft.com/office/powerpoint/2010/main" val="33073760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A3D952-803F-E14F-8318-5AA8B68BCC18}"/>
              </a:ext>
            </a:extLst>
          </p:cNvPr>
          <p:cNvSpPr>
            <a:spLocks noGrp="1"/>
          </p:cNvSpPr>
          <p:nvPr>
            <p:ph idx="1"/>
          </p:nvPr>
        </p:nvSpPr>
        <p:spPr>
          <a:xfrm>
            <a:off x="1294362" y="1830180"/>
            <a:ext cx="9603275" cy="3450613"/>
          </a:xfrm>
        </p:spPr>
        <p:txBody>
          <a:bodyPr>
            <a:noAutofit/>
          </a:bodyPr>
          <a:lstStyle/>
          <a:p>
            <a:r>
              <a:rPr lang="en-US" sz="2400"/>
              <a:t>Skin should be washed with soap to remove naural oils</a:t>
            </a:r>
          </a:p>
          <a:p>
            <a:r>
              <a:rPr lang="en-US" sz="2400"/>
              <a:t>Before applying the pad,the skin is moistened with saline water which will reduce the skin resisitance as skin has high resistance due to dryness and presence of few ions</a:t>
            </a:r>
          </a:p>
          <a:p>
            <a:r>
              <a:rPr lang="en-US" sz="2400"/>
              <a:t>If skin breaks it is protected by little petroleum jelly covered with small piece of non-absorbent cotton wool to protect the Pad</a:t>
            </a:r>
          </a:p>
          <a:p>
            <a:r>
              <a:rPr lang="en-US" sz="2400"/>
              <a:t>Indifferent pad should be larege to reduce the current density which is kept to minimum.It prevent excessive skin stimulation and reduce the comtraction of unwanted muscle</a:t>
            </a:r>
          </a:p>
        </p:txBody>
      </p:sp>
    </p:spTree>
    <p:extLst>
      <p:ext uri="{BB962C8B-B14F-4D97-AF65-F5344CB8AC3E}">
        <p14:creationId xmlns:p14="http://schemas.microsoft.com/office/powerpoint/2010/main" val="20029485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BB084FD-4909-1C49-B35A-BF3BAAC21EFC}"/>
              </a:ext>
            </a:extLst>
          </p:cNvPr>
          <p:cNvSpPr>
            <a:spLocks noGrp="1"/>
          </p:cNvSpPr>
          <p:nvPr>
            <p:ph type="ctrTitle"/>
          </p:nvPr>
        </p:nvSpPr>
        <p:spPr>
          <a:xfrm>
            <a:off x="3667062" y="425936"/>
            <a:ext cx="8791575" cy="553295"/>
          </a:xfrm>
        </p:spPr>
        <p:txBody>
          <a:bodyPr>
            <a:normAutofit/>
          </a:bodyPr>
          <a:lstStyle/>
          <a:p>
            <a:r>
              <a:rPr lang="en-US" sz="2800" b="1">
                <a:solidFill>
                  <a:schemeClr val="bg1"/>
                </a:solidFill>
              </a:rPr>
              <a:t>Contraindications </a:t>
            </a:r>
          </a:p>
        </p:txBody>
      </p:sp>
      <p:sp>
        <p:nvSpPr>
          <p:cNvPr id="6" name="Subtit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56A5DA-5D3C-CB4E-8CC0-7E9F963AEB9B}"/>
              </a:ext>
            </a:extLst>
          </p:cNvPr>
          <p:cNvSpPr>
            <a:spLocks noGrp="1"/>
          </p:cNvSpPr>
          <p:nvPr>
            <p:ph type="subTitle" idx="1"/>
          </p:nvPr>
        </p:nvSpPr>
        <p:spPr>
          <a:xfrm>
            <a:off x="1755381" y="1335007"/>
            <a:ext cx="9851570" cy="3582142"/>
          </a:xfrm>
        </p:spPr>
        <p:txBody>
          <a:bodyPr>
            <a:normAutofit/>
          </a:bodyPr>
          <a:lstStyle/>
          <a:p>
            <a:pPr marL="457200" indent="-457200">
              <a:buAutoNum type="arabicPeriod"/>
            </a:pPr>
            <a:r>
              <a:rPr lang="en-US" sz="2400" b="1" dirty="0">
                <a:solidFill>
                  <a:srgbClr val="C00000"/>
                </a:solidFill>
              </a:rPr>
              <a:t>Cardiac pacemaker and </a:t>
            </a:r>
            <a:r>
              <a:rPr lang="en-US" sz="2400" b="1" dirty="0" err="1">
                <a:solidFill>
                  <a:srgbClr val="C00000"/>
                </a:solidFill>
              </a:rPr>
              <a:t>arrythmia</a:t>
            </a:r>
            <a:r>
              <a:rPr lang="en-US" sz="2400" b="1" dirty="0">
                <a:solidFill>
                  <a:srgbClr val="C00000"/>
                </a:solidFill>
              </a:rPr>
              <a:t>:</a:t>
            </a:r>
          </a:p>
          <a:p>
            <a:pPr marL="342900" indent="-342900">
              <a:buFont typeface="Arial" pitchFamily="34" charset="0"/>
              <a:buChar char="•"/>
            </a:pPr>
            <a:r>
              <a:rPr lang="en-US" sz="2400" b="1" dirty="0">
                <a:solidFill>
                  <a:schemeClr val="bg1"/>
                </a:solidFill>
              </a:rPr>
              <a:t>Electrical stimulation may interfere with the functioning of the cardiac pacemaker and could alter the heart rate.</a:t>
            </a:r>
          </a:p>
          <a:p>
            <a:pPr marL="342900" indent="-342900">
              <a:buFont typeface="Arial" pitchFamily="34" charset="0"/>
              <a:buChar char="•"/>
            </a:pPr>
            <a:r>
              <a:rPr lang="en-US" sz="2400" b="1" dirty="0">
                <a:solidFill>
                  <a:schemeClr val="bg1"/>
                </a:solidFill>
              </a:rPr>
              <a:t>It may interfere with the electrical activity of the heart.</a:t>
            </a:r>
          </a:p>
          <a:p>
            <a:pPr marL="342900" indent="-342900">
              <a:buFont typeface="Arial" pitchFamily="34" charset="0"/>
              <a:buChar char="•"/>
            </a:pPr>
            <a:r>
              <a:rPr lang="en-US" sz="2400" b="1" dirty="0">
                <a:solidFill>
                  <a:schemeClr val="bg1"/>
                </a:solidFill>
              </a:rPr>
              <a:t>It may also increase the chances of unstable </a:t>
            </a:r>
            <a:r>
              <a:rPr lang="en-US" sz="2400" b="1" dirty="0" err="1">
                <a:solidFill>
                  <a:schemeClr val="bg1"/>
                </a:solidFill>
              </a:rPr>
              <a:t>arrythmia</a:t>
            </a:r>
            <a:r>
              <a:rPr lang="en-US" sz="2400" b="1" dirty="0">
                <a:solidFill>
                  <a:schemeClr val="bg1"/>
                </a:solidFill>
              </a:rPr>
              <a:t> in those cases which are not treated with pacemakers. </a:t>
            </a:r>
          </a:p>
        </p:txBody>
      </p:sp>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B428ABC-D2C6-5143-B2BA-39EF06F6E413}"/>
              </a:ext>
            </a:extLst>
          </p:cNvPr>
          <p:cNvSpPr txBox="1"/>
          <p:nvPr/>
        </p:nvSpPr>
        <p:spPr>
          <a:xfrm>
            <a:off x="5180981" y="2515218"/>
            <a:ext cx="182880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u="sng"/>
          </a:p>
        </p:txBody>
      </p:sp>
      <p:pic>
        <p:nvPicPr>
          <p:cNvPr id="7" name="Pictur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9CB72EE-001C-2F44-BCF8-54CD92150945}"/>
              </a:ext>
            </a:extLst>
          </p:cNvPr>
          <p:cNvPicPr>
            <a:picLocks noChangeAspect="1"/>
          </p:cNvPicPr>
          <p:nvPr/>
        </p:nvPicPr>
        <p:blipFill>
          <a:blip r:embed="rId2"/>
          <a:stretch>
            <a:fillRect/>
          </a:stretch>
        </p:blipFill>
        <p:spPr>
          <a:xfrm>
            <a:off x="9376558" y="4474480"/>
            <a:ext cx="2164774" cy="1957584"/>
          </a:xfrm>
          <a:prstGeom prst="rect">
            <a:avLst/>
          </a:prstGeom>
        </p:spPr>
      </p:pic>
    </p:spTree>
    <p:extLst>
      <p:ext uri="{BB962C8B-B14F-4D97-AF65-F5344CB8AC3E}">
        <p14:creationId xmlns:p14="http://schemas.microsoft.com/office/powerpoint/2010/main" val="9073503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30F50B6-5198-424B-8BD4-641D86682952}"/>
              </a:ext>
            </a:extLst>
          </p:cNvPr>
          <p:cNvSpPr>
            <a:spLocks noGrp="1"/>
          </p:cNvSpPr>
          <p:nvPr>
            <p:ph idx="1"/>
          </p:nvPr>
        </p:nvSpPr>
        <p:spPr>
          <a:xfrm>
            <a:off x="1141413" y="335868"/>
            <a:ext cx="10086168" cy="6057615"/>
          </a:xfrm>
        </p:spPr>
        <p:txBody>
          <a:bodyPr>
            <a:normAutofit/>
          </a:bodyPr>
          <a:lstStyle/>
          <a:p>
            <a:pPr marL="0" indent="0" algn="just">
              <a:lnSpc>
                <a:spcPct val="150000"/>
              </a:lnSpc>
              <a:buNone/>
            </a:pPr>
            <a:r>
              <a:rPr lang="en-US" dirty="0" smtClean="0">
                <a:solidFill>
                  <a:srgbClr val="C00000"/>
                </a:solidFill>
              </a:rPr>
              <a:t>2. </a:t>
            </a:r>
            <a:r>
              <a:rPr lang="en-US" b="1" dirty="0" smtClean="0">
                <a:solidFill>
                  <a:srgbClr val="C00000"/>
                </a:solidFill>
              </a:rPr>
              <a:t>UNCONCIOUS PATIENT</a:t>
            </a:r>
          </a:p>
          <a:p>
            <a:pPr marL="0" indent="0" algn="just">
              <a:lnSpc>
                <a:spcPct val="150000"/>
              </a:lnSpc>
              <a:buNone/>
            </a:pPr>
            <a:r>
              <a:rPr lang="en-US" dirty="0" smtClean="0">
                <a:solidFill>
                  <a:srgbClr val="C00000"/>
                </a:solidFill>
              </a:rPr>
              <a:t>3</a:t>
            </a:r>
            <a:r>
              <a:rPr lang="en-US" dirty="0">
                <a:solidFill>
                  <a:srgbClr val="C00000"/>
                </a:solidFill>
              </a:rPr>
              <a:t>. </a:t>
            </a:r>
            <a:r>
              <a:rPr lang="en-US" b="1" dirty="0">
                <a:solidFill>
                  <a:srgbClr val="C00000"/>
                </a:solidFill>
              </a:rPr>
              <a:t>RECENT </a:t>
            </a:r>
            <a:r>
              <a:rPr lang="en-US" b="1" dirty="0" smtClean="0">
                <a:solidFill>
                  <a:srgbClr val="C00000"/>
                </a:solidFill>
              </a:rPr>
              <a:t>RADIOTHERAPY</a:t>
            </a:r>
            <a:endParaRPr lang="en-US" b="1" dirty="0">
              <a:solidFill>
                <a:srgbClr val="C00000"/>
              </a:solidFill>
            </a:endParaRPr>
          </a:p>
          <a:p>
            <a:pPr marL="0" indent="0" algn="just">
              <a:lnSpc>
                <a:spcPct val="150000"/>
              </a:lnSpc>
              <a:buNone/>
            </a:pPr>
            <a:r>
              <a:rPr lang="en-US" dirty="0" smtClean="0">
                <a:solidFill>
                  <a:srgbClr val="C00000"/>
                </a:solidFill>
              </a:rPr>
              <a:t>4</a:t>
            </a:r>
            <a:r>
              <a:rPr lang="en-US" dirty="0">
                <a:solidFill>
                  <a:srgbClr val="C00000"/>
                </a:solidFill>
              </a:rPr>
              <a:t>.</a:t>
            </a:r>
            <a:r>
              <a:rPr lang="en-US" b="1" dirty="0">
                <a:solidFill>
                  <a:srgbClr val="C00000"/>
                </a:solidFill>
              </a:rPr>
              <a:t> CAROTID SINUS </a:t>
            </a:r>
          </a:p>
          <a:p>
            <a:pPr marL="0" indent="0" algn="just">
              <a:lnSpc>
                <a:spcPct val="150000"/>
              </a:lnSpc>
              <a:buNone/>
            </a:pPr>
            <a:r>
              <a:rPr lang="en-US" b="1" dirty="0" smtClean="0">
                <a:solidFill>
                  <a:srgbClr val="C00000"/>
                </a:solidFill>
              </a:rPr>
              <a:t>5</a:t>
            </a:r>
            <a:r>
              <a:rPr lang="en-US" b="1" dirty="0">
                <a:solidFill>
                  <a:srgbClr val="C00000"/>
                </a:solidFill>
              </a:rPr>
              <a:t>. PLACEMENT OF ELECTRODES TANGENTIAL TO THE HEART</a:t>
            </a:r>
          </a:p>
          <a:p>
            <a:pPr marL="0" indent="0" algn="just">
              <a:lnSpc>
                <a:spcPct val="150000"/>
              </a:lnSpc>
              <a:buNone/>
            </a:pPr>
            <a:r>
              <a:rPr lang="en-US" b="1" dirty="0">
                <a:solidFill>
                  <a:srgbClr val="C00000"/>
                </a:solidFill>
              </a:rPr>
              <a:t>6. PRESENCE OF MALIGNANCY </a:t>
            </a:r>
            <a:endParaRPr lang="en-US" b="1" dirty="0" smtClean="0">
              <a:solidFill>
                <a:srgbClr val="C00000"/>
              </a:solidFill>
            </a:endParaRPr>
          </a:p>
          <a:p>
            <a:pPr marL="0" indent="0">
              <a:buNone/>
            </a:pPr>
            <a:r>
              <a:rPr lang="en-US" b="1" dirty="0">
                <a:solidFill>
                  <a:srgbClr val="C00000"/>
                </a:solidFill>
              </a:rPr>
              <a:t>7.CANCEROUS </a:t>
            </a:r>
            <a:r>
              <a:rPr lang="en-US" b="1" dirty="0" smtClean="0">
                <a:solidFill>
                  <a:srgbClr val="C00000"/>
                </a:solidFill>
              </a:rPr>
              <a:t>LESION</a:t>
            </a:r>
            <a:endParaRPr lang="en-US" b="1" dirty="0">
              <a:solidFill>
                <a:srgbClr val="C00000"/>
              </a:solidFill>
            </a:endParaRPr>
          </a:p>
          <a:p>
            <a:pPr marL="0" indent="0">
              <a:buNone/>
            </a:pPr>
            <a:r>
              <a:rPr lang="en-US" b="1" dirty="0">
                <a:solidFill>
                  <a:srgbClr val="C00000"/>
                </a:solidFill>
              </a:rPr>
              <a:t>8. SITE OF </a:t>
            </a:r>
            <a:r>
              <a:rPr lang="en-US" b="1" dirty="0" smtClean="0">
                <a:solidFill>
                  <a:srgbClr val="C00000"/>
                </a:solidFill>
              </a:rPr>
              <a:t>INFECTION</a:t>
            </a:r>
            <a:endParaRPr lang="en-US" b="1" dirty="0">
              <a:solidFill>
                <a:srgbClr val="C00000"/>
              </a:solidFill>
            </a:endParaRPr>
          </a:p>
          <a:p>
            <a:pPr marL="0" indent="0">
              <a:buNone/>
            </a:pPr>
            <a:r>
              <a:rPr lang="en-US" b="1" dirty="0">
                <a:solidFill>
                  <a:srgbClr val="C00000"/>
                </a:solidFill>
              </a:rPr>
              <a:t>9. UNCONTROLLED </a:t>
            </a:r>
            <a:r>
              <a:rPr lang="en-US" b="1" dirty="0" smtClean="0">
                <a:solidFill>
                  <a:srgbClr val="C00000"/>
                </a:solidFill>
              </a:rPr>
              <a:t>HEMORRHAGE</a:t>
            </a:r>
            <a:endParaRPr lang="en-US" b="1" dirty="0">
              <a:solidFill>
                <a:srgbClr val="C00000"/>
              </a:solidFill>
            </a:endParaRPr>
          </a:p>
          <a:p>
            <a:pPr marL="0" indent="0" algn="just">
              <a:lnSpc>
                <a:spcPct val="150000"/>
              </a:lnSpc>
              <a:buNone/>
            </a:pPr>
            <a:endParaRPr lang="en-US" b="1" dirty="0">
              <a:solidFill>
                <a:srgbClr val="C00000"/>
              </a:solidFill>
            </a:endParaRPr>
          </a:p>
        </p:txBody>
      </p:sp>
    </p:spTree>
    <p:extLst>
      <p:ext uri="{BB962C8B-B14F-4D97-AF65-F5344CB8AC3E}">
        <p14:creationId xmlns:p14="http://schemas.microsoft.com/office/powerpoint/2010/main" val="2890356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592" y="1412776"/>
            <a:ext cx="9900592" cy="720080"/>
          </a:xfrm>
        </p:spPr>
        <p:txBody>
          <a:bodyPr>
            <a:noAutofit/>
          </a:bodyPr>
          <a:lstStyle/>
          <a:p>
            <a:r>
              <a:rPr lang="en-IN" sz="4800" smtClean="0"/>
              <a:t>Physiological Effects</a:t>
            </a:r>
            <a:br>
              <a:rPr lang="en-IN" sz="4800" smtClean="0"/>
            </a:br>
            <a:r>
              <a:rPr lang="en-IN" sz="4800" smtClean="0"/>
              <a:t>of </a:t>
            </a:r>
            <a:br>
              <a:rPr lang="en-IN" sz="4800" smtClean="0"/>
            </a:br>
            <a:r>
              <a:rPr lang="en-IN" sz="4800" smtClean="0"/>
              <a:t>Faradic and Galvanic </a:t>
            </a:r>
            <a:r>
              <a:rPr lang="en-IN" sz="4800"/>
              <a:t>C</a:t>
            </a:r>
            <a:r>
              <a:rPr lang="en-IN" sz="4800" smtClean="0"/>
              <a:t>urrent</a:t>
            </a:r>
            <a:endParaRPr lang="en-IN" sz="4800"/>
          </a:p>
        </p:txBody>
      </p:sp>
    </p:spTree>
    <p:extLst>
      <p:ext uri="{BB962C8B-B14F-4D97-AF65-F5344CB8AC3E}">
        <p14:creationId xmlns:p14="http://schemas.microsoft.com/office/powerpoint/2010/main" val="21139018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2800" smtClean="0"/>
              <a:t>Physiological effects of faradic current</a:t>
            </a:r>
            <a:endParaRPr lang="en-IN" sz="2800"/>
          </a:p>
        </p:txBody>
      </p:sp>
      <p:sp>
        <p:nvSpPr>
          <p:cNvPr id="2" name="Content Placeholder 1"/>
          <p:cNvSpPr>
            <a:spLocks noGrp="1"/>
          </p:cNvSpPr>
          <p:nvPr>
            <p:ph idx="1"/>
          </p:nvPr>
        </p:nvSpPr>
        <p:spPr/>
        <p:txBody>
          <a:bodyPr/>
          <a:lstStyle/>
          <a:p>
            <a:r>
              <a:rPr lang="en-IN" sz="2400" smtClean="0"/>
              <a:t>Stimulation of sensory nerves</a:t>
            </a:r>
          </a:p>
          <a:p>
            <a:r>
              <a:rPr lang="en-IN" sz="2400" smtClean="0"/>
              <a:t>Stimulation of motor nerves</a:t>
            </a:r>
          </a:p>
          <a:p>
            <a:r>
              <a:rPr lang="en-IN" sz="2400" smtClean="0"/>
              <a:t>Effect of muscle contraction</a:t>
            </a:r>
          </a:p>
          <a:p>
            <a:r>
              <a:rPr lang="en-IN" sz="2400" smtClean="0"/>
              <a:t>Faradic current will not stimulate denervated muscles</a:t>
            </a:r>
          </a:p>
          <a:p>
            <a:r>
              <a:rPr lang="en-IN" sz="2400" smtClean="0"/>
              <a:t>Reduction of swelling and pain</a:t>
            </a:r>
          </a:p>
          <a:p>
            <a:r>
              <a:rPr lang="en-IN" sz="2400" smtClean="0"/>
              <a:t>Chemical changes</a:t>
            </a:r>
          </a:p>
          <a:p>
            <a:endParaRPr lang="en-IN"/>
          </a:p>
        </p:txBody>
      </p:sp>
    </p:spTree>
    <p:extLst>
      <p:ext uri="{BB962C8B-B14F-4D97-AF65-F5344CB8AC3E}">
        <p14:creationId xmlns:p14="http://schemas.microsoft.com/office/powerpoint/2010/main" val="25877716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2800" smtClean="0"/>
              <a:t>Stimulation of sensory nerves</a:t>
            </a:r>
            <a:endParaRPr lang="en-IN" sz="2800"/>
          </a:p>
        </p:txBody>
      </p:sp>
      <p:sp>
        <p:nvSpPr>
          <p:cNvPr id="2" name="Content Placeholder 1"/>
          <p:cNvSpPr>
            <a:spLocks noGrp="1"/>
          </p:cNvSpPr>
          <p:nvPr>
            <p:ph idx="1"/>
          </p:nvPr>
        </p:nvSpPr>
        <p:spPr/>
        <p:txBody>
          <a:bodyPr>
            <a:normAutofit/>
          </a:bodyPr>
          <a:lstStyle/>
          <a:p>
            <a:r>
              <a:rPr lang="en-IN" sz="2400" smtClean="0"/>
              <a:t>Mild </a:t>
            </a:r>
            <a:r>
              <a:rPr lang="en-IN" sz="2400"/>
              <a:t>prickling sensation is </a:t>
            </a:r>
            <a:r>
              <a:rPr lang="en-IN" sz="2400" smtClean="0"/>
              <a:t>experienced.</a:t>
            </a:r>
          </a:p>
          <a:p>
            <a:r>
              <a:rPr lang="en-IN" sz="2400" smtClean="0"/>
              <a:t>It </a:t>
            </a:r>
            <a:r>
              <a:rPr lang="en-IN" sz="2400"/>
              <a:t>is not very marked because of short </a:t>
            </a:r>
            <a:r>
              <a:rPr lang="en-IN" sz="2400" smtClean="0"/>
              <a:t>duration.</a:t>
            </a:r>
          </a:p>
          <a:p>
            <a:r>
              <a:rPr lang="en-IN" sz="2400" smtClean="0"/>
              <a:t>Causes </a:t>
            </a:r>
            <a:r>
              <a:rPr lang="en-IN" sz="2400"/>
              <a:t>reflex vasodilatation of superficial blood vessels leading to slight </a:t>
            </a:r>
            <a:r>
              <a:rPr lang="en-IN" sz="2400" smtClean="0"/>
              <a:t>erythema. </a:t>
            </a:r>
          </a:p>
          <a:p>
            <a:r>
              <a:rPr lang="en-IN" sz="2400" smtClean="0"/>
              <a:t>Vasodilatation </a:t>
            </a:r>
            <a:r>
              <a:rPr lang="en-IN" sz="2400"/>
              <a:t>is confined to superficial tissues so is of little practical </a:t>
            </a:r>
            <a:r>
              <a:rPr lang="en-IN" sz="2400" smtClean="0"/>
              <a:t>importance.</a:t>
            </a:r>
            <a:endParaRPr lang="en-IN"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677" y="4149080"/>
            <a:ext cx="4680520" cy="2511885"/>
          </a:xfrm>
          <a:prstGeom prst="rect">
            <a:avLst/>
          </a:prstGeom>
        </p:spPr>
      </p:pic>
    </p:spTree>
    <p:extLst>
      <p:ext uri="{BB962C8B-B14F-4D97-AF65-F5344CB8AC3E}">
        <p14:creationId xmlns:p14="http://schemas.microsoft.com/office/powerpoint/2010/main" val="133321873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2800" smtClean="0"/>
              <a:t>Stimulation of motor nerves</a:t>
            </a:r>
            <a:endParaRPr lang="en-IN" sz="2800"/>
          </a:p>
        </p:txBody>
      </p:sp>
      <p:sp>
        <p:nvSpPr>
          <p:cNvPr id="2" name="Content Placeholder 1"/>
          <p:cNvSpPr>
            <a:spLocks noGrp="1"/>
          </p:cNvSpPr>
          <p:nvPr>
            <p:ph idx="1"/>
          </p:nvPr>
        </p:nvSpPr>
        <p:spPr>
          <a:xfrm>
            <a:off x="457200" y="1196752"/>
            <a:ext cx="8229600" cy="5400600"/>
          </a:xfrm>
        </p:spPr>
        <p:txBody>
          <a:bodyPr>
            <a:normAutofit/>
          </a:bodyPr>
          <a:lstStyle/>
          <a:p>
            <a:r>
              <a:rPr lang="en-IN" sz="2400"/>
              <a:t>It occurs if the current is of sufficient intensity, causing contraction of muscles which they </a:t>
            </a:r>
            <a:r>
              <a:rPr lang="en-IN" sz="2400" smtClean="0"/>
              <a:t>supply. </a:t>
            </a:r>
            <a:endParaRPr lang="en-IN" sz="2400"/>
          </a:p>
          <a:p>
            <a:r>
              <a:rPr lang="en-IN" sz="2400" smtClean="0"/>
              <a:t>The </a:t>
            </a:r>
            <a:r>
              <a:rPr lang="en-IN" sz="2400"/>
              <a:t>contraction is tetanic in type as stimulus is repeated 50 times or more per </a:t>
            </a:r>
            <a:r>
              <a:rPr lang="en-IN" sz="2400" smtClean="0"/>
              <a:t>sec.</a:t>
            </a:r>
          </a:p>
          <a:p>
            <a:r>
              <a:rPr lang="en-IN" sz="2400" smtClean="0"/>
              <a:t> </a:t>
            </a:r>
            <a:r>
              <a:rPr lang="en-IN" sz="2400"/>
              <a:t>If this type of contraction is </a:t>
            </a:r>
            <a:r>
              <a:rPr lang="en-IN" sz="2400" smtClean="0"/>
              <a:t>maintained </a:t>
            </a:r>
            <a:r>
              <a:rPr lang="en-IN" sz="2400"/>
              <a:t>for more than a </a:t>
            </a:r>
            <a:r>
              <a:rPr lang="en-IN" sz="2400" smtClean="0"/>
              <a:t>short</a:t>
            </a:r>
          </a:p>
          <a:p>
            <a:pPr marL="0" indent="0">
              <a:buNone/>
            </a:pPr>
            <a:r>
              <a:rPr lang="en-IN" sz="2400" smtClean="0"/>
              <a:t> period of time, muscle fatigue occurs. So, the current is commonly surged to allow for muscle relaxation.</a:t>
            </a:r>
            <a:endParaRPr lang="en-IN" sz="24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127407"/>
            <a:ext cx="4204173" cy="2592288"/>
          </a:xfrm>
          <a:prstGeom prst="rect">
            <a:avLst/>
          </a:prstGeom>
        </p:spPr>
      </p:pic>
    </p:spTree>
    <p:extLst>
      <p:ext uri="{BB962C8B-B14F-4D97-AF65-F5344CB8AC3E}">
        <p14:creationId xmlns:p14="http://schemas.microsoft.com/office/powerpoint/2010/main" val="23049993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smtClean="0"/>
              <a:t/>
            </a:r>
            <a:br>
              <a:rPr lang="en-IN" smtClean="0"/>
            </a:br>
            <a:r>
              <a:rPr lang="en-IN" sz="3100"/>
              <a:t/>
            </a:r>
            <a:br>
              <a:rPr lang="en-IN" sz="3100"/>
            </a:br>
            <a:r>
              <a:rPr lang="en-IN" sz="3100" smtClean="0"/>
              <a:t>Effect </a:t>
            </a:r>
            <a:r>
              <a:rPr lang="en-IN" sz="3100"/>
              <a:t>of muscle contraction</a:t>
            </a:r>
            <a:br>
              <a:rPr lang="en-IN" sz="3100"/>
            </a:br>
            <a:r>
              <a:rPr lang="en-IN"/>
              <a:t/>
            </a:r>
            <a:br>
              <a:rPr lang="en-IN"/>
            </a:br>
            <a:endParaRPr lang="en-IN"/>
          </a:p>
        </p:txBody>
      </p:sp>
      <p:sp>
        <p:nvSpPr>
          <p:cNvPr id="2" name="Content Placeholder 1"/>
          <p:cNvSpPr>
            <a:spLocks noGrp="1"/>
          </p:cNvSpPr>
          <p:nvPr>
            <p:ph idx="1"/>
          </p:nvPr>
        </p:nvSpPr>
        <p:spPr/>
        <p:txBody>
          <a:bodyPr>
            <a:normAutofit/>
          </a:bodyPr>
          <a:lstStyle/>
          <a:p>
            <a:r>
              <a:rPr lang="en-IN" sz="2400"/>
              <a:t>When muscle contracts, changes taking place within a muscle are increase in metabolism, increase in demand for oxygen and nutrients and increase output of waste </a:t>
            </a:r>
            <a:r>
              <a:rPr lang="en-IN" sz="2400" smtClean="0"/>
              <a:t>products.</a:t>
            </a:r>
          </a:p>
          <a:p>
            <a:r>
              <a:rPr lang="en-IN" sz="2400" smtClean="0"/>
              <a:t>As </a:t>
            </a:r>
            <a:r>
              <a:rPr lang="en-IN" sz="2400"/>
              <a:t>muscle contracts &amp; relax, exert a pumping action on veins and lymphatic vessels thus, increases the venous and lymphatic </a:t>
            </a:r>
            <a:r>
              <a:rPr lang="en-IN" sz="2400" smtClean="0"/>
              <a:t>return.</a:t>
            </a:r>
            <a:endParaRPr lang="en-IN"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77072"/>
            <a:ext cx="4464496" cy="2393069"/>
          </a:xfrm>
          <a:prstGeom prst="rect">
            <a:avLst/>
          </a:prstGeom>
        </p:spPr>
      </p:pic>
    </p:spTree>
    <p:extLst>
      <p:ext uri="{BB962C8B-B14F-4D97-AF65-F5344CB8AC3E}">
        <p14:creationId xmlns:p14="http://schemas.microsoft.com/office/powerpoint/2010/main" val="21261198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9804400" cy="1752600"/>
          </a:xfrm>
        </p:spPr>
        <p:txBody>
          <a:bodyPr>
            <a:normAutofit fontScale="90000"/>
          </a:bodyPr>
          <a:lstStyle/>
          <a:p>
            <a:r>
              <a:rPr lang="en-IN" sz="3100" dirty="0" smtClean="0"/>
              <a:t/>
            </a:r>
            <a:br>
              <a:rPr lang="en-IN" sz="3100" dirty="0" smtClean="0"/>
            </a:br>
            <a:r>
              <a:rPr lang="en-IN" sz="3100" dirty="0"/>
              <a:t/>
            </a:r>
            <a:br>
              <a:rPr lang="en-IN" sz="3100" dirty="0"/>
            </a:br>
            <a:r>
              <a:rPr lang="en-IN" dirty="0"/>
              <a:t/>
            </a:r>
            <a:br>
              <a:rPr lang="en-IN" dirty="0"/>
            </a:br>
            <a:r>
              <a:rPr lang="en-IN" sz="4000" dirty="0"/>
              <a:t>Faradic current will not stimulate </a:t>
            </a:r>
            <a:r>
              <a:rPr lang="en-IN" sz="4000" dirty="0" err="1"/>
              <a:t>denervated</a:t>
            </a:r>
            <a:r>
              <a:rPr lang="en-IN" sz="4000" dirty="0"/>
              <a:t> muscles</a:t>
            </a:r>
            <a:r>
              <a:rPr lang="en-IN" dirty="0"/>
              <a:t/>
            </a:r>
            <a:br>
              <a:rPr lang="en-IN" dirty="0"/>
            </a:br>
            <a:endParaRPr lang="en-IN" dirty="0"/>
          </a:p>
        </p:txBody>
      </p:sp>
      <p:sp>
        <p:nvSpPr>
          <p:cNvPr id="2" name="Content Placeholder 1"/>
          <p:cNvSpPr>
            <a:spLocks noGrp="1"/>
          </p:cNvSpPr>
          <p:nvPr>
            <p:ph idx="1"/>
          </p:nvPr>
        </p:nvSpPr>
        <p:spPr>
          <a:xfrm>
            <a:off x="914400" y="2438400"/>
            <a:ext cx="9347200" cy="4017336"/>
          </a:xfrm>
        </p:spPr>
        <p:txBody>
          <a:bodyPr>
            <a:normAutofit/>
          </a:bodyPr>
          <a:lstStyle/>
          <a:p>
            <a:r>
              <a:rPr lang="en-IN" sz="2400" dirty="0" smtClean="0"/>
              <a:t>The </a:t>
            </a:r>
            <a:r>
              <a:rPr lang="en-IN" sz="2400" dirty="0"/>
              <a:t>current required to produce a contraction of </a:t>
            </a:r>
            <a:r>
              <a:rPr lang="en-IN" sz="2400" dirty="0" err="1"/>
              <a:t>denervated</a:t>
            </a:r>
            <a:r>
              <a:rPr lang="en-IN" sz="2400" dirty="0"/>
              <a:t> muscle with an impulse lasting for 1 </a:t>
            </a:r>
            <a:r>
              <a:rPr lang="en-IN" sz="2400" dirty="0" err="1"/>
              <a:t>ms</a:t>
            </a:r>
            <a:r>
              <a:rPr lang="en-IN" sz="2400" dirty="0"/>
              <a:t> is usually too great to be tolerable for treatment </a:t>
            </a:r>
            <a:r>
              <a:rPr lang="en-IN" sz="2400" dirty="0" smtClean="0"/>
              <a:t>purposes.</a:t>
            </a:r>
            <a:endParaRPr lang="en-IN" sz="2400" dirty="0"/>
          </a:p>
        </p:txBody>
      </p:sp>
    </p:spTree>
    <p:extLst>
      <p:ext uri="{BB962C8B-B14F-4D97-AF65-F5344CB8AC3E}">
        <p14:creationId xmlns:p14="http://schemas.microsoft.com/office/powerpoint/2010/main" val="33233551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MODIFICATION OF FARADIC CURRENT</a:t>
            </a:r>
            <a:endParaRPr lang="en-US" sz="2800" dirty="0"/>
          </a:p>
        </p:txBody>
      </p:sp>
      <p:sp>
        <p:nvSpPr>
          <p:cNvPr id="3" name="Content Placeholder 2"/>
          <p:cNvSpPr>
            <a:spLocks noGrp="1"/>
          </p:cNvSpPr>
          <p:nvPr>
            <p:ph idx="1"/>
          </p:nvPr>
        </p:nvSpPr>
        <p:spPr/>
        <p:txBody>
          <a:bodyPr>
            <a:normAutofit/>
          </a:bodyPr>
          <a:lstStyle/>
          <a:p>
            <a:pPr algn="just">
              <a:lnSpc>
                <a:spcPct val="150000"/>
              </a:lnSpc>
            </a:pPr>
            <a:r>
              <a:rPr lang="en-US" sz="2400" dirty="0" smtClean="0"/>
              <a:t>Faradic  current was modified to make it more useful for treatment purposes.</a:t>
            </a:r>
          </a:p>
          <a:p>
            <a:pPr algn="just">
              <a:lnSpc>
                <a:spcPct val="150000"/>
              </a:lnSpc>
            </a:pPr>
            <a:r>
              <a:rPr lang="en-US" sz="2400" dirty="0" smtClean="0"/>
              <a:t>These currents are surged  for treatment purposes to produce a near normal tetanic like contraction and relaxation of muscle.</a:t>
            </a:r>
          </a:p>
          <a:p>
            <a:pPr algn="just">
              <a:lnSpc>
                <a:spcPct val="150000"/>
              </a:lnSpc>
            </a:pPr>
            <a:r>
              <a:rPr lang="en-US" sz="2400" dirty="0" smtClean="0"/>
              <a:t>The current is surged so that the intensity of successive impulses increases gradually i.e., Each impulse reaching a peak value and falls suddenly or gradually.</a:t>
            </a:r>
          </a:p>
          <a:p>
            <a:pPr>
              <a:buNone/>
            </a:pPr>
            <a:endParaRPr lang="en-US" sz="24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a:t/>
            </a:r>
            <a:br>
              <a:rPr lang="en-IN"/>
            </a:br>
            <a:r>
              <a:rPr lang="en-IN" sz="3100"/>
              <a:t>Reduction of swelling and pain</a:t>
            </a:r>
            <a:r>
              <a:rPr lang="en-IN"/>
              <a:t/>
            </a:r>
            <a:br>
              <a:rPr lang="en-IN"/>
            </a:br>
            <a:endParaRPr lang="en-IN"/>
          </a:p>
        </p:txBody>
      </p:sp>
      <p:sp>
        <p:nvSpPr>
          <p:cNvPr id="2" name="Content Placeholder 1"/>
          <p:cNvSpPr>
            <a:spLocks noGrp="1"/>
          </p:cNvSpPr>
          <p:nvPr>
            <p:ph idx="1"/>
          </p:nvPr>
        </p:nvSpPr>
        <p:spPr/>
        <p:txBody>
          <a:bodyPr>
            <a:normAutofit/>
          </a:bodyPr>
          <a:lstStyle/>
          <a:p>
            <a:r>
              <a:rPr lang="en-IN" sz="2400"/>
              <a:t>It occurs due to alteration of the permeability of the cell membrane, leading to acceleration of fluid movement in the swollen tissue and arterial dilatation. </a:t>
            </a:r>
          </a:p>
          <a:p>
            <a:r>
              <a:rPr lang="en-IN" sz="2400" smtClean="0"/>
              <a:t>Moreover</a:t>
            </a:r>
            <a:r>
              <a:rPr lang="en-IN" sz="2400"/>
              <a:t>, it leads to increase metabolism and get rid of waste products.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717032"/>
            <a:ext cx="6948264" cy="3024336"/>
          </a:xfrm>
          <a:prstGeom prst="rect">
            <a:avLst/>
          </a:prstGeom>
        </p:spPr>
      </p:pic>
    </p:spTree>
    <p:extLst>
      <p:ext uri="{BB962C8B-B14F-4D97-AF65-F5344CB8AC3E}">
        <p14:creationId xmlns:p14="http://schemas.microsoft.com/office/powerpoint/2010/main" val="34493995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404664"/>
            <a:ext cx="8381260" cy="1054394"/>
          </a:xfrm>
        </p:spPr>
        <p:txBody>
          <a:bodyPr>
            <a:normAutofit fontScale="90000"/>
          </a:bodyPr>
          <a:lstStyle/>
          <a:p>
            <a:r>
              <a:rPr lang="en-IN"/>
              <a:t/>
            </a:r>
            <a:br>
              <a:rPr lang="en-IN"/>
            </a:br>
            <a:r>
              <a:rPr lang="en-IN" sz="3100"/>
              <a:t>Chemical changes</a:t>
            </a:r>
            <a:r>
              <a:rPr lang="en-IN"/>
              <a:t/>
            </a:r>
            <a:br>
              <a:rPr lang="en-IN"/>
            </a:br>
            <a:endParaRPr lang="en-IN"/>
          </a:p>
        </p:txBody>
      </p:sp>
      <p:sp>
        <p:nvSpPr>
          <p:cNvPr id="2" name="Content Placeholder 1"/>
          <p:cNvSpPr>
            <a:spLocks noGrp="1"/>
          </p:cNvSpPr>
          <p:nvPr>
            <p:ph idx="1"/>
          </p:nvPr>
        </p:nvSpPr>
        <p:spPr/>
        <p:txBody>
          <a:bodyPr>
            <a:normAutofit/>
          </a:bodyPr>
          <a:lstStyle/>
          <a:p>
            <a:r>
              <a:rPr lang="en-IN" sz="2400"/>
              <a:t>The ions move one way during one phase of the current and in the reverse direction during the other phase of the current if it is alternating. </a:t>
            </a:r>
            <a:endParaRPr lang="en-IN" sz="2400" smtClean="0"/>
          </a:p>
          <a:p>
            <a:r>
              <a:rPr lang="en-IN" sz="2400" smtClean="0"/>
              <a:t>If </a:t>
            </a:r>
            <a:r>
              <a:rPr lang="en-IN" sz="2400"/>
              <a:t>the two phases are equal, the chemicals formed during one phase are neutralized during the next phase but if phases are not similar there are chemical changes which can cause electrolyte burn. </a:t>
            </a:r>
            <a:endParaRPr lang="en-IN" sz="2400" smtClean="0"/>
          </a:p>
          <a:p>
            <a:r>
              <a:rPr lang="en-IN" sz="2400" smtClean="0"/>
              <a:t>In </a:t>
            </a:r>
            <a:r>
              <a:rPr lang="en-IN" sz="2400"/>
              <a:t>faradic current, chemical formations are not great enough to give rise to a serious danger of burns because of the short duration of impulses.</a:t>
            </a:r>
          </a:p>
        </p:txBody>
      </p:sp>
    </p:spTree>
    <p:extLst>
      <p:ext uri="{BB962C8B-B14F-4D97-AF65-F5344CB8AC3E}">
        <p14:creationId xmlns:p14="http://schemas.microsoft.com/office/powerpoint/2010/main" val="11017078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60648"/>
            <a:ext cx="8229600" cy="1143000"/>
          </a:xfrm>
        </p:spPr>
        <p:txBody>
          <a:bodyPr>
            <a:normAutofit/>
          </a:bodyPr>
          <a:lstStyle/>
          <a:p>
            <a:r>
              <a:rPr lang="en-IN" sz="2800" smtClean="0"/>
              <a:t>Physiological effects of galvanic current</a:t>
            </a:r>
            <a:endParaRPr lang="en-IN" sz="2800"/>
          </a:p>
        </p:txBody>
      </p:sp>
      <p:sp>
        <p:nvSpPr>
          <p:cNvPr id="2" name="Content Placeholder 1"/>
          <p:cNvSpPr>
            <a:spLocks noGrp="1"/>
          </p:cNvSpPr>
          <p:nvPr>
            <p:ph idx="1"/>
          </p:nvPr>
        </p:nvSpPr>
        <p:spPr/>
        <p:txBody>
          <a:bodyPr>
            <a:normAutofit/>
          </a:bodyPr>
          <a:lstStyle/>
          <a:p>
            <a:r>
              <a:rPr lang="en-IN" sz="2400" smtClean="0"/>
              <a:t>Contraction of denervated muscles</a:t>
            </a:r>
          </a:p>
          <a:p>
            <a:r>
              <a:rPr lang="en-IN" sz="2400" smtClean="0"/>
              <a:t>Stimulation of sensory nerves</a:t>
            </a:r>
          </a:p>
          <a:p>
            <a:r>
              <a:rPr lang="en-IN" sz="2400" smtClean="0"/>
              <a:t>Stimulation of motor nerves</a:t>
            </a:r>
            <a:endParaRPr lang="en-IN" sz="2400"/>
          </a:p>
        </p:txBody>
      </p:sp>
    </p:spTree>
    <p:extLst>
      <p:ext uri="{BB962C8B-B14F-4D97-AF65-F5344CB8AC3E}">
        <p14:creationId xmlns:p14="http://schemas.microsoft.com/office/powerpoint/2010/main" val="38883412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smtClean="0"/>
              <a:t/>
            </a:r>
            <a:br>
              <a:rPr lang="en-IN" smtClean="0"/>
            </a:br>
            <a:r>
              <a:rPr lang="en-IN"/>
              <a:t/>
            </a:r>
            <a:br>
              <a:rPr lang="en-IN"/>
            </a:br>
            <a:r>
              <a:rPr lang="en-IN" sz="3100" smtClean="0"/>
              <a:t>Contraction </a:t>
            </a:r>
            <a:r>
              <a:rPr lang="en-IN" sz="3100"/>
              <a:t>of denervated muscles</a:t>
            </a:r>
            <a:r>
              <a:rPr lang="en-IN"/>
              <a:t/>
            </a:r>
            <a:br>
              <a:rPr lang="en-IN"/>
            </a:br>
            <a:r>
              <a:rPr lang="en-IN"/>
              <a:t/>
            </a:r>
            <a:br>
              <a:rPr lang="en-IN"/>
            </a:br>
            <a:endParaRPr lang="en-IN"/>
          </a:p>
        </p:txBody>
      </p:sp>
      <p:sp>
        <p:nvSpPr>
          <p:cNvPr id="2" name="Content Placeholder 1"/>
          <p:cNvSpPr>
            <a:spLocks noGrp="1"/>
          </p:cNvSpPr>
          <p:nvPr>
            <p:ph idx="1"/>
          </p:nvPr>
        </p:nvSpPr>
        <p:spPr/>
        <p:txBody>
          <a:bodyPr/>
          <a:lstStyle/>
          <a:p>
            <a:r>
              <a:rPr lang="en-IN" sz="2400" smtClean="0"/>
              <a:t>Occurs only when intensity and duration of current is adequate.</a:t>
            </a:r>
          </a:p>
          <a:p>
            <a:r>
              <a:rPr lang="en-IN" sz="2400" smtClean="0"/>
              <a:t>The contraction is sluggish.</a:t>
            </a:r>
          </a:p>
          <a:p>
            <a:r>
              <a:rPr lang="en-IN" sz="2400" smtClean="0"/>
              <a:t>Normal contraction and relaxation of denervated muscles is slower than that of innervated muscles.</a:t>
            </a:r>
          </a:p>
          <a:p>
            <a:endParaRPr lang="en-IN" smtClean="0"/>
          </a:p>
          <a:p>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674" y="3789040"/>
            <a:ext cx="5420638" cy="2880320"/>
          </a:xfrm>
          <a:prstGeom prst="rect">
            <a:avLst/>
          </a:prstGeom>
        </p:spPr>
      </p:pic>
    </p:spTree>
    <p:extLst>
      <p:ext uri="{BB962C8B-B14F-4D97-AF65-F5344CB8AC3E}">
        <p14:creationId xmlns:p14="http://schemas.microsoft.com/office/powerpoint/2010/main" val="23282847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a:t/>
            </a:r>
            <a:br>
              <a:rPr lang="en-IN"/>
            </a:br>
            <a:r>
              <a:rPr lang="en-IN" sz="3100" smtClean="0"/>
              <a:t/>
            </a:r>
            <a:br>
              <a:rPr lang="en-IN" sz="3100" smtClean="0"/>
            </a:br>
            <a:r>
              <a:rPr lang="en-IN" sz="3100" smtClean="0"/>
              <a:t>Stimulation </a:t>
            </a:r>
            <a:r>
              <a:rPr lang="en-IN" sz="3100"/>
              <a:t>of sensory nerves</a:t>
            </a:r>
            <a:br>
              <a:rPr lang="en-IN" sz="3100"/>
            </a:br>
            <a:r>
              <a:rPr lang="en-IN"/>
              <a:t/>
            </a:r>
            <a:br>
              <a:rPr lang="en-IN"/>
            </a:br>
            <a:endParaRPr lang="en-IN"/>
          </a:p>
        </p:txBody>
      </p:sp>
      <p:sp>
        <p:nvSpPr>
          <p:cNvPr id="2" name="Content Placeholder 1"/>
          <p:cNvSpPr>
            <a:spLocks noGrp="1"/>
          </p:cNvSpPr>
          <p:nvPr>
            <p:ph idx="1"/>
          </p:nvPr>
        </p:nvSpPr>
        <p:spPr/>
        <p:txBody>
          <a:bodyPr>
            <a:normAutofit/>
          </a:bodyPr>
          <a:lstStyle/>
          <a:p>
            <a:r>
              <a:rPr lang="en-IN" sz="2400" smtClean="0"/>
              <a:t>Impulses are of longer duration as the effect is rather marked.</a:t>
            </a:r>
          </a:p>
          <a:p>
            <a:r>
              <a:rPr lang="en-IN" sz="2400" smtClean="0"/>
              <a:t>Results in stabbing or burning pain.</a:t>
            </a:r>
          </a:p>
          <a:p>
            <a:r>
              <a:rPr lang="en-IN" sz="2400" smtClean="0"/>
              <a:t>Reflex vasodilation of superficial blood vessels resulting in skin erythema. </a:t>
            </a:r>
          </a:p>
        </p:txBody>
      </p:sp>
    </p:spTree>
    <p:extLst>
      <p:ext uri="{BB962C8B-B14F-4D97-AF65-F5344CB8AC3E}">
        <p14:creationId xmlns:p14="http://schemas.microsoft.com/office/powerpoint/2010/main" val="30246419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a:t/>
            </a:r>
            <a:br>
              <a:rPr lang="en-IN"/>
            </a:br>
            <a:r>
              <a:rPr lang="en-IN"/>
              <a:t>Stimulation of motor nerves</a:t>
            </a:r>
            <a:br>
              <a:rPr lang="en-IN"/>
            </a:br>
            <a:endParaRPr lang="en-IN"/>
          </a:p>
        </p:txBody>
      </p:sp>
      <p:sp>
        <p:nvSpPr>
          <p:cNvPr id="2" name="Content Placeholder 1"/>
          <p:cNvSpPr>
            <a:spLocks noGrp="1"/>
          </p:cNvSpPr>
          <p:nvPr>
            <p:ph idx="1"/>
          </p:nvPr>
        </p:nvSpPr>
        <p:spPr/>
        <p:txBody>
          <a:bodyPr/>
          <a:lstStyle/>
          <a:p>
            <a:r>
              <a:rPr lang="en-IN" smtClean="0"/>
              <a:t>Contraction of muscles but at very high intensity.</a:t>
            </a:r>
          </a:p>
          <a:p>
            <a:r>
              <a:rPr lang="en-IN" smtClean="0"/>
              <a:t>Brisk contraction followed by relaxation of innervated muscles.</a:t>
            </a:r>
          </a:p>
          <a:p>
            <a:endParaRPr lang="en-IN"/>
          </a:p>
        </p:txBody>
      </p:sp>
    </p:spTree>
    <p:extLst>
      <p:ext uri="{BB962C8B-B14F-4D97-AF65-F5344CB8AC3E}">
        <p14:creationId xmlns:p14="http://schemas.microsoft.com/office/powerpoint/2010/main" val="341912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558" y="2272047"/>
            <a:ext cx="8825658" cy="3329581"/>
          </a:xfrm>
        </p:spPr>
        <p:txBody>
          <a:bodyPr/>
          <a:lstStyle/>
          <a:p>
            <a:r>
              <a:rPr lang="en-IN" sz="4000" b="1" smtClean="0">
                <a:solidFill>
                  <a:schemeClr val="accent6">
                    <a:lumMod val="20000"/>
                    <a:lumOff val="80000"/>
                  </a:schemeClr>
                </a:solidFill>
              </a:rPr>
              <a:t>Precautions and danger of faradic and galvanic current</a:t>
            </a:r>
            <a:endParaRPr lang="en-IN" sz="4000" b="1">
              <a:solidFill>
                <a:schemeClr val="accent6">
                  <a:lumMod val="20000"/>
                  <a:lumOff val="80000"/>
                </a:schemeClr>
              </a:solidFill>
            </a:endParaRPr>
          </a:p>
        </p:txBody>
      </p:sp>
    </p:spTree>
    <p:extLst>
      <p:ext uri="{BB962C8B-B14F-4D97-AF65-F5344CB8AC3E}">
        <p14:creationId xmlns:p14="http://schemas.microsoft.com/office/powerpoint/2010/main" val="25415138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smtClean="0">
                <a:solidFill>
                  <a:schemeClr val="bg1">
                    <a:lumMod val="95000"/>
                    <a:lumOff val="5000"/>
                  </a:schemeClr>
                </a:solidFill>
              </a:rPr>
              <a:t>Precautions:-</a:t>
            </a:r>
            <a:endParaRPr lang="en-IN" b="1" u="sng">
              <a:solidFill>
                <a:schemeClr val="bg1">
                  <a:lumMod val="95000"/>
                  <a:lumOff val="5000"/>
                </a:schemeClr>
              </a:solidFill>
            </a:endParaRPr>
          </a:p>
        </p:txBody>
      </p:sp>
      <p:sp>
        <p:nvSpPr>
          <p:cNvPr id="3" name="Content Placeholder 2"/>
          <p:cNvSpPr>
            <a:spLocks noGrp="1"/>
          </p:cNvSpPr>
          <p:nvPr>
            <p:ph idx="1"/>
          </p:nvPr>
        </p:nvSpPr>
        <p:spPr>
          <a:xfrm>
            <a:off x="646111" y="1653673"/>
            <a:ext cx="8946541" cy="4195481"/>
          </a:xfrm>
        </p:spPr>
        <p:txBody>
          <a:bodyPr>
            <a:normAutofit fontScale="85000" lnSpcReduction="20000"/>
          </a:bodyPr>
          <a:lstStyle/>
          <a:p>
            <a:r>
              <a:rPr lang="en-IN" smtClean="0"/>
              <a:t>Not to be applied over eyes.</a:t>
            </a:r>
          </a:p>
          <a:p>
            <a:r>
              <a:rPr lang="en-IN" smtClean="0"/>
              <a:t>Not to be applied internally.</a:t>
            </a:r>
          </a:p>
          <a:p>
            <a:r>
              <a:rPr lang="en-IN" smtClean="0"/>
              <a:t>Not to be applied trans-cranially or upper cervical region in patient with history of seizures as it may produce seizures.</a:t>
            </a:r>
          </a:p>
          <a:p>
            <a:r>
              <a:rPr lang="en-IN" smtClean="0"/>
              <a:t>Transient ischemia attacks[brief episode of neurological dysfunction caused by lose of blood flow]ischemia in the brain, spinal cord or retina.</a:t>
            </a:r>
          </a:p>
          <a:p>
            <a:r>
              <a:rPr lang="en-IN" smtClean="0"/>
              <a:t>Cerebrovascular attacks stroke [blood flow to one part stops due to blockage or rupture of vessel]</a:t>
            </a:r>
          </a:p>
          <a:p>
            <a:r>
              <a:rPr lang="en-IN" err="1" smtClean="0"/>
              <a:t>Phychogenic pain - pain is induced by prolong or increase mental, behaviour or social prolong. Patient suffer from back pain, headaches etc. they are usually by social rejection, heart break etc.</a:t>
            </a:r>
            <a:endParaRPr lang="en-IN"/>
          </a:p>
        </p:txBody>
      </p:sp>
    </p:spTree>
    <p:extLst>
      <p:ext uri="{BB962C8B-B14F-4D97-AF65-F5344CB8AC3E}">
        <p14:creationId xmlns:p14="http://schemas.microsoft.com/office/powerpoint/2010/main" val="100814337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smtClean="0">
                <a:solidFill>
                  <a:schemeClr val="bg1">
                    <a:lumMod val="95000"/>
                    <a:lumOff val="5000"/>
                  </a:schemeClr>
                </a:solidFill>
              </a:rPr>
              <a:t>Dangers/complications</a:t>
            </a:r>
            <a:endParaRPr lang="en-IN" b="1" u="sng">
              <a:solidFill>
                <a:schemeClr val="bg1">
                  <a:lumMod val="95000"/>
                  <a:lumOff val="5000"/>
                </a:schemeClr>
              </a:solidFill>
            </a:endParaRPr>
          </a:p>
        </p:txBody>
      </p:sp>
      <p:sp>
        <p:nvSpPr>
          <p:cNvPr id="3" name="Content Placeholder 2"/>
          <p:cNvSpPr>
            <a:spLocks noGrp="1"/>
          </p:cNvSpPr>
          <p:nvPr>
            <p:ph idx="1"/>
          </p:nvPr>
        </p:nvSpPr>
        <p:spPr>
          <a:xfrm>
            <a:off x="646111" y="1730946"/>
            <a:ext cx="8946541" cy="4195481"/>
          </a:xfrm>
        </p:spPr>
        <p:txBody>
          <a:bodyPr>
            <a:normAutofit lnSpcReduction="10000"/>
          </a:bodyPr>
          <a:lstStyle/>
          <a:p>
            <a:pPr marL="0" indent="0">
              <a:buNone/>
            </a:pPr>
            <a:r>
              <a:rPr lang="en-IN" b="1" smtClean="0"/>
              <a:t>1. </a:t>
            </a:r>
            <a:r>
              <a:rPr lang="en-IN" smtClean="0"/>
              <a:t>  </a:t>
            </a:r>
            <a:r>
              <a:rPr lang="en-IN" b="1" u="sng" smtClean="0">
                <a:solidFill>
                  <a:srgbClr val="00B050"/>
                </a:solidFill>
              </a:rPr>
              <a:t>Shock</a:t>
            </a:r>
          </a:p>
          <a:p>
            <a:r>
              <a:rPr lang="en-IN" smtClean="0"/>
              <a:t>it is caused by:-</a:t>
            </a:r>
          </a:p>
          <a:p>
            <a:pPr>
              <a:buFont typeface="Arial" pitchFamily="34" charset="0"/>
              <a:buChar char="•"/>
            </a:pPr>
            <a:r>
              <a:rPr lang="en-IN" err="1" smtClean="0"/>
              <a:t>Inadiquate earthing of the apparatus.</a:t>
            </a:r>
          </a:p>
          <a:p>
            <a:pPr>
              <a:buFont typeface="Arial" pitchFamily="34" charset="0"/>
              <a:buChar char="•"/>
            </a:pPr>
            <a:r>
              <a:rPr lang="en-IN" smtClean="0"/>
              <a:t>Wet floor with faulty earthing of the apparatus.</a:t>
            </a:r>
          </a:p>
          <a:p>
            <a:pPr>
              <a:buFont typeface="Arial" pitchFamily="34" charset="0"/>
              <a:buChar char="•"/>
            </a:pPr>
            <a:r>
              <a:rPr lang="en-IN" smtClean="0"/>
              <a:t>Increasing or decreasing  the current quickly.</a:t>
            </a:r>
          </a:p>
          <a:p>
            <a:pPr marL="457200" indent="-457200">
              <a:buAutoNum type="arabicPeriod" startAt="2"/>
            </a:pPr>
            <a:r>
              <a:rPr lang="en-IN" b="1" u="sng" smtClean="0">
                <a:solidFill>
                  <a:srgbClr val="00B050"/>
                </a:solidFill>
              </a:rPr>
              <a:t>Burns</a:t>
            </a:r>
          </a:p>
          <a:p>
            <a:pPr>
              <a:buFont typeface="Wingdings" panose="05000000000000000000" pitchFamily="2" charset="2"/>
              <a:buChar char="Ø"/>
            </a:pPr>
            <a:r>
              <a:rPr lang="en-IN" smtClean="0"/>
              <a:t>It is caused by:-</a:t>
            </a:r>
          </a:p>
          <a:p>
            <a:pPr>
              <a:buFont typeface="Arial" pitchFamily="34" charset="0"/>
              <a:buChar char="•"/>
            </a:pPr>
            <a:r>
              <a:rPr lang="en-IN" smtClean="0"/>
              <a:t>Contact of the matel to the skin.</a:t>
            </a:r>
          </a:p>
          <a:p>
            <a:pPr>
              <a:buFont typeface="Arial" pitchFamily="34" charset="0"/>
              <a:buChar char="•"/>
            </a:pPr>
            <a:r>
              <a:rPr lang="en-IN" smtClean="0"/>
              <a:t>Over dosage or current density is high.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997" y="1730946"/>
            <a:ext cx="3052293" cy="2184231"/>
          </a:xfrm>
          <a:prstGeom prst="rect">
            <a:avLst/>
          </a:prstGeom>
        </p:spPr>
      </p:pic>
    </p:spTree>
    <p:extLst>
      <p:ext uri="{BB962C8B-B14F-4D97-AF65-F5344CB8AC3E}">
        <p14:creationId xmlns:p14="http://schemas.microsoft.com/office/powerpoint/2010/main" val="3737882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097" y="919578"/>
            <a:ext cx="9547517" cy="5326676"/>
          </a:xfrm>
        </p:spPr>
        <p:txBody>
          <a:bodyPr>
            <a:normAutofit fontScale="92500" lnSpcReduction="10000"/>
          </a:bodyPr>
          <a:lstStyle/>
          <a:p>
            <a:pPr marL="0" indent="0">
              <a:buNone/>
            </a:pPr>
            <a:r>
              <a:rPr lang="en-IN" smtClean="0"/>
              <a:t>Technically interferential current is not capable of producing a burn as the current is evenly alternating still there is a chance of skin burn .if a bare electrodes  touches the skin or the electrodes on the skin are too close that allows a skin current to pass between them.</a:t>
            </a:r>
          </a:p>
          <a:p>
            <a:pPr marL="0" indent="0">
              <a:buNone/>
            </a:pPr>
            <a:r>
              <a:rPr lang="en-IN" b="1" smtClean="0"/>
              <a:t>3.    </a:t>
            </a:r>
            <a:r>
              <a:rPr lang="en-IN" b="1" smtClean="0">
                <a:solidFill>
                  <a:srgbClr val="00B050"/>
                </a:solidFill>
              </a:rPr>
              <a:t>Skin irritation </a:t>
            </a:r>
          </a:p>
          <a:p>
            <a:pPr marL="0" indent="0">
              <a:buNone/>
            </a:pPr>
            <a:r>
              <a:rPr lang="en-IN" b="1" smtClean="0"/>
              <a:t>4.    </a:t>
            </a:r>
            <a:r>
              <a:rPr lang="en-IN" b="1" smtClean="0">
                <a:solidFill>
                  <a:srgbClr val="00B050"/>
                </a:solidFill>
              </a:rPr>
              <a:t>Systemic effects:-</a:t>
            </a:r>
          </a:p>
          <a:p>
            <a:pPr>
              <a:buFont typeface="Arial" pitchFamily="34" charset="0"/>
              <a:buChar char="•"/>
            </a:pPr>
            <a:r>
              <a:rPr lang="en-IN" smtClean="0"/>
              <a:t>Can cause with treating large area.</a:t>
            </a:r>
          </a:p>
          <a:p>
            <a:pPr>
              <a:buFont typeface="Arial" pitchFamily="34" charset="0"/>
              <a:buChar char="•"/>
            </a:pPr>
            <a:r>
              <a:rPr lang="en-IN" smtClean="0"/>
              <a:t>Occur with anticholinergic drug</a:t>
            </a:r>
          </a:p>
          <a:p>
            <a:pPr>
              <a:buFont typeface="Arial" pitchFamily="34" charset="0"/>
              <a:buChar char="•"/>
            </a:pPr>
            <a:r>
              <a:rPr lang="en-IN" smtClean="0"/>
              <a:t>Cause headache, abdominal pain, mild dryness of mouth.</a:t>
            </a:r>
          </a:p>
          <a:p>
            <a:pPr marL="457200" indent="-457200">
              <a:buAutoNum type="arabicPeriod" startAt="5"/>
            </a:pPr>
            <a:r>
              <a:rPr lang="en-IN" b="1" smtClean="0">
                <a:solidFill>
                  <a:srgbClr val="00B050"/>
                </a:solidFill>
              </a:rPr>
              <a:t>Increased pain</a:t>
            </a:r>
            <a:r>
              <a:rPr lang="en-IN" smtClean="0">
                <a:solidFill>
                  <a:srgbClr val="00B050"/>
                </a:solidFill>
              </a:rPr>
              <a:t>  </a:t>
            </a:r>
          </a:p>
          <a:p>
            <a:pPr marL="0" indent="0">
              <a:buNone/>
            </a:pPr>
            <a:r>
              <a:rPr lang="en-IN" smtClean="0"/>
              <a:t>As a rule the  patient is expected to get sensation of mild tingling type , but the intensity is too high or if the electrodes are placed close to each other , the patient may feel pain.</a:t>
            </a:r>
            <a:endParaRPr lang="en-IN"/>
          </a:p>
        </p:txBody>
      </p:sp>
    </p:spTree>
    <p:extLst>
      <p:ext uri="{BB962C8B-B14F-4D97-AF65-F5344CB8AC3E}">
        <p14:creationId xmlns:p14="http://schemas.microsoft.com/office/powerpoint/2010/main" val="21078575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WAVEFORM OF FARADIC CURRENT </a:t>
            </a:r>
            <a:endParaRPr lang="en-US" sz="2800"/>
          </a:p>
        </p:txBody>
      </p:sp>
      <p:sp>
        <p:nvSpPr>
          <p:cNvPr id="3" name="Content Placeholder 2"/>
          <p:cNvSpPr>
            <a:spLocks noGrp="1"/>
          </p:cNvSpPr>
          <p:nvPr>
            <p:ph idx="1"/>
          </p:nvPr>
        </p:nvSpPr>
        <p:spPr/>
        <p:txBody>
          <a:bodyPr>
            <a:normAutofit/>
          </a:bodyPr>
          <a:lstStyle/>
          <a:p>
            <a:pPr>
              <a:buNone/>
            </a:pPr>
            <a:r>
              <a:rPr lang="en-US" sz="2400" smtClean="0"/>
              <a:t>-WAVEFORM</a:t>
            </a:r>
          </a:p>
          <a:p>
            <a:pPr>
              <a:buNone/>
            </a:pPr>
            <a:r>
              <a:rPr lang="en-US" sz="2400" smtClean="0"/>
              <a:t>Biphasic ,Asymmetrical,Unbalanced</a:t>
            </a:r>
          </a:p>
          <a:p>
            <a:pPr>
              <a:buNone/>
            </a:pPr>
            <a:endParaRPr lang="en-US" sz="2400" smtClean="0"/>
          </a:p>
          <a:p>
            <a:pPr>
              <a:buNone/>
            </a:pPr>
            <a:r>
              <a:rPr lang="en-US" sz="2400" smtClean="0"/>
              <a:t>-POSITIVE PORTION</a:t>
            </a:r>
          </a:p>
          <a:p>
            <a:pPr>
              <a:buNone/>
            </a:pPr>
            <a:r>
              <a:rPr lang="en-US" sz="2400" smtClean="0"/>
              <a:t>Short duration,High amplitude ,Spiked</a:t>
            </a:r>
          </a:p>
          <a:p>
            <a:pPr>
              <a:buNone/>
            </a:pPr>
            <a:endParaRPr lang="en-US" sz="2400" smtClean="0"/>
          </a:p>
          <a:p>
            <a:pPr>
              <a:buNone/>
            </a:pPr>
            <a:r>
              <a:rPr lang="en-US" sz="2400" smtClean="0"/>
              <a:t>-NEGATIVE PORTION</a:t>
            </a:r>
          </a:p>
          <a:p>
            <a:pPr>
              <a:buNone/>
            </a:pPr>
            <a:r>
              <a:rPr lang="en-US" sz="2400" smtClean="0"/>
              <a:t>Long duration ,Low amplitude and Curved</a:t>
            </a:r>
          </a:p>
          <a:p>
            <a:pPr>
              <a:buNone/>
            </a:pPr>
            <a:endParaRPr lang="en-US" sz="24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B428A09-CAD3-4623-896B-848C16112D2A}"/>
              </a:ext>
            </a:extLst>
          </p:cNvPr>
          <p:cNvSpPr>
            <a:spLocks noGrp="1"/>
          </p:cNvSpPr>
          <p:nvPr>
            <p:ph type="title"/>
          </p:nvPr>
        </p:nvSpPr>
        <p:spPr>
          <a:xfrm>
            <a:off x="2826026" y="410693"/>
            <a:ext cx="5896555" cy="911460"/>
          </a:xfrm>
        </p:spPr>
        <p:txBody>
          <a:bodyPr>
            <a:normAutofit/>
          </a:bodyPr>
          <a:lstStyle/>
          <a:p>
            <a:r>
              <a:rPr lang="en-US" sz="2800">
                <a:latin typeface="Algerian" panose="04020705040A02060702" pitchFamily="82" charset="0"/>
              </a:rPr>
              <a:t>Therapeutic effect of faradic</a:t>
            </a:r>
            <a:endParaRPr lang="en-IN" sz="2800"/>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FDF1CF-D5AF-4CC6-BA3E-F04736F6BA78}"/>
              </a:ext>
            </a:extLst>
          </p:cNvPr>
          <p:cNvSpPr>
            <a:spLocks noGrp="1"/>
          </p:cNvSpPr>
          <p:nvPr>
            <p:ph idx="1"/>
          </p:nvPr>
        </p:nvSpPr>
        <p:spPr>
          <a:xfrm>
            <a:off x="838200" y="1841527"/>
            <a:ext cx="10515600" cy="4956838"/>
          </a:xfrm>
        </p:spPr>
        <p:txBody>
          <a:bodyPr>
            <a:normAutofit lnSpcReduction="10000"/>
          </a:bodyPr>
          <a:lstStyle/>
          <a:p>
            <a:r>
              <a:rPr lang="en-US" u="sng">
                <a:latin typeface="Aharoni" panose="02010803020104030203" pitchFamily="2" charset="-79"/>
                <a:cs typeface="Aharoni" panose="02010803020104030203" pitchFamily="2" charset="-79"/>
              </a:rPr>
              <a:t>Facilitation of muscle contraction</a:t>
            </a:r>
          </a:p>
          <a:p>
            <a:pPr marL="0" indent="0">
              <a:buNone/>
            </a:pPr>
            <a:r>
              <a:rPr lang="en-US" sz="2400">
                <a:cs typeface="Aharoni" panose="02010803020104030203" pitchFamily="2" charset="-79"/>
              </a:rPr>
              <a:t>When a patient is unable to produce a muscle contraction and find difficulty in doing so due to pain or injury, then electrical stimulation may be used in assisting voluntary contraction.</a:t>
            </a:r>
          </a:p>
          <a:p>
            <a:pPr marL="0" indent="0">
              <a:buNone/>
            </a:pPr>
            <a:endParaRPr lang="en-US" sz="2400">
              <a:cs typeface="Aharoni" panose="02010803020104030203" pitchFamily="2" charset="-79"/>
            </a:endParaRPr>
          </a:p>
          <a:p>
            <a:pPr marL="0" indent="0">
              <a:buNone/>
            </a:pPr>
            <a:endParaRPr lang="en-US" sz="2400">
              <a:cs typeface="Aharoni" panose="02010803020104030203" pitchFamily="2" charset="-79"/>
            </a:endParaRPr>
          </a:p>
          <a:p>
            <a:r>
              <a:rPr lang="en-US" b="1" u="sng">
                <a:latin typeface="Aharoni" panose="02010803020104030203" pitchFamily="2" charset="-79"/>
                <a:cs typeface="Aharoni" panose="02010803020104030203" pitchFamily="2" charset="-79"/>
              </a:rPr>
              <a:t>Re education of muscle</a:t>
            </a:r>
          </a:p>
          <a:p>
            <a:pPr marL="0" indent="0">
              <a:buNone/>
            </a:pPr>
            <a:r>
              <a:rPr lang="en-US" sz="2400">
                <a:cs typeface="Aharoni" panose="02010803020104030203" pitchFamily="2" charset="-79"/>
              </a:rPr>
              <a:t>In situation where muscle action is not readily under voluntary control without practice such as disuse atrophy or faulty posture habit such as in case of long standing flat foot due to disuse of intrinsic foot muscle or poor posture due to disuse of incorrect use of back muscle. In the circumstances , faradic type current is applied to produce movement so that the lost movement is produced to the entre range of motion, replicating the voluntary action.</a:t>
            </a:r>
            <a:r>
              <a:rPr lang="en-US" sz="2400"/>
              <a:t> Total treatment time should be about 15 minutes, repeated several time daily.</a:t>
            </a:r>
          </a:p>
          <a:p>
            <a:pPr marL="0" indent="0">
              <a:buNone/>
            </a:pPr>
            <a:endParaRPr lang="en-US" sz="2400">
              <a:cs typeface="Aharoni" panose="02010803020104030203" pitchFamily="2" charset="-79"/>
            </a:endParaRPr>
          </a:p>
          <a:p>
            <a:endParaRPr lang="en-IN" sz="2400" u="sng">
              <a:cs typeface="Aharoni" panose="02010803020104030203" pitchFamily="2" charset="-79"/>
            </a:endParaRPr>
          </a:p>
        </p:txBody>
      </p:sp>
      <p:pic>
        <p:nvPicPr>
          <p:cNvPr id="4"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FF78D56-AD3E-4532-A588-A38E2B5BA701}"/>
              </a:ext>
            </a:extLst>
          </p:cNvPr>
          <p:cNvPicPr>
            <a:picLocks noChangeAspect="1"/>
          </p:cNvPicPr>
          <p:nvPr/>
        </p:nvPicPr>
        <p:blipFill>
          <a:blip r:embed="rId2"/>
          <a:stretch>
            <a:fillRect/>
          </a:stretch>
        </p:blipFill>
        <p:spPr>
          <a:xfrm>
            <a:off x="6830544" y="2957884"/>
            <a:ext cx="2824615" cy="1614115"/>
          </a:xfrm>
          <a:prstGeom prst="rect">
            <a:avLst/>
          </a:prstGeom>
        </p:spPr>
      </p:pic>
    </p:spTree>
    <p:extLst>
      <p:ext uri="{BB962C8B-B14F-4D97-AF65-F5344CB8AC3E}">
        <p14:creationId xmlns:p14="http://schemas.microsoft.com/office/powerpoint/2010/main" val="9462254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526C405-DFA8-46FB-85D3-C555E884D796}"/>
              </a:ext>
            </a:extLst>
          </p:cNvPr>
          <p:cNvSpPr>
            <a:spLocks noGrp="1"/>
          </p:cNvSpPr>
          <p:nvPr>
            <p:ph idx="1"/>
          </p:nvPr>
        </p:nvSpPr>
        <p:spPr>
          <a:xfrm>
            <a:off x="567856" y="340518"/>
            <a:ext cx="11255734" cy="5922521"/>
          </a:xfrm>
        </p:spPr>
        <p:txBody>
          <a:bodyPr>
            <a:normAutofit lnSpcReduction="10000"/>
          </a:bodyPr>
          <a:lstStyle/>
          <a:p>
            <a:r>
              <a:rPr lang="en-US" u="sng">
                <a:latin typeface="Aharoni" panose="02010803020104030203" pitchFamily="2" charset="-79"/>
                <a:cs typeface="Aharoni" panose="02010803020104030203" pitchFamily="2" charset="-79"/>
              </a:rPr>
              <a:t>Improved venous and lymphatic drainage </a:t>
            </a:r>
          </a:p>
          <a:p>
            <a:pPr marL="0" indent="0">
              <a:buNone/>
            </a:pPr>
            <a:r>
              <a:rPr lang="en-US" sz="2400">
                <a:latin typeface="Bahnschrift Light" panose="020B0502040204020203" pitchFamily="34" charset="0"/>
              </a:rPr>
              <a:t>Increase venous and lymphatic return is brought by pumping action of muscle (contraction and relaxation). This treatment is most effective when applied by the method of faradism under pressure. It is used for the treatment of oedema and gravitational ulcer.</a:t>
            </a:r>
          </a:p>
          <a:p>
            <a:r>
              <a:rPr lang="en-US" u="sng">
                <a:latin typeface="Aharoni" panose="02010803020104030203" pitchFamily="2" charset="-79"/>
                <a:cs typeface="Aharoni" panose="02010803020104030203" pitchFamily="2" charset="-79"/>
              </a:rPr>
              <a:t>Spasticity reduction </a:t>
            </a:r>
          </a:p>
          <a:p>
            <a:pPr marL="0" indent="0">
              <a:buNone/>
            </a:pPr>
            <a:r>
              <a:rPr lang="en-US" sz="2400">
                <a:latin typeface="Bahnschrift Light" panose="020B0502040204020203" pitchFamily="34" charset="0"/>
                <a:cs typeface="Arial" pitchFamily="34" charset="0"/>
              </a:rPr>
              <a:t>Electrical stimulation is widely used by the therapist for reduction of spasticity and to regain voluntary control.</a:t>
            </a:r>
          </a:p>
          <a:p>
            <a:pPr marL="0" indent="0">
              <a:buNone/>
            </a:pPr>
            <a:endParaRPr lang="en-US" sz="2400">
              <a:latin typeface="Bahnschrift Light" panose="020B0502040204020203" pitchFamily="34" charset="0"/>
              <a:cs typeface="Arial" pitchFamily="34" charset="0"/>
            </a:endParaRPr>
          </a:p>
          <a:p>
            <a:pPr marL="0" indent="0">
              <a:buNone/>
            </a:pPr>
            <a:endParaRPr lang="en-US" sz="2400">
              <a:latin typeface="Bahnschrift Light" panose="020B0502040204020203" pitchFamily="34" charset="0"/>
              <a:cs typeface="Arial" pitchFamily="34" charset="0"/>
            </a:endParaRPr>
          </a:p>
          <a:p>
            <a:pPr marL="0" indent="0">
              <a:buNone/>
            </a:pPr>
            <a:r>
              <a:rPr lang="en-US" sz="2800">
                <a:latin typeface="Bahnschrift Light" panose="020B0502040204020203" pitchFamily="34" charset="0"/>
                <a:cs typeface="Arial" pitchFamily="34" charset="0"/>
              </a:rPr>
              <a:t> </a:t>
            </a:r>
            <a:endParaRPr lang="en-US" sz="2800">
              <a:latin typeface="Aharoni" panose="02010803020104030203" pitchFamily="2" charset="-79"/>
              <a:cs typeface="Aharoni" panose="02010803020104030203" pitchFamily="2" charset="-79"/>
            </a:endParaRPr>
          </a:p>
          <a:p>
            <a:r>
              <a:rPr lang="en-US" u="sng">
                <a:latin typeface="Aharoni" panose="02010803020104030203" pitchFamily="2" charset="-79"/>
                <a:cs typeface="Aharoni" panose="02010803020104030203" pitchFamily="2" charset="-79"/>
              </a:rPr>
              <a:t>Prevention of loosening of adhesion </a:t>
            </a:r>
          </a:p>
          <a:p>
            <a:pPr marL="0" indent="0">
              <a:buNone/>
            </a:pPr>
            <a:r>
              <a:rPr lang="en-US" sz="2800">
                <a:latin typeface="Bahnschrift Light" panose="020B0502040204020203" pitchFamily="34" charset="0"/>
                <a:cs typeface="Arial" pitchFamily="34" charset="0"/>
              </a:rPr>
              <a:t> </a:t>
            </a:r>
            <a:r>
              <a:rPr lang="en-US" sz="2400">
                <a:latin typeface="Bahnschrift Light" panose="020B0502040204020203" pitchFamily="34" charset="0"/>
                <a:cs typeface="Arial" pitchFamily="34" charset="0"/>
              </a:rPr>
              <a:t>Where there is effusion into the tissue , adhesion are likely to be formed. Active exercise is not possible then electrical stimulation can be used for this purpose .</a:t>
            </a:r>
            <a:endParaRPr lang="en-IN" sz="2400">
              <a:latin typeface="Bahnschrift Light" panose="020B0502040204020203" pitchFamily="34" charset="0"/>
              <a:cs typeface="Arial" pitchFamily="34" charset="0"/>
            </a:endParaRPr>
          </a:p>
          <a:p>
            <a:endParaRPr lang="en-IN"/>
          </a:p>
        </p:txBody>
      </p:sp>
      <p:pic>
        <p:nvPicPr>
          <p:cNvPr id="4"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BDFD02B-3C40-4C74-BC87-83A9447B4E40}"/>
              </a:ext>
            </a:extLst>
          </p:cNvPr>
          <p:cNvPicPr>
            <a:picLocks noChangeAspect="1"/>
          </p:cNvPicPr>
          <p:nvPr/>
        </p:nvPicPr>
        <p:blipFill>
          <a:blip r:embed="rId2" cstate="print"/>
          <a:stretch>
            <a:fillRect/>
          </a:stretch>
        </p:blipFill>
        <p:spPr>
          <a:xfrm>
            <a:off x="6096000" y="2965837"/>
            <a:ext cx="3707958" cy="1470991"/>
          </a:xfrm>
          <a:prstGeom prst="rect">
            <a:avLst/>
          </a:prstGeom>
        </p:spPr>
      </p:pic>
    </p:spTree>
    <p:extLst>
      <p:ext uri="{BB962C8B-B14F-4D97-AF65-F5344CB8AC3E}">
        <p14:creationId xmlns:p14="http://schemas.microsoft.com/office/powerpoint/2010/main" val="43857377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FEAA4E4-AF00-47CE-84AB-D2AD4D4A0028}"/>
              </a:ext>
            </a:extLst>
          </p:cNvPr>
          <p:cNvSpPr>
            <a:spLocks noGrp="1"/>
          </p:cNvSpPr>
          <p:nvPr>
            <p:ph idx="1"/>
          </p:nvPr>
        </p:nvSpPr>
        <p:spPr>
          <a:xfrm>
            <a:off x="536049" y="174928"/>
            <a:ext cx="10874071" cy="6217919"/>
          </a:xfrm>
        </p:spPr>
        <p:txBody>
          <a:bodyPr>
            <a:normAutofit lnSpcReduction="10000"/>
          </a:bodyPr>
          <a:lstStyle/>
          <a:p>
            <a:r>
              <a:rPr lang="en-US" sz="3000" b="1" u="sng">
                <a:latin typeface="Aharoni" panose="02010803020104030203" pitchFamily="2" charset="-79"/>
                <a:cs typeface="Aharoni" panose="02010803020104030203" pitchFamily="2" charset="-79"/>
              </a:rPr>
              <a:t>Reduction of limb oedema</a:t>
            </a:r>
          </a:p>
          <a:p>
            <a:pPr marL="0" indent="0">
              <a:buNone/>
            </a:pPr>
            <a:r>
              <a:rPr lang="en-IN" sz="2600">
                <a:cs typeface="Aharoni" panose="02010803020104030203" pitchFamily="2" charset="-79"/>
              </a:rPr>
              <a:t>Electrical stimulation of the muscles that generally act as the muscle pump may be continued with compresses and elevation of the limb to increase venous and lymphatic return and so relieve oedema. This technique is sometime know as faradism under pressure.</a:t>
            </a:r>
            <a:r>
              <a:rPr lang="en-US" sz="2600"/>
              <a:t> The repetition rate is slow also, give time to relaxation.  Treatment time 15-30 mint</a:t>
            </a:r>
          </a:p>
          <a:p>
            <a:endParaRPr lang="en-US" sz="2400"/>
          </a:p>
          <a:p>
            <a:pPr marL="0" indent="0">
              <a:buNone/>
            </a:pPr>
            <a:endParaRPr lang="en-US" sz="2400"/>
          </a:p>
          <a:p>
            <a:r>
              <a:rPr lang="en-US" sz="3000" b="1" u="sng">
                <a:latin typeface="Aharoni" panose="02010803020104030203" pitchFamily="2" charset="-79"/>
                <a:cs typeface="Aharoni" panose="02010803020104030203" pitchFamily="2" charset="-79"/>
              </a:rPr>
              <a:t>Faradic foot bath</a:t>
            </a:r>
          </a:p>
          <a:p>
            <a:pPr marL="0" indent="0">
              <a:buNone/>
            </a:pPr>
            <a:r>
              <a:rPr lang="en-US" sz="2400"/>
              <a:t>Electrical stimulation by faradic type current so applied in water filled baths for re-education of weaker muscle of foot. </a:t>
            </a:r>
            <a:r>
              <a:rPr lang="en-US" sz="2400">
                <a:cs typeface="Aharoni" panose="02010803020104030203" pitchFamily="2" charset="-79"/>
              </a:rPr>
              <a:t>Application of faradic current to the body parts(foots) in a tube , tray or tank containing water is termed as faradic foot bath.</a:t>
            </a:r>
          </a:p>
          <a:p>
            <a:pPr marL="0" indent="0">
              <a:buNone/>
            </a:pPr>
            <a:r>
              <a:rPr lang="en-IN" sz="2400">
                <a:cs typeface="Aharoni" panose="02010803020104030203" pitchFamily="2" charset="-79"/>
              </a:rPr>
              <a:t>Pulse duration:- 150-200 microsec, for small muscle or 200-350 microsec, for large muscle.</a:t>
            </a:r>
          </a:p>
          <a:p>
            <a:pPr marL="0" indent="0">
              <a:buNone/>
            </a:pPr>
            <a:r>
              <a:rPr lang="en-IN" sz="2400">
                <a:cs typeface="Aharoni" panose="02010803020104030203" pitchFamily="2" charset="-79"/>
              </a:rPr>
              <a:t>On off time =1:2 </a:t>
            </a:r>
          </a:p>
          <a:p>
            <a:pPr marL="0" indent="0">
              <a:buNone/>
            </a:pPr>
            <a:r>
              <a:rPr lang="en-IN" sz="2400">
                <a:cs typeface="Aharoni" panose="02010803020104030203" pitchFamily="2" charset="-79"/>
              </a:rPr>
              <a:t>Total treatment time = 15-20 mint, 2-3 times a day</a:t>
            </a:r>
          </a:p>
        </p:txBody>
      </p:sp>
      <p:pic>
        <p:nvPicPr>
          <p:cNvPr id="4"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884E35-52EE-41EB-9CE2-C79F0795600C}"/>
              </a:ext>
            </a:extLst>
          </p:cNvPr>
          <p:cNvPicPr>
            <a:picLocks noChangeAspect="1"/>
          </p:cNvPicPr>
          <p:nvPr/>
        </p:nvPicPr>
        <p:blipFill>
          <a:blip r:embed="rId2"/>
          <a:stretch>
            <a:fillRect/>
          </a:stretch>
        </p:blipFill>
        <p:spPr>
          <a:xfrm>
            <a:off x="7615787" y="2029466"/>
            <a:ext cx="2420322" cy="1270324"/>
          </a:xfrm>
          <a:prstGeom prst="rect">
            <a:avLst/>
          </a:prstGeom>
        </p:spPr>
      </p:pic>
      <p:pic>
        <p:nvPicPr>
          <p:cNvPr id="5" name="Picture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42256BC-7C94-4F5D-949C-C83411311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074" y="5311471"/>
            <a:ext cx="2926081" cy="1371601"/>
          </a:xfrm>
          <a:prstGeom prst="rect">
            <a:avLst/>
          </a:prstGeom>
        </p:spPr>
      </p:pic>
    </p:spTree>
    <p:extLst>
      <p:ext uri="{BB962C8B-B14F-4D97-AF65-F5344CB8AC3E}">
        <p14:creationId xmlns:p14="http://schemas.microsoft.com/office/powerpoint/2010/main" val="10885123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AF87D63-0F86-4751-9A64-0F4F798DB149}"/>
              </a:ext>
            </a:extLst>
          </p:cNvPr>
          <p:cNvSpPr>
            <a:spLocks noGrp="1"/>
          </p:cNvSpPr>
          <p:nvPr>
            <p:ph type="title"/>
          </p:nvPr>
        </p:nvSpPr>
        <p:spPr>
          <a:xfrm>
            <a:off x="2444363" y="301515"/>
            <a:ext cx="7765111" cy="1325563"/>
          </a:xfrm>
        </p:spPr>
        <p:txBody>
          <a:bodyPr>
            <a:normAutofit/>
          </a:bodyPr>
          <a:lstStyle/>
          <a:p>
            <a:r>
              <a:rPr lang="en-US" sz="2800">
                <a:latin typeface="Algerian" panose="04020705040A02060702" pitchFamily="82" charset="0"/>
                <a:cs typeface="Aharoni" panose="02010803020104030203" pitchFamily="2" charset="-79"/>
              </a:rPr>
              <a:t>Therapeutic</a:t>
            </a:r>
            <a:r>
              <a:rPr lang="en-US" sz="2800">
                <a:latin typeface="Aharoni" panose="02010803020104030203" pitchFamily="2" charset="-79"/>
                <a:cs typeface="Aharoni" panose="02010803020104030203" pitchFamily="2" charset="-79"/>
              </a:rPr>
              <a:t> </a:t>
            </a:r>
            <a:r>
              <a:rPr lang="en-US" sz="2800">
                <a:latin typeface="Algerian" panose="04020705040A02060702" pitchFamily="82" charset="0"/>
                <a:cs typeface="Aharoni" panose="02010803020104030203" pitchFamily="2" charset="-79"/>
              </a:rPr>
              <a:t>effect </a:t>
            </a:r>
            <a:r>
              <a:rPr lang="en-US" sz="2800">
                <a:latin typeface="Aharoni" panose="02010803020104030203" pitchFamily="2" charset="-79"/>
                <a:cs typeface="Aharoni" panose="02010803020104030203" pitchFamily="2" charset="-79"/>
              </a:rPr>
              <a:t> </a:t>
            </a:r>
            <a:r>
              <a:rPr lang="en-US" sz="2800">
                <a:latin typeface="Algerian" panose="04020705040A02060702" pitchFamily="82" charset="0"/>
                <a:cs typeface="Aharoni" panose="02010803020104030203" pitchFamily="2" charset="-79"/>
              </a:rPr>
              <a:t>of</a:t>
            </a:r>
            <a:r>
              <a:rPr lang="en-US" sz="2800">
                <a:latin typeface="Aharoni" panose="02010803020104030203" pitchFamily="2" charset="-79"/>
                <a:cs typeface="Aharoni" panose="02010803020104030203" pitchFamily="2" charset="-79"/>
              </a:rPr>
              <a:t> </a:t>
            </a:r>
            <a:r>
              <a:rPr lang="en-US" sz="2800">
                <a:latin typeface="Algerian" panose="04020705040A02060702" pitchFamily="82" charset="0"/>
                <a:cs typeface="Aharoni" panose="02010803020104030203" pitchFamily="2" charset="-79"/>
              </a:rPr>
              <a:t>galvanic</a:t>
            </a:r>
            <a:r>
              <a:rPr lang="en-US" sz="2800">
                <a:latin typeface="Aharoni" panose="02010803020104030203" pitchFamily="2" charset="-79"/>
                <a:cs typeface="Aharoni" panose="02010803020104030203" pitchFamily="2" charset="-79"/>
              </a:rPr>
              <a:t> </a:t>
            </a:r>
            <a:r>
              <a:rPr lang="en-US" sz="2800">
                <a:latin typeface="Algerian" panose="04020705040A02060702" pitchFamily="82" charset="0"/>
                <a:cs typeface="Aharoni" panose="02010803020104030203" pitchFamily="2" charset="-79"/>
              </a:rPr>
              <a:t>current</a:t>
            </a:r>
            <a:r>
              <a:rPr lang="en-US" sz="2800">
                <a:latin typeface="Aharoni" panose="02010803020104030203" pitchFamily="2" charset="-79"/>
                <a:cs typeface="Aharoni" panose="02010803020104030203" pitchFamily="2" charset="-79"/>
              </a:rPr>
              <a:t> </a:t>
            </a:r>
            <a:endParaRPr lang="en-IN" sz="280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EC732B3-1DE2-49DE-8EC0-AAD3E29E2AB7}"/>
              </a:ext>
            </a:extLst>
          </p:cNvPr>
          <p:cNvSpPr>
            <a:spLocks noGrp="1"/>
          </p:cNvSpPr>
          <p:nvPr>
            <p:ph idx="1"/>
          </p:nvPr>
        </p:nvSpPr>
        <p:spPr>
          <a:xfrm>
            <a:off x="838200" y="1399430"/>
            <a:ext cx="10515600" cy="5319422"/>
          </a:xfrm>
        </p:spPr>
        <p:txBody>
          <a:bodyPr>
            <a:normAutofit/>
          </a:bodyPr>
          <a:lstStyle/>
          <a:p>
            <a:pPr marL="0" indent="0">
              <a:buNone/>
            </a:pPr>
            <a:r>
              <a:rPr lang="en-US" sz="2400"/>
              <a:t>Galvanic current for treatment is to maintain the muscle in a healthy state and to retard atrophy, making muscle contract with electrical stimuli would substitute for the beneficial effect of normal muscle contraction.</a:t>
            </a:r>
          </a:p>
          <a:p>
            <a:pPr marL="0" indent="0">
              <a:buNone/>
            </a:pPr>
            <a:r>
              <a:rPr lang="en-US" sz="2400"/>
              <a:t>When muscle in de-innervated , many structural and functional changes occur such as :- </a:t>
            </a:r>
          </a:p>
          <a:p>
            <a:pPr>
              <a:buFont typeface="Courier New" panose="02070309020205020404" pitchFamily="49" charset="0"/>
              <a:buChar char="o"/>
            </a:pPr>
            <a:r>
              <a:rPr lang="en-US" sz="2400"/>
              <a:t>loss of voluntary and reflex activity .</a:t>
            </a:r>
          </a:p>
          <a:p>
            <a:pPr>
              <a:buFont typeface="Courier New" panose="02070309020205020404" pitchFamily="49" charset="0"/>
              <a:buChar char="o"/>
            </a:pPr>
            <a:r>
              <a:rPr lang="en-US" sz="2400"/>
              <a:t>Atrophy, degeneration and fibrosis.</a:t>
            </a:r>
          </a:p>
          <a:p>
            <a:pPr>
              <a:buFont typeface="Courier New" panose="02070309020205020404" pitchFamily="49" charset="0"/>
              <a:buChar char="o"/>
            </a:pPr>
            <a:r>
              <a:rPr lang="en-US" sz="2400"/>
              <a:t>Fibrillation (shivering-no complete contraction</a:t>
            </a:r>
          </a:p>
          <a:p>
            <a:pPr marL="0" indent="0">
              <a:buNone/>
            </a:pPr>
            <a:r>
              <a:rPr lang="en-US" sz="2400"/>
              <a:t>    and relaxation)</a:t>
            </a:r>
          </a:p>
          <a:p>
            <a:pPr marL="0" indent="0">
              <a:buNone/>
            </a:pPr>
            <a:r>
              <a:rPr lang="en-US" sz="2400"/>
              <a:t>Electrical stimulation of muscle fibers using galvanic current may slow these changes .</a:t>
            </a:r>
          </a:p>
          <a:p>
            <a:endParaRPr lang="en-IN"/>
          </a:p>
        </p:txBody>
      </p:sp>
      <p:pic>
        <p:nvPicPr>
          <p:cNvPr id="4"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11728B4-A753-4013-ABD0-3A02A2E6DDE9}"/>
              </a:ext>
            </a:extLst>
          </p:cNvPr>
          <p:cNvPicPr>
            <a:picLocks noChangeAspect="1"/>
          </p:cNvPicPr>
          <p:nvPr/>
        </p:nvPicPr>
        <p:blipFill>
          <a:blip r:embed="rId2"/>
          <a:stretch>
            <a:fillRect/>
          </a:stretch>
        </p:blipFill>
        <p:spPr>
          <a:xfrm>
            <a:off x="7314537" y="3175970"/>
            <a:ext cx="4039263" cy="1993990"/>
          </a:xfrm>
          <a:prstGeom prst="rect">
            <a:avLst/>
          </a:prstGeom>
        </p:spPr>
      </p:pic>
    </p:spTree>
    <p:extLst>
      <p:ext uri="{BB962C8B-B14F-4D97-AF65-F5344CB8AC3E}">
        <p14:creationId xmlns:p14="http://schemas.microsoft.com/office/powerpoint/2010/main" val="13898515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C0961BA-BDF3-4B18-889E-0D165BB18546}"/>
              </a:ext>
            </a:extLst>
          </p:cNvPr>
          <p:cNvSpPr>
            <a:spLocks noGrp="1"/>
          </p:cNvSpPr>
          <p:nvPr>
            <p:ph idx="1"/>
          </p:nvPr>
        </p:nvSpPr>
        <p:spPr/>
        <p:txBody>
          <a:bodyPr/>
          <a:lstStyle/>
          <a:p>
            <a:r>
              <a:rPr lang="en-US" b="1" u="sng">
                <a:latin typeface="Aharoni" panose="02010803020104030203" pitchFamily="2" charset="-79"/>
                <a:cs typeface="Aharoni" panose="02010803020104030203" pitchFamily="2" charset="-79"/>
              </a:rPr>
              <a:t>Galvanic current use in facial treatment </a:t>
            </a:r>
          </a:p>
          <a:p>
            <a:pPr marL="0" indent="0" algn="l" fontAlgn="base">
              <a:buNone/>
            </a:pPr>
            <a:r>
              <a:rPr lang="en-US" sz="2400" i="0">
                <a:solidFill>
                  <a:srgbClr val="424242"/>
                </a:solidFill>
                <a:effectLst/>
              </a:rPr>
              <a:t>Reduces Dullness And Makes Skin Glow.</a:t>
            </a:r>
          </a:p>
          <a:p>
            <a:pPr marL="0" indent="0">
              <a:buNone/>
            </a:pPr>
            <a:r>
              <a:rPr lang="en-US" sz="2400">
                <a:solidFill>
                  <a:srgbClr val="424242"/>
                </a:solidFill>
              </a:rPr>
              <a:t>Reduce</a:t>
            </a:r>
            <a:r>
              <a:rPr lang="en-US" sz="2400" i="0">
                <a:solidFill>
                  <a:srgbClr val="424242"/>
                </a:solidFill>
                <a:effectLst/>
              </a:rPr>
              <a:t> Fine Lines And Wrinkles and tightness of face.</a:t>
            </a:r>
          </a:p>
          <a:p>
            <a:pPr marL="0" indent="0">
              <a:buNone/>
            </a:pPr>
            <a:r>
              <a:rPr lang="en-US" sz="2400" i="0">
                <a:solidFill>
                  <a:srgbClr val="424242"/>
                </a:solidFill>
                <a:effectLst/>
              </a:rPr>
              <a:t>Improves The Elasticity Of Your Skin.</a:t>
            </a:r>
          </a:p>
          <a:p>
            <a:pPr marL="0" indent="0">
              <a:buNone/>
            </a:pPr>
            <a:r>
              <a:rPr lang="en-US" sz="2400" b="0" i="0">
                <a:solidFill>
                  <a:srgbClr val="424242"/>
                </a:solidFill>
                <a:effectLst/>
              </a:rPr>
              <a:t>increases oxygen supply to your face</a:t>
            </a:r>
            <a:r>
              <a:rPr lang="en-US" sz="1600" b="0" i="0">
                <a:solidFill>
                  <a:srgbClr val="424242"/>
                </a:solidFill>
                <a:effectLst/>
                <a:latin typeface="Poppins"/>
              </a:rPr>
              <a:t>. </a:t>
            </a:r>
            <a:endParaRPr lang="en-US" sz="2400" i="0">
              <a:solidFill>
                <a:srgbClr val="424242"/>
              </a:solidFill>
              <a:effectLst/>
            </a:endParaRPr>
          </a:p>
          <a:p>
            <a:pPr marL="0" indent="0">
              <a:buNone/>
            </a:pPr>
            <a:endParaRPr lang="en-US" sz="2400" i="0">
              <a:solidFill>
                <a:srgbClr val="424242"/>
              </a:solidFill>
              <a:effectLst/>
            </a:endParaRPr>
          </a:p>
          <a:p>
            <a:pPr marL="0" indent="0">
              <a:buNone/>
            </a:pPr>
            <a:endParaRPr lang="en-IN" b="1" u="sng"/>
          </a:p>
        </p:txBody>
      </p:sp>
      <p:pic>
        <p:nvPicPr>
          <p:cNvPr id="4"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39012A2-5CA5-4CEF-ADE6-04DFB2A6080D}"/>
              </a:ext>
            </a:extLst>
          </p:cNvPr>
          <p:cNvPicPr>
            <a:picLocks noChangeAspect="1"/>
          </p:cNvPicPr>
          <p:nvPr/>
        </p:nvPicPr>
        <p:blipFill>
          <a:blip r:embed="rId2" cstate="print"/>
          <a:stretch>
            <a:fillRect/>
          </a:stretch>
        </p:blipFill>
        <p:spPr>
          <a:xfrm>
            <a:off x="7977809" y="2122998"/>
            <a:ext cx="2923430" cy="2007704"/>
          </a:xfrm>
          <a:prstGeom prst="rect">
            <a:avLst/>
          </a:prstGeom>
        </p:spPr>
      </p:pic>
    </p:spTree>
    <p:extLst>
      <p:ext uri="{BB962C8B-B14F-4D97-AF65-F5344CB8AC3E}">
        <p14:creationId xmlns:p14="http://schemas.microsoft.com/office/powerpoint/2010/main" val="14510810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0"/>
            <a:ext cx="5973170" cy="1325563"/>
          </a:xfrm>
        </p:spPr>
        <p:txBody>
          <a:bodyPr/>
          <a:lstStyle/>
          <a:p>
            <a:pPr algn="ctr"/>
            <a:r>
              <a:rPr lang="en-IN" b="1" dirty="0" smtClean="0"/>
              <a:t>THANK YOU</a:t>
            </a:r>
            <a:endParaRPr lang="en-IN" b="1" dirty="0"/>
          </a:p>
        </p:txBody>
      </p:sp>
    </p:spTree>
    <p:extLst>
      <p:ext uri="{BB962C8B-B14F-4D97-AF65-F5344CB8AC3E}">
        <p14:creationId xmlns:p14="http://schemas.microsoft.com/office/powerpoint/2010/main" val="8398771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SURGING OF FARADIC CURRENT</a:t>
            </a:r>
            <a:endParaRPr lang="en-US" sz="2800"/>
          </a:p>
        </p:txBody>
      </p:sp>
      <p:sp>
        <p:nvSpPr>
          <p:cNvPr id="3" name="Content Placeholder 2"/>
          <p:cNvSpPr>
            <a:spLocks noGrp="1"/>
          </p:cNvSpPr>
          <p:nvPr>
            <p:ph idx="1"/>
          </p:nvPr>
        </p:nvSpPr>
        <p:spPr>
          <a:xfrm>
            <a:off x="457200" y="1600200"/>
            <a:ext cx="4953000" cy="4876800"/>
          </a:xfrm>
        </p:spPr>
        <p:txBody>
          <a:bodyPr>
            <a:normAutofit/>
          </a:bodyPr>
          <a:lstStyle/>
          <a:p>
            <a:pPr>
              <a:buNone/>
            </a:pPr>
            <a:r>
              <a:rPr lang="en-US" sz="2400" smtClean="0"/>
              <a:t>    TRAPEZOIDAL  SURGING</a:t>
            </a:r>
          </a:p>
          <a:p>
            <a:pPr>
              <a:buNone/>
            </a:pPr>
            <a:r>
              <a:rPr lang="en-US" sz="2400"/>
              <a:t> </a:t>
            </a:r>
            <a:r>
              <a:rPr lang="en-US" sz="2400" smtClean="0"/>
              <a:t>    Impulses increases slowly,maintained there  for sometime and decreases gradually forming trapezoid. </a:t>
            </a:r>
          </a:p>
          <a:p>
            <a:pPr>
              <a:buNone/>
            </a:pPr>
            <a:endParaRPr lang="en-US" sz="2400"/>
          </a:p>
          <a:p>
            <a:pPr>
              <a:buNone/>
            </a:pPr>
            <a:r>
              <a:rPr lang="en-US" sz="2400" smtClean="0"/>
              <a:t>     TRIANGULAR SURGING</a:t>
            </a:r>
          </a:p>
          <a:p>
            <a:pPr>
              <a:buNone/>
            </a:pPr>
            <a:r>
              <a:rPr lang="en-US" sz="2400" smtClean="0"/>
              <a:t>     Impulses increases and decreases gradually forming triangular shape</a:t>
            </a:r>
          </a:p>
          <a:p>
            <a:pPr>
              <a:buNone/>
            </a:pPr>
            <a:endParaRPr lang="en-US" sz="2400"/>
          </a:p>
          <a:p>
            <a:pPr>
              <a:buNone/>
            </a:pPr>
            <a:endParaRPr lang="en-US" sz="24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smtClean="0"/>
              <a:t>RECTANGULAR</a:t>
            </a:r>
          </a:p>
          <a:p>
            <a:pPr>
              <a:buNone/>
            </a:pPr>
            <a:r>
              <a:rPr lang="en-US" sz="2400" smtClean="0"/>
              <a:t>Impulses increases rapidly, maintained there for sometime &amp; falls abruptly.</a:t>
            </a:r>
          </a:p>
          <a:p>
            <a:pPr>
              <a:buNone/>
            </a:pPr>
            <a:endParaRPr lang="en-US" sz="2400"/>
          </a:p>
          <a:p>
            <a:pPr>
              <a:buNone/>
            </a:pPr>
            <a:endParaRPr lang="en-US" sz="2400" smtClean="0"/>
          </a:p>
          <a:p>
            <a:pPr>
              <a:buNone/>
            </a:pPr>
            <a:r>
              <a:rPr lang="en-US" sz="2400" smtClean="0"/>
              <a:t>SAW TOOTH</a:t>
            </a:r>
          </a:p>
          <a:p>
            <a:pPr>
              <a:buNone/>
            </a:pPr>
            <a:r>
              <a:rPr lang="en-US" sz="2400" smtClean="0"/>
              <a:t>Impulses  increases gradually but suddenly falls.</a:t>
            </a:r>
          </a:p>
          <a:p>
            <a:pPr>
              <a:buNone/>
            </a:pPr>
            <a:endParaRPr lang="en-US" sz="24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t>ACCOMODATION</a:t>
            </a:r>
            <a:endParaRPr lang="en-US" sz="2800"/>
          </a:p>
        </p:txBody>
      </p:sp>
      <p:sp>
        <p:nvSpPr>
          <p:cNvPr id="3" name="Content Placeholder 2"/>
          <p:cNvSpPr>
            <a:spLocks noGrp="1"/>
          </p:cNvSpPr>
          <p:nvPr>
            <p:ph idx="1"/>
          </p:nvPr>
        </p:nvSpPr>
        <p:spPr/>
        <p:txBody>
          <a:bodyPr>
            <a:normAutofit/>
          </a:bodyPr>
          <a:lstStyle/>
          <a:p>
            <a:r>
              <a:rPr lang="en-US" sz="2400" smtClean="0"/>
              <a:t>When a constant current flows ,the nerve adapts itself .this effect is known as ACCOMODATION or ADAPTATION.</a:t>
            </a:r>
          </a:p>
          <a:p>
            <a:r>
              <a:rPr lang="en-US" sz="2400" smtClean="0"/>
              <a:t>When the current rises ,the impulse is initiated but a fall in current can also intiate an impulse,while the current flows at a constant level the accomodation of nerve takes place.</a:t>
            </a:r>
          </a:p>
          <a:p>
            <a:r>
              <a:rPr lang="en-US" sz="2400" smtClean="0"/>
              <a:t>According     to    waveform      accomodation-</a:t>
            </a:r>
          </a:p>
          <a:p>
            <a:pPr>
              <a:buNone/>
            </a:pPr>
            <a:r>
              <a:rPr lang="en-US" sz="2400" smtClean="0"/>
              <a:t>TRAPEZOIDAL &gt;TRIANGULAR &gt; SAW TOOTH &gt;RECTANGULAR</a:t>
            </a:r>
          </a:p>
          <a:p>
            <a:endParaRPr lang="en-US" sz="2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EFFECT OF NERVE STIMULATION</a:t>
            </a:r>
          </a:p>
          <a:p>
            <a:pPr>
              <a:buNone/>
            </a:pPr>
            <a:r>
              <a:rPr lang="en-US" sz="2400" dirty="0" smtClean="0"/>
              <a:t>    When a sensory nerve is stimulated, then the downward travelling impulse has no effect but the upper travelling impulse is appreciated when it reaches conscious level of Brain.</a:t>
            </a:r>
          </a:p>
          <a:p>
            <a:pPr>
              <a:buNone/>
            </a:pPr>
            <a:endParaRPr lang="en-US" sz="2400" dirty="0"/>
          </a:p>
          <a:p>
            <a:pPr>
              <a:buNone/>
            </a:pPr>
            <a:r>
              <a:rPr lang="en-US" sz="2400" dirty="0" smtClean="0"/>
              <a:t>     When a motor nerve is stimulated ,then upper travelling impulse is unable to pass first synapse , as it is travelling downward  impulse passes through the muscles supplied by the nerve causing them to contract.  </a:t>
            </a:r>
            <a:endParaRPr lang="en-US" sz="24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9829800" cy="5922336"/>
          </a:xfrm>
        </p:spPr>
        <p:txBody>
          <a:bodyPr>
            <a:normAutofit/>
          </a:bodyPr>
          <a:lstStyle/>
          <a:p>
            <a:r>
              <a:rPr lang="en-US" sz="2800" dirty="0" smtClean="0"/>
              <a:t>EFFECT OF </a:t>
            </a:r>
            <a:r>
              <a:rPr lang="en-US" sz="2800" dirty="0" smtClean="0"/>
              <a:t>FREQUENCY </a:t>
            </a:r>
            <a:r>
              <a:rPr lang="en-US" sz="2800" dirty="0" smtClean="0"/>
              <a:t>STIMULATION</a:t>
            </a:r>
          </a:p>
          <a:p>
            <a:pPr>
              <a:buNone/>
            </a:pPr>
            <a:r>
              <a:rPr lang="en-US" sz="2400" dirty="0" smtClean="0"/>
              <a:t>     When a single stimulus is </a:t>
            </a:r>
            <a:r>
              <a:rPr lang="en-US" sz="2400" dirty="0" smtClean="0"/>
              <a:t>applied, impulses </a:t>
            </a:r>
            <a:r>
              <a:rPr lang="en-US" sz="2400" dirty="0" smtClean="0"/>
              <a:t>passes simultaneously to a </a:t>
            </a:r>
            <a:r>
              <a:rPr lang="en-US" sz="2400" dirty="0" smtClean="0"/>
              <a:t>number </a:t>
            </a:r>
            <a:r>
              <a:rPr lang="en-US" sz="2400" dirty="0" smtClean="0"/>
              <a:t>of </a:t>
            </a:r>
            <a:r>
              <a:rPr lang="en-US" sz="2400" dirty="0" smtClean="0"/>
              <a:t>motor unit so that in normal circumstances is a sudden brisk contraction followed by the immediate  relaxation.</a:t>
            </a:r>
          </a:p>
          <a:p>
            <a:pPr>
              <a:buNone/>
            </a:pPr>
            <a:r>
              <a:rPr lang="en-US" sz="2400" dirty="0" smtClean="0"/>
              <a:t>     If increasing the frequency of stimuli, shortens the period of relaxation.</a:t>
            </a:r>
            <a:endParaRPr lang="en-US" sz="2800" dirty="0" smtClean="0"/>
          </a:p>
          <a:p>
            <a:pPr>
              <a:buNone/>
            </a:pPr>
            <a:r>
              <a:rPr lang="en-US" sz="2400" dirty="0" smtClean="0"/>
              <a:t>  </a:t>
            </a:r>
            <a:endParaRPr lang="en-US" sz="24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5"/>
  <p:tag name="AS_OS" val="Microsoft Windows NT 10.0.17763.0"/>
  <p:tag name="AS_RELEASE_DATE" val="2021.04.14"/>
  <p:tag name="AS_TITLE" val="Aspose.Slides for .NET Standard 2.0"/>
  <p:tag name="AS_VERSION" val="21.4"/>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Arial" pitchFamily="34" charset="0"/>
        <a:cs typeface="Arial" pitchFamily="34" charset="0"/>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Arial" pitchFamily="34" charset="0"/>
        <a:cs typeface="Arial" pitchFamily="34" charset="0"/>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Arial" pitchFamily="34" charset="0"/>
        <a:cs typeface="Arial" pitchFamily="34" charset="0"/>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pitchFamily="34" charset="0"/>
        <a:cs typeface="Arial" pitchFamily="34" charset="0"/>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xmlns:r="http://schemas.openxmlformats.org/officeDocument/2006/relationships" xmlns="" name="Ion" id="{B8441ADB-2E43-4AF7-B97A-BD870242C6A8}" vid="{292E63A9-BB86-4E3D-B92A-7223C6510D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pitchFamily="34" charset="0"/>
        <a:cs typeface="Arial" pitchFamily="34" charset="0"/>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pitchFamily="34" charset="0"/>
        <a:cs typeface="Arial" pitchFamily="34" charset="0"/>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pitchFamily="34" charset="0"/>
        <a:cs typeface="Arial" pitchFamily="34" charset="0"/>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pitchFamily="34" charset="0"/>
        <a:cs typeface="Arial" pitchFamily="34" charset="0"/>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8.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2594</TotalTime>
  <Words>2378</Words>
  <Application>Microsoft Office PowerPoint</Application>
  <PresentationFormat>Custom</PresentationFormat>
  <Paragraphs>220</Paragraphs>
  <Slides>45</Slides>
  <Notes>1</Notes>
  <HiddenSlides>0</HiddenSlides>
  <MMClips>0</MMClips>
  <ScaleCrop>false</ScaleCrop>
  <HeadingPairs>
    <vt:vector size="4" baseType="variant">
      <vt:variant>
        <vt:lpstr>Theme</vt:lpstr>
      </vt:variant>
      <vt:variant>
        <vt:i4>8</vt:i4>
      </vt:variant>
      <vt:variant>
        <vt:lpstr>Slide Titles</vt:lpstr>
      </vt:variant>
      <vt:variant>
        <vt:i4>45</vt:i4>
      </vt:variant>
    </vt:vector>
  </HeadingPairs>
  <TitlesOfParts>
    <vt:vector size="53" baseType="lpstr">
      <vt:lpstr>Office Theme</vt:lpstr>
      <vt:lpstr>Office Theme</vt:lpstr>
      <vt:lpstr>Gallery</vt:lpstr>
      <vt:lpstr>Office Theme</vt:lpstr>
      <vt:lpstr>Ion</vt:lpstr>
      <vt:lpstr>Office Theme</vt:lpstr>
      <vt:lpstr>Office Theme</vt:lpstr>
      <vt:lpstr>Opulent</vt:lpstr>
      <vt:lpstr>Faradic and Galvanic current </vt:lpstr>
      <vt:lpstr>FARADIC  CURRENT</vt:lpstr>
      <vt:lpstr>MODIFICATION OF FARADIC CURRENT</vt:lpstr>
      <vt:lpstr>WAVEFORM OF FARADIC CURRENT </vt:lpstr>
      <vt:lpstr>SURGING OF FARADIC CURRENT</vt:lpstr>
      <vt:lpstr>PowerPoint Presentation</vt:lpstr>
      <vt:lpstr>ACCOMODATION</vt:lpstr>
      <vt:lpstr>PowerPoint Presentation</vt:lpstr>
      <vt:lpstr>PowerPoint Presentation</vt:lpstr>
      <vt:lpstr>PowerPoint Presentation</vt:lpstr>
      <vt:lpstr>GALVANIC CURRENT</vt:lpstr>
      <vt:lpstr>Procedure of treatment</vt:lpstr>
      <vt:lpstr>Procedure of treatment</vt:lpstr>
      <vt:lpstr>PowerPoint Presentation</vt:lpstr>
      <vt:lpstr>PowerPoint Presentation</vt:lpstr>
      <vt:lpstr>Qualities of an electrode</vt:lpstr>
      <vt:lpstr>PowerPoint Presentation</vt:lpstr>
      <vt:lpstr>Electrode size</vt:lpstr>
      <vt:lpstr>PowerPoint Presentation</vt:lpstr>
      <vt:lpstr>PowerPoint Presentation</vt:lpstr>
      <vt:lpstr>PowerPoint Presentation</vt:lpstr>
      <vt:lpstr>Contraindications </vt:lpstr>
      <vt:lpstr>PowerPoint Presentation</vt:lpstr>
      <vt:lpstr>Physiological Effects of  Faradic and Galvanic Current</vt:lpstr>
      <vt:lpstr>Physiological effects of faradic current</vt:lpstr>
      <vt:lpstr>Stimulation of sensory nerves</vt:lpstr>
      <vt:lpstr>Stimulation of motor nerves</vt:lpstr>
      <vt:lpstr>  Effect of muscle contraction  </vt:lpstr>
      <vt:lpstr>   Faradic current will not stimulate denervated muscles </vt:lpstr>
      <vt:lpstr> Reduction of swelling and pain </vt:lpstr>
      <vt:lpstr> Chemical changes </vt:lpstr>
      <vt:lpstr>Physiological effects of galvanic current</vt:lpstr>
      <vt:lpstr>  Contraction of denervated muscles  </vt:lpstr>
      <vt:lpstr>  Stimulation of sensory nerves  </vt:lpstr>
      <vt:lpstr> Stimulation of motor nerves </vt:lpstr>
      <vt:lpstr>Precautions and danger of faradic and galvanic current</vt:lpstr>
      <vt:lpstr>Precautions:-</vt:lpstr>
      <vt:lpstr>Dangers/complications</vt:lpstr>
      <vt:lpstr>PowerPoint Presentation</vt:lpstr>
      <vt:lpstr>Therapeutic effect of faradic</vt:lpstr>
      <vt:lpstr>PowerPoint Presentation</vt:lpstr>
      <vt:lpstr>PowerPoint Presentation</vt:lpstr>
      <vt:lpstr>Therapeutic effect  of galvanic current </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Faradic and Galvanic current </dc:title>
  <cp:lastModifiedBy>Aakanksha Bajpai</cp:lastModifiedBy>
  <cp:revision>10</cp:revision>
  <cp:lastPrinted>2021-05-30T11:36:14Z</cp:lastPrinted>
  <dcterms:created xsi:type="dcterms:W3CDTF">2021-05-30T11:36:14Z</dcterms:created>
  <dcterms:modified xsi:type="dcterms:W3CDTF">2022-04-02T10:34:40Z</dcterms:modified>
</cp:coreProperties>
</file>