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3" r:id="rId1"/>
  </p:sldMasterIdLst>
  <p:notesMasterIdLst>
    <p:notesMasterId r:id="rId40"/>
  </p:notesMasterIdLst>
  <p:sldIdLst>
    <p:sldId id="372" r:id="rId2"/>
    <p:sldId id="308" r:id="rId3"/>
    <p:sldId id="307" r:id="rId4"/>
    <p:sldId id="310" r:id="rId5"/>
    <p:sldId id="312" r:id="rId6"/>
    <p:sldId id="311" r:id="rId7"/>
    <p:sldId id="309" r:id="rId8"/>
    <p:sldId id="313" r:id="rId9"/>
    <p:sldId id="314" r:id="rId10"/>
    <p:sldId id="315" r:id="rId11"/>
    <p:sldId id="316" r:id="rId12"/>
    <p:sldId id="318" r:id="rId13"/>
    <p:sldId id="319" r:id="rId14"/>
    <p:sldId id="320" r:id="rId15"/>
    <p:sldId id="321" r:id="rId16"/>
    <p:sldId id="322" r:id="rId17"/>
    <p:sldId id="323" r:id="rId18"/>
    <p:sldId id="325" r:id="rId19"/>
    <p:sldId id="326" r:id="rId20"/>
    <p:sldId id="363" r:id="rId21"/>
    <p:sldId id="327" r:id="rId22"/>
    <p:sldId id="329" r:id="rId23"/>
    <p:sldId id="366" r:id="rId24"/>
    <p:sldId id="330" r:id="rId25"/>
    <p:sldId id="365" r:id="rId26"/>
    <p:sldId id="364" r:id="rId27"/>
    <p:sldId id="332" r:id="rId28"/>
    <p:sldId id="333" r:id="rId29"/>
    <p:sldId id="334" r:id="rId30"/>
    <p:sldId id="338" r:id="rId31"/>
    <p:sldId id="339" r:id="rId32"/>
    <p:sldId id="368" r:id="rId33"/>
    <p:sldId id="340" r:id="rId34"/>
    <p:sldId id="342" r:id="rId35"/>
    <p:sldId id="343" r:id="rId36"/>
    <p:sldId id="369" r:id="rId37"/>
    <p:sldId id="370" r:id="rId38"/>
    <p:sldId id="371" r:id="rId3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FF9900"/>
    <a:srgbClr val="D99B01"/>
    <a:srgbClr val="FF66CC"/>
    <a:srgbClr val="FF67AC"/>
    <a:srgbClr val="CC0099"/>
    <a:srgbClr val="FFDC47"/>
    <a:srgbClr val="5EEC3C"/>
    <a:srgbClr val="CCCC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754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F3A11-05B2-420A-985B-9A9F19398BA4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1A11AD-0E51-42C2-8A1D-E4A1226F4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57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FE504-B541-47C3-BD83-8D37552C01DA}" type="datetime1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Essentials of Medical Microbiology © 2018, Jaypee Brothers Medical Publishers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014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A0F57-D0C3-40E6-94D3-A9A4088FA6C7}" type="datetime1">
              <a:rPr lang="en-US" smtClean="0"/>
              <a:t>12/22/2021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Essentials of Medical Microbiology © 2018, Jaypee Brothers Medical Publishers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77326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A0F57-D0C3-40E6-94D3-A9A4088FA6C7}" type="datetime1">
              <a:rPr lang="en-US" smtClean="0"/>
              <a:t>12/22/2021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Essentials of Medical Microbiology © 2018, Jaypee Brothers Medical Publishers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7224888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A0F57-D0C3-40E6-94D3-A9A4088FA6C7}" type="datetime1">
              <a:rPr lang="en-US" smtClean="0"/>
              <a:t>12/22/2021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Essentials of Medical Microbiology © 2018, Jaypee Brothers Medical Publishers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53018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A0F57-D0C3-40E6-94D3-A9A4088FA6C7}" type="datetime1">
              <a:rPr lang="en-US" smtClean="0"/>
              <a:t>12/22/2021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Essentials of Medical Microbiology © 2018, Jaypee Brothers Medical Publishers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663284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A0F57-D0C3-40E6-94D3-A9A4088FA6C7}" type="datetime1">
              <a:rPr lang="en-US" smtClean="0"/>
              <a:t>12/22/2021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Essentials of Medical Microbiology © 2018, Jaypee Brothers Medical Publishers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95883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D65B-55E3-4795-87A0-8A85C648A882}" type="datetime1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Essentials of Medical Microbiology © 2018, Jaypee Brothers Medical Publishers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692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60D49-22B1-4B6D-A93D-222DB1A340D1}" type="datetime1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Essentials of Medical Microbiology © 2018, Jaypee Brothers Medical Publishers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597831CB-4794-4E59-BAC7-1DD71069DB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8306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30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B1E1-B03E-4F3B-97CA-850366A0C0B3}" type="datetime1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Essentials of Medical Microbiology © 2018, Jaypee Brothers Medical Publishers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840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BBA72-5842-42C7-BBA2-C579062500E9}" type="datetime1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Essentials of Medical Microbiology © 2018, Jaypee Brothers Medical Publishers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623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1A50-8AF4-4E1D-A812-BD66938C1954}" type="datetime1">
              <a:rPr lang="en-US" smtClean="0"/>
              <a:t>12/22/2021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Essentials of Medical Microbiology © 2018, Jaypee Brothers Medical Publishers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352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4F90A-7611-4A6D-B9B2-487BDF53AE9A}" type="datetime1">
              <a:rPr lang="en-US" smtClean="0"/>
              <a:t>12/22/2021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Essentials of Medical Microbiology © 2018, Jaypee Brothers Medical Publishers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294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1760-6779-471A-9DCC-50B3D9E22E33}" type="datetime1">
              <a:rPr lang="en-US" smtClean="0"/>
              <a:t>12/22/2021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Essentials of Medical Microbiology © 2018, Jaypee Brothers Medical Publishers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471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C20BF-8A4F-4108-9BC6-2AD071BA7E0A}" type="datetime1">
              <a:rPr lang="en-US" smtClean="0"/>
              <a:t>12/22/2021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Essentials of Medical Microbiology © 2018, Jaypee Brothers Medical Publishers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3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979F4-736C-4049-AC0E-42464E326DF7}" type="datetime1">
              <a:rPr lang="en-US" smtClean="0"/>
              <a:t>12/22/2021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Essentials of Medical Microbiology © 2018, Jaypee Brothers Medical Publishers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486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4550B-B00A-4BEF-A32A-11ADF8E03728}" type="datetime1">
              <a:rPr lang="en-US" smtClean="0"/>
              <a:t>12/22/2021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Essentials of Medical Microbiology © 2018, Jaypee Brothers Medical Publishers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030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A0F57-D0C3-40E6-94D3-A9A4088FA6C7}" type="datetime1">
              <a:rPr lang="en-US" smtClean="0"/>
              <a:t>12/22/2021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Essentials of Medical Microbiology © 2018, Jaypee Brothers Medical Publishers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0355857-589B-4AA8-B8F8-BBBEFEC74859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24867E9-29AB-410B-8592-DF3C9484AC4A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5305">
            <a:off x="922702" y="1934669"/>
            <a:ext cx="7013297" cy="130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1066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17523-8A3C-418F-B881-2D7A00F14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General Bacteriology  </a:t>
            </a:r>
            <a:endParaRPr lang="en-IN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187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Gram-negative cell wall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5" y="1197405"/>
            <a:ext cx="8551481" cy="3512209"/>
          </a:xfrm>
        </p:spPr>
        <p:txBody>
          <a:bodyPr>
            <a:normAutofit/>
          </a:bodyPr>
          <a:lstStyle/>
          <a:p>
            <a:pPr lvl="0"/>
            <a:r>
              <a:rPr lang="en-IN" b="1" i="1" dirty="0"/>
              <a:t>Outer membrane</a:t>
            </a:r>
            <a:r>
              <a:rPr lang="en-IN" b="1" dirty="0"/>
              <a:t>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IN" dirty="0"/>
              <a:t>Phospholipid layer which lies outside the thin peptidoglycan layer.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IN" dirty="0"/>
              <a:t>Serves as a protective barrier to the cell.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IN" dirty="0"/>
              <a:t> Outer membrane proteins (OMP) or </a:t>
            </a:r>
            <a:r>
              <a:rPr lang="en-IN" dirty="0" err="1"/>
              <a:t>porin</a:t>
            </a:r>
            <a:r>
              <a:rPr lang="en-IN" dirty="0"/>
              <a:t> proteins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847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Gram-negative cell wall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5" y="1197405"/>
            <a:ext cx="8551481" cy="3512209"/>
          </a:xfrm>
        </p:spPr>
        <p:txBody>
          <a:bodyPr>
            <a:normAutofit/>
          </a:bodyPr>
          <a:lstStyle/>
          <a:p>
            <a:pPr lvl="0"/>
            <a:r>
              <a:rPr lang="en-IN" b="1" i="1" dirty="0"/>
              <a:t>Lipopolysaccharide (LPS):</a:t>
            </a:r>
            <a:r>
              <a:rPr lang="en-IN" dirty="0"/>
              <a:t> consists of: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IN" i="1" dirty="0"/>
              <a:t>Lipid A </a:t>
            </a:r>
            <a:r>
              <a:rPr lang="en-IN" dirty="0"/>
              <a:t>or</a:t>
            </a:r>
            <a:r>
              <a:rPr lang="en-IN" i="1" dirty="0"/>
              <a:t> the endotoxin</a:t>
            </a:r>
            <a:endParaRPr lang="en-IN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IN" i="1" dirty="0"/>
              <a:t>Core polysaccharide</a:t>
            </a:r>
            <a:r>
              <a:rPr lang="en-IN" dirty="0"/>
              <a:t>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IN" i="1" dirty="0"/>
              <a:t>O side chain (or O antigen)</a:t>
            </a:r>
            <a:r>
              <a:rPr lang="en-IN" dirty="0"/>
              <a:t> </a:t>
            </a:r>
          </a:p>
          <a:p>
            <a:r>
              <a:rPr lang="en-IN" b="1" i="1" dirty="0"/>
              <a:t>Periplasmic space</a:t>
            </a:r>
            <a:r>
              <a:rPr lang="en-IN" i="1" dirty="0"/>
              <a:t>:</a:t>
            </a:r>
            <a:r>
              <a:rPr lang="en-IN" dirty="0"/>
              <a:t> It is the space between the inner cell membrane and outer membrane. It encompasses the peptidoglycan layer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58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4" y="281175"/>
            <a:ext cx="8398775" cy="610820"/>
          </a:xfrm>
        </p:spPr>
        <p:txBody>
          <a:bodyPr>
            <a:normAutofit fontScale="90000"/>
          </a:bodyPr>
          <a:lstStyle/>
          <a:p>
            <a:r>
              <a:rPr lang="en-IN" dirty="0">
                <a:effectLst/>
              </a:rPr>
              <a:t>Differences between Gram positive and </a:t>
            </a:r>
            <a:br>
              <a:rPr lang="en-IN" dirty="0">
                <a:effectLst/>
              </a:rPr>
            </a:br>
            <a:r>
              <a:rPr lang="en-IN" dirty="0">
                <a:effectLst/>
              </a:rPr>
              <a:t>Gram negative cell wall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7457157"/>
              </p:ext>
            </p:extLst>
          </p:nvPr>
        </p:nvGraphicFramePr>
        <p:xfrm>
          <a:off x="1212490" y="1141833"/>
          <a:ext cx="6719019" cy="358580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{E8B1032C-EA38-4F05-BA0D-38AFFFC7BED3}</a:tableStyleId>
              </a:tblPr>
              <a:tblGrid>
                <a:gridCol w="4607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44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37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500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1736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Characters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Gram Positive cell wall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Gram Negative cell wall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246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Peptidoglycan layer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Thicker (15-80nm)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Thinner (2nm)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17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At 3</a:t>
                      </a:r>
                      <a:r>
                        <a:rPr lang="en-US" sz="1400" kern="1200" baseline="30000">
                          <a:effectLst/>
                        </a:rPr>
                        <a:t>rd</a:t>
                      </a:r>
                      <a:r>
                        <a:rPr lang="en-US" sz="1400" kern="1200">
                          <a:effectLst/>
                        </a:rPr>
                        <a:t> position of tetrapeptide side chain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L- Lysine present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Mesodiaminopimelic acid present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2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Pentaglycine bridge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Present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Absent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246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Lipid content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Nil or scanty (2-5%)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Present</a:t>
                      </a:r>
                      <a:r>
                        <a:rPr lang="it-IT" sz="1400" dirty="0">
                          <a:effectLst/>
                        </a:rPr>
                        <a:t>(15-20%)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8756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Lipopolysaccharide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Absent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Present</a:t>
                      </a:r>
                      <a:r>
                        <a:rPr lang="it-IT" sz="1400" dirty="0">
                          <a:effectLst/>
                        </a:rPr>
                        <a:t>(endotoxin)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8756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Teichoic acid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Present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Absent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0246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Variety of amino acids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Few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Several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0246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Aromatic amino acids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Absent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Present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2529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IN" b="1" dirty="0"/>
            </a:br>
            <a:r>
              <a:rPr lang="en-IN" b="1" dirty="0"/>
              <a:t>CELL MEMBRANE</a:t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 descr="cell membrane | Definition, Function, &amp; Structure | Britannica">
            <a:extLst>
              <a:ext uri="{FF2B5EF4-FFF2-40B4-BE49-F238E27FC236}">
                <a16:creationId xmlns:a16="http://schemas.microsoft.com/office/drawing/2014/main" id="{B859775E-50C6-46B4-998C-9B9568C49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71" y="1655520"/>
            <a:ext cx="4687418" cy="290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155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IN" b="1" dirty="0"/>
            </a:br>
            <a:r>
              <a:rPr lang="en-IN" b="1" dirty="0"/>
              <a:t>Functions of cell membrane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5" y="1197405"/>
            <a:ext cx="8551481" cy="3512209"/>
          </a:xfrm>
        </p:spPr>
        <p:txBody>
          <a:bodyPr>
            <a:normAutofit/>
          </a:bodyPr>
          <a:lstStyle/>
          <a:p>
            <a:pPr lvl="0"/>
            <a:r>
              <a:rPr lang="en-IN" dirty="0"/>
              <a:t>S</a:t>
            </a:r>
            <a:r>
              <a:rPr lang="en-IN" i="1" dirty="0"/>
              <a:t>emi permeable membrane</a:t>
            </a:r>
            <a:r>
              <a:rPr lang="en-IN" dirty="0"/>
              <a:t>  - osmotic barrier</a:t>
            </a:r>
          </a:p>
          <a:p>
            <a:pPr lvl="0"/>
            <a:r>
              <a:rPr lang="en-IN" i="1" dirty="0"/>
              <a:t>Transport system</a:t>
            </a:r>
            <a:endParaRPr lang="en-IN" dirty="0"/>
          </a:p>
          <a:p>
            <a:pPr lvl="0"/>
            <a:r>
              <a:rPr lang="en-IN" i="1" dirty="0"/>
              <a:t>Site for metabolic processes</a:t>
            </a:r>
            <a:endParaRPr lang="en-US" dirty="0"/>
          </a:p>
          <a:p>
            <a:pPr lvl="0"/>
            <a:r>
              <a:rPr lang="en-IN" dirty="0"/>
              <a:t>Special receptor molecules located in the membrane help the bacteria to detect and respond to chemicals in their surroundings.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791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>
                <a:effectLst/>
              </a:rPr>
              <a:t>CYTOPLASMIC MATRIX</a:t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4" y="1197405"/>
            <a:ext cx="8856891" cy="3512209"/>
          </a:xfrm>
        </p:spPr>
        <p:txBody>
          <a:bodyPr>
            <a:normAutofit/>
          </a:bodyPr>
          <a:lstStyle/>
          <a:p>
            <a:r>
              <a:rPr lang="en-IN" dirty="0"/>
              <a:t>Bacterial cytoplasm, lacks membrane-bound organelles. </a:t>
            </a:r>
          </a:p>
          <a:p>
            <a:r>
              <a:rPr lang="en-IN" dirty="0"/>
              <a:t>Composed of water and is packed with ribosomes, storage granules called inclusions and cell membrane invaginations called </a:t>
            </a:r>
            <a:r>
              <a:rPr lang="en-IN" dirty="0" err="1"/>
              <a:t>mesosomes</a:t>
            </a:r>
            <a:r>
              <a:rPr lang="en-IN" dirty="0"/>
              <a:t>. </a:t>
            </a:r>
          </a:p>
          <a:p>
            <a:r>
              <a:rPr lang="en-IN" dirty="0"/>
              <a:t>Lack true cytoskeleton, but do have a cytoskeleton-like system of proteins.</a:t>
            </a:r>
          </a:p>
          <a:p>
            <a:r>
              <a:rPr lang="en-IN" dirty="0"/>
              <a:t> The plasma membrane and everything within it is called as the protoplast.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39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Ribosomes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5" y="1044700"/>
            <a:ext cx="8856890" cy="3664919"/>
          </a:xfrm>
        </p:spPr>
        <p:txBody>
          <a:bodyPr>
            <a:normAutofit/>
          </a:bodyPr>
          <a:lstStyle/>
          <a:p>
            <a:r>
              <a:rPr lang="en-IN" dirty="0"/>
              <a:t>Ribosomes are the sites for protein synthesis.</a:t>
            </a:r>
          </a:p>
          <a:p>
            <a:r>
              <a:rPr lang="en-IN" dirty="0"/>
              <a:t>Composed of ribosomal RNA (</a:t>
            </a:r>
            <a:r>
              <a:rPr lang="en-IN" dirty="0" err="1"/>
              <a:t>rRNA</a:t>
            </a:r>
            <a:r>
              <a:rPr lang="en-IN" dirty="0"/>
              <a:t>) and ribosomal proteins. </a:t>
            </a:r>
            <a:endParaRPr lang="en-US" dirty="0"/>
          </a:p>
          <a:p>
            <a:pPr lvl="0"/>
            <a:r>
              <a:rPr lang="en-IN" dirty="0"/>
              <a:t>Ribosomes are integrated in linear strands of mRNA to form </a:t>
            </a:r>
            <a:r>
              <a:rPr lang="en-IN" dirty="0" err="1"/>
              <a:t>polysomes</a:t>
            </a:r>
            <a:r>
              <a:rPr lang="en-IN" dirty="0"/>
              <a:t>. </a:t>
            </a:r>
            <a:endParaRPr lang="en-US" dirty="0"/>
          </a:p>
          <a:p>
            <a:pPr lvl="0"/>
            <a:r>
              <a:rPr lang="en-IN" dirty="0"/>
              <a:t>At this site, the genetic codons of the mRNA are translated into peptide sequences. </a:t>
            </a:r>
            <a:endParaRPr lang="en-US" dirty="0"/>
          </a:p>
          <a:p>
            <a:pPr lvl="0"/>
            <a:r>
              <a:rPr lang="en-IN" dirty="0"/>
              <a:t>Each 70 S unit consists of a 30 S and a 50S subunits.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534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Intracytoplasmic inclusions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08" y="1157811"/>
            <a:ext cx="9115992" cy="3722562"/>
          </a:xfrm>
        </p:spPr>
        <p:txBody>
          <a:bodyPr>
            <a:normAutofit/>
          </a:bodyPr>
          <a:lstStyle/>
          <a:p>
            <a:r>
              <a:rPr lang="en-IN" dirty="0"/>
              <a:t>Storage sites of nutrients/ energy present in some bacteria.</a:t>
            </a:r>
          </a:p>
          <a:p>
            <a:r>
              <a:rPr lang="en-IN" dirty="0"/>
              <a:t>Formed by the bacteria under nutritional deficiency conditions </a:t>
            </a:r>
          </a:p>
          <a:p>
            <a:r>
              <a:rPr lang="en-IN" dirty="0"/>
              <a:t>There are two types of inclusions-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IN" b="1" dirty="0"/>
              <a:t>Organic inclusion bodies</a:t>
            </a:r>
            <a:endParaRPr lang="en-IN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IN" b="1" dirty="0"/>
              <a:t>Inorganic inclusion bodies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3812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IN" b="1" dirty="0"/>
            </a:br>
            <a:r>
              <a:rPr lang="en-IN" b="1" dirty="0" err="1"/>
              <a:t>Mesosomes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5" y="1078537"/>
            <a:ext cx="8856890" cy="3664914"/>
          </a:xfrm>
        </p:spPr>
        <p:txBody>
          <a:bodyPr>
            <a:normAutofit/>
          </a:bodyPr>
          <a:lstStyle/>
          <a:p>
            <a:r>
              <a:rPr lang="en-IN" dirty="0" err="1"/>
              <a:t>Mesosomes</a:t>
            </a:r>
            <a:r>
              <a:rPr lang="en-IN" dirty="0"/>
              <a:t> are invaginations of the plasma membrane in the shape of vesicles, tubules, or lamellae </a:t>
            </a:r>
          </a:p>
          <a:p>
            <a:r>
              <a:rPr lang="en-IN" dirty="0" err="1"/>
              <a:t>Mesosomes</a:t>
            </a:r>
            <a:r>
              <a:rPr lang="en-IN" dirty="0"/>
              <a:t> often are found next to septa in dividing bacteria or sometimes seen attached to the bacterial chromosome.</a:t>
            </a:r>
            <a:endParaRPr lang="en-US" dirty="0"/>
          </a:p>
          <a:p>
            <a:pPr lvl="0"/>
            <a:r>
              <a:rPr lang="en-IN" dirty="0"/>
              <a:t>Involved in-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IN" dirty="0"/>
              <a:t>Site of bacterial respiration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IN" dirty="0"/>
              <a:t>Cell wall formation during division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IN" dirty="0"/>
              <a:t>Chromosome replication and distribution to daughter cells.</a:t>
            </a:r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110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594" y="128470"/>
            <a:ext cx="8551480" cy="792349"/>
          </a:xfrm>
        </p:spPr>
        <p:txBody>
          <a:bodyPr>
            <a:normAutofit fontScale="90000"/>
          </a:bodyPr>
          <a:lstStyle/>
          <a:p>
            <a:br>
              <a:rPr lang="en-US" altLang="en-US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altLang="en-US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NUCLEOID</a:t>
            </a:r>
            <a:br>
              <a:rPr lang="en-US" altLang="en-US" sz="2800" dirty="0">
                <a:solidFill>
                  <a:schemeClr val="tx1"/>
                </a:solidFill>
                <a:effectLst/>
                <a:latin typeface="+mn-lt"/>
              </a:rPr>
            </a:b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9150" y="1093396"/>
            <a:ext cx="9153150" cy="3512215"/>
          </a:xfrm>
        </p:spPr>
        <p:txBody>
          <a:bodyPr>
            <a:norm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en-US" altLang="en-US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Bacteria possess a single haploid chromosome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en-US" altLang="en-US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Comprises of super coiled circular double stranded DNA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en-US" altLang="en-US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Bacterial DNA lacks basic proteins.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en-US" altLang="en-US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Divides by simple binary fission.</a:t>
            </a:r>
            <a:endParaRPr lang="en-US" altLang="en-US" sz="2000" dirty="0">
              <a:solidFill>
                <a:schemeClr val="tx1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en-US" altLang="en-US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Nucleoid demonstrated by electron microscopy or staining with the Feulgen stain</a:t>
            </a:r>
            <a:endParaRPr lang="en-US" altLang="en-US" sz="2000" dirty="0">
              <a:solidFill>
                <a:schemeClr val="tx1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pt-BR" altLang="en-US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Bacteria possess extra-chromosomal DNA called </a:t>
            </a:r>
            <a:r>
              <a:rPr lang="pt-BR" altLang="en-US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plasmids.</a:t>
            </a:r>
          </a:p>
        </p:txBody>
      </p:sp>
    </p:spTree>
    <p:extLst>
      <p:ext uri="{BB962C8B-B14F-4D97-AF65-F5344CB8AC3E}">
        <p14:creationId xmlns:p14="http://schemas.microsoft.com/office/powerpoint/2010/main" val="849511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MORPHOLOGY</a:t>
            </a:r>
            <a:br>
              <a:rPr lang="en-US" b="1" dirty="0"/>
            </a:br>
            <a:r>
              <a:rPr lang="en-US" b="1" dirty="0"/>
              <a:t> </a:t>
            </a:r>
            <a:r>
              <a:rPr lang="en-IN" dirty="0">
                <a:effectLst/>
              </a:rPr>
              <a:t>Gram positive </a:t>
            </a:r>
            <a:r>
              <a:rPr lang="en-US" b="1" dirty="0"/>
              <a:t>bacteria </a:t>
            </a:r>
            <a:br>
              <a:rPr lang="en-US" b="1" dirty="0"/>
            </a:b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739540" y="1288695"/>
          <a:ext cx="4275741" cy="2991857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294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95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19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6483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Bacteria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1282" marR="4128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Example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1282" marR="4128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6483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Gram positive cocci arranged in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1282" marR="4128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64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1282" marR="412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Cluster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1282" marR="412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Staphylococcus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1282" marR="4128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64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1282" marR="412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Chain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1282" marR="412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Streptococcus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1282" marR="4128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64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1282" marR="412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Pairs, lanceolate shaped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1282" marR="412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Pneumococcus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1282" marR="4128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29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1282" marR="412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Pair or in short chain, spectacle eyed shape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1282" marR="412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Enterococcus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1282" marR="4128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64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1282" marR="412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Tetrads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1282" marR="412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Micrococcus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1282" marR="41282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64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1282" marR="412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Octate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1282" marR="412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 err="1">
                          <a:effectLst/>
                        </a:rPr>
                        <a:t>Sarcina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1282" marR="41282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6483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Gram negative cocci arranged in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1282" marR="4128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29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1282" marR="412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Pairs,lens shaped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1282" marR="412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Meningococcus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1282" marR="41282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64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1282" marR="412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Pairs, kidney shaped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1282" marR="412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Gonococcus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1282" marR="41282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69221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CELL WALL APPENDAGES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Capsule and slime layer</a:t>
            </a:r>
            <a:endParaRPr lang="en-US" dirty="0"/>
          </a:p>
          <a:p>
            <a:r>
              <a:rPr lang="en-IN" dirty="0"/>
              <a:t>S layer</a:t>
            </a:r>
          </a:p>
          <a:p>
            <a:r>
              <a:rPr lang="en-IN" dirty="0"/>
              <a:t>Flagella </a:t>
            </a:r>
          </a:p>
          <a:p>
            <a:r>
              <a:rPr lang="en-IN" dirty="0"/>
              <a:t>Fimbriae or pili</a:t>
            </a:r>
          </a:p>
          <a:p>
            <a:r>
              <a:rPr lang="en-IN" dirty="0"/>
              <a:t>Spore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5261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226562"/>
            <a:ext cx="8246070" cy="610820"/>
          </a:xfrm>
        </p:spPr>
        <p:txBody>
          <a:bodyPr>
            <a:normAutofit fontScale="90000"/>
          </a:bodyPr>
          <a:lstStyle/>
          <a:p>
            <a:br>
              <a:rPr lang="en-IN" b="1" dirty="0"/>
            </a:br>
            <a:br>
              <a:rPr lang="en-IN" b="1" dirty="0"/>
            </a:br>
            <a:r>
              <a:rPr lang="en-IN" b="1" dirty="0"/>
              <a:t>Capsule and slime layer</a:t>
            </a:r>
            <a:br>
              <a:rPr lang="en-US" dirty="0"/>
            </a:br>
            <a:br>
              <a:rPr lang="en-IN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44701"/>
            <a:ext cx="9000445" cy="3593784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IN" b="1" i="1" dirty="0"/>
              <a:t>Capsule -</a:t>
            </a:r>
            <a:r>
              <a:rPr lang="en-IN" dirty="0"/>
              <a:t>well organized and not easily washed off</a:t>
            </a:r>
          </a:p>
          <a:p>
            <a:r>
              <a:rPr lang="en-IN" b="1" i="1" dirty="0"/>
              <a:t>Slime layer</a:t>
            </a:r>
            <a:r>
              <a:rPr lang="en-IN" dirty="0"/>
              <a:t> - diffuse, unorganized loose material that can be removed easily</a:t>
            </a:r>
            <a:endParaRPr lang="en-US" dirty="0"/>
          </a:p>
        </p:txBody>
      </p:sp>
      <p:pic>
        <p:nvPicPr>
          <p:cNvPr id="5" name="Content Placeholder 4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3951552"/>
            <a:ext cx="2800741" cy="95263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998875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i="1" dirty="0"/>
              <a:t>Capsulated organisms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83792"/>
            <a:ext cx="5172123" cy="3569858"/>
          </a:xfrm>
        </p:spPr>
        <p:txBody>
          <a:bodyPr>
            <a:normAutofit/>
          </a:bodyPr>
          <a:lstStyle/>
          <a:p>
            <a:r>
              <a:rPr lang="en-IN" dirty="0"/>
              <a:t>Capsules - Polysaccharide in nature</a:t>
            </a:r>
          </a:p>
          <a:p>
            <a:r>
              <a:rPr lang="en-IN" dirty="0"/>
              <a:t>Except in </a:t>
            </a:r>
            <a:r>
              <a:rPr lang="en-IN" i="1" dirty="0"/>
              <a:t>Bacillus anthracis </a:t>
            </a:r>
            <a:r>
              <a:rPr lang="en-IN" dirty="0"/>
              <a:t>where it is polypeptide in nature. </a:t>
            </a:r>
          </a:p>
          <a:p>
            <a:r>
              <a:rPr lang="en-IN" i="1" dirty="0"/>
              <a:t>Cryptococcus </a:t>
            </a:r>
            <a:r>
              <a:rPr lang="en-IN" i="1" dirty="0" err="1"/>
              <a:t>neoformans</a:t>
            </a:r>
            <a:r>
              <a:rPr lang="en-IN" i="1" dirty="0"/>
              <a:t>  </a:t>
            </a:r>
            <a:r>
              <a:rPr lang="en-IN" dirty="0"/>
              <a:t>(the only fungus to be capsulated).</a:t>
            </a:r>
          </a:p>
          <a:p>
            <a:r>
              <a:rPr lang="en-IN" dirty="0"/>
              <a:t>Both capsule and slime layer as in</a:t>
            </a:r>
            <a:r>
              <a:rPr lang="en-IN" i="1" dirty="0"/>
              <a:t> Streptococcus </a:t>
            </a:r>
            <a:r>
              <a:rPr lang="en-IN" i="1" dirty="0" err="1"/>
              <a:t>salivarius</a:t>
            </a:r>
            <a:r>
              <a:rPr lang="en-IN" i="1" dirty="0"/>
              <a:t>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990984"/>
              </p:ext>
            </p:extLst>
          </p:nvPr>
        </p:nvGraphicFramePr>
        <p:xfrm>
          <a:off x="5335525" y="1083792"/>
          <a:ext cx="3468160" cy="4161768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1985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2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476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Capsulated bacteria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Composition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76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0" dirty="0">
                          <a:effectLst/>
                        </a:rPr>
                        <a:t>Pneumococcus 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Polysaccharide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76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0" dirty="0">
                          <a:effectLst/>
                        </a:rPr>
                        <a:t>Meningococcus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Polysaccharide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76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0" dirty="0">
                          <a:effectLst/>
                        </a:rPr>
                        <a:t>Haemophilus </a:t>
                      </a:r>
                      <a:r>
                        <a:rPr lang="en-IN" sz="1400" b="0" dirty="0" err="1">
                          <a:effectLst/>
                        </a:rPr>
                        <a:t>influenzae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Polysaccharide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76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0" dirty="0">
                          <a:effectLst/>
                        </a:rPr>
                        <a:t>Klebsiella pneumoniae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Polysaccharide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76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0" dirty="0">
                          <a:effectLst/>
                        </a:rPr>
                        <a:t>Pseudomonas aeruginosa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Polysaccharide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76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0" dirty="0" err="1">
                          <a:effectLst/>
                        </a:rPr>
                        <a:t>Bacteriodes</a:t>
                      </a:r>
                      <a:r>
                        <a:rPr lang="en-IN" sz="1400" b="0" dirty="0">
                          <a:effectLst/>
                        </a:rPr>
                        <a:t> </a:t>
                      </a:r>
                      <a:r>
                        <a:rPr lang="en-IN" sz="1400" b="0" dirty="0" err="1">
                          <a:effectLst/>
                        </a:rPr>
                        <a:t>fragilis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Polysaccharide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476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0" dirty="0">
                          <a:effectLst/>
                        </a:rPr>
                        <a:t>Bacillus anthracis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Polypeptide (glutamate)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95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0" dirty="0">
                          <a:effectLst/>
                        </a:rPr>
                        <a:t>Streptococcus pyogenes (some stains)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Hyaluronic acid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476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0" dirty="0">
                          <a:effectLst/>
                        </a:rPr>
                        <a:t>Capsulated fungus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76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0" dirty="0">
                          <a:effectLst/>
                        </a:rPr>
                        <a:t>Cryptococcus </a:t>
                      </a:r>
                      <a:r>
                        <a:rPr lang="en-IN" sz="1400" b="0" dirty="0" err="1">
                          <a:effectLst/>
                        </a:rPr>
                        <a:t>neoformans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Polysaccharide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53987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Demonstration of capsule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08" y="1188633"/>
            <a:ext cx="8856890" cy="3722562"/>
          </a:xfrm>
        </p:spPr>
        <p:txBody>
          <a:bodyPr>
            <a:normAutofit/>
          </a:bodyPr>
          <a:lstStyle/>
          <a:p>
            <a:pPr lvl="0"/>
            <a:r>
              <a:rPr lang="en-IN" b="1" dirty="0"/>
              <a:t>Negative staining </a:t>
            </a:r>
          </a:p>
          <a:p>
            <a:pPr lvl="0"/>
            <a:r>
              <a:rPr lang="en-IN" b="1" dirty="0" err="1"/>
              <a:t>M’Faydean</a:t>
            </a:r>
            <a:r>
              <a:rPr lang="en-IN" b="1" dirty="0"/>
              <a:t> capsule stain</a:t>
            </a:r>
            <a:endParaRPr lang="en-US" dirty="0"/>
          </a:p>
          <a:p>
            <a:pPr lvl="0"/>
            <a:r>
              <a:rPr lang="en-IN" b="1" dirty="0"/>
              <a:t>Serological test</a:t>
            </a:r>
            <a:endParaRPr lang="en-IN" dirty="0"/>
          </a:p>
          <a:p>
            <a:pPr lvl="0"/>
            <a:r>
              <a:rPr lang="en-IN" b="1" dirty="0" err="1"/>
              <a:t>Quellung</a:t>
            </a:r>
            <a:r>
              <a:rPr lang="en-IN" b="1" dirty="0"/>
              <a:t> reaction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8547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Functions of capsule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5" y="1255048"/>
            <a:ext cx="8695035" cy="3512215"/>
          </a:xfrm>
        </p:spPr>
        <p:txBody>
          <a:bodyPr>
            <a:normAutofit/>
          </a:bodyPr>
          <a:lstStyle/>
          <a:p>
            <a:r>
              <a:rPr lang="en-IN" b="1" dirty="0"/>
              <a:t>Bacterial virulence-</a:t>
            </a:r>
            <a:endParaRPr lang="en-US" b="1" dirty="0"/>
          </a:p>
          <a:p>
            <a:pPr lvl="0"/>
            <a:r>
              <a:rPr lang="en-IN" dirty="0"/>
              <a:t>Prevent cell from drying out (desiccation)</a:t>
            </a:r>
            <a:endParaRPr lang="en-US" dirty="0"/>
          </a:p>
          <a:p>
            <a:pPr lvl="0"/>
            <a:r>
              <a:rPr lang="en-IN" dirty="0"/>
              <a:t>Protects the bacterium from the action of lysozyme and bacteriophages.</a:t>
            </a:r>
            <a:endParaRPr lang="en-US" dirty="0"/>
          </a:p>
          <a:p>
            <a:pPr lvl="0"/>
            <a:r>
              <a:rPr lang="en-IN" dirty="0"/>
              <a:t>Toxic to the host cells and induces abscess formation (e.g. </a:t>
            </a:r>
            <a:r>
              <a:rPr lang="en-IN" i="1" dirty="0" err="1"/>
              <a:t>Bacteroides</a:t>
            </a:r>
            <a:r>
              <a:rPr lang="en-IN" i="1" dirty="0"/>
              <a:t> </a:t>
            </a:r>
            <a:r>
              <a:rPr lang="en-IN" i="1" dirty="0" err="1"/>
              <a:t>fragilis</a:t>
            </a:r>
            <a:r>
              <a:rPr lang="en-IN" i="1" dirty="0"/>
              <a:t>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8562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5" y="1197405"/>
            <a:ext cx="9000445" cy="3512209"/>
          </a:xfrm>
        </p:spPr>
        <p:txBody>
          <a:bodyPr>
            <a:normAutofit/>
          </a:bodyPr>
          <a:lstStyle/>
          <a:p>
            <a:r>
              <a:rPr lang="en-IN" b="1" dirty="0"/>
              <a:t>Source of nutrients and energy - </a:t>
            </a:r>
            <a:r>
              <a:rPr lang="en-IN" i="1" dirty="0"/>
              <a:t>Streptococcus </a:t>
            </a:r>
            <a:r>
              <a:rPr lang="en-IN" i="1" dirty="0" err="1"/>
              <a:t>mutans</a:t>
            </a:r>
            <a:r>
              <a:rPr lang="en-IN" dirty="0"/>
              <a:t>, which colonizes teeth, ferments the sugar in the capsule and so formed acid by-products contribute to the tooth decay.</a:t>
            </a:r>
          </a:p>
          <a:p>
            <a:r>
              <a:rPr lang="en-IN" b="1" dirty="0"/>
              <a:t>Capsules as vaccine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N" dirty="0"/>
              <a:t>Capsular vaccines are available for bacteria such as </a:t>
            </a:r>
            <a:r>
              <a:rPr lang="en-IN" i="1" dirty="0"/>
              <a:t>Pneumococcus, Meningococcus </a:t>
            </a:r>
            <a:r>
              <a:rPr lang="en-IN" dirty="0"/>
              <a:t>and </a:t>
            </a:r>
            <a:r>
              <a:rPr lang="en-IN" i="1" dirty="0"/>
              <a:t>Haemophilus </a:t>
            </a:r>
            <a:r>
              <a:rPr lang="en-IN" i="1" dirty="0" err="1"/>
              <a:t>influenzae</a:t>
            </a:r>
            <a:r>
              <a:rPr lang="en-IN" dirty="0"/>
              <a:t> serotype-b.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426" y="225277"/>
            <a:ext cx="8443692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0308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IN" b="1" dirty="0"/>
            </a:br>
            <a:r>
              <a:rPr lang="en-IN" b="1" dirty="0"/>
              <a:t>Biofilm formation and adhesion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5" y="1197405"/>
            <a:ext cx="8856890" cy="3512209"/>
          </a:xfrm>
        </p:spPr>
        <p:txBody>
          <a:bodyPr>
            <a:normAutofit/>
          </a:bodyPr>
          <a:lstStyle/>
          <a:p>
            <a:pPr lvl="0"/>
            <a:r>
              <a:rPr lang="en-IN" dirty="0"/>
              <a:t>Made of millions of adherent bacterial cells embedded within a self-produced matrix of extracellular polymeric substance </a:t>
            </a:r>
          </a:p>
          <a:p>
            <a:pPr lvl="0"/>
            <a:r>
              <a:rPr lang="en-IN" dirty="0"/>
              <a:t>Capable of adherence to damaged tissues and plastic surfaces </a:t>
            </a:r>
          </a:p>
          <a:p>
            <a:pPr lvl="0"/>
            <a:r>
              <a:rPr lang="en-IN" dirty="0"/>
              <a:t>Adhesion is a first step in colonization and sometimes leads to disease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9922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S layer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7405"/>
            <a:ext cx="8847740" cy="3512209"/>
          </a:xfrm>
        </p:spPr>
        <p:txBody>
          <a:bodyPr>
            <a:normAutofit/>
          </a:bodyPr>
          <a:lstStyle/>
          <a:p>
            <a:pPr lvl="0"/>
            <a:r>
              <a:rPr lang="en-IN" sz="2600" dirty="0"/>
              <a:t>Protect the cell against ion and pH fluctuations, osmotic stress, enzymes, and also helps to maintain the shape and envelope rigidity. </a:t>
            </a:r>
            <a:endParaRPr lang="en-US" sz="2600" dirty="0"/>
          </a:p>
          <a:p>
            <a:pPr lvl="0"/>
            <a:r>
              <a:rPr lang="en-IN" sz="2600" dirty="0"/>
              <a:t>Prevents bacteria from phagocytosis and cell adhesion.</a:t>
            </a:r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6335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IN" b="1" dirty="0"/>
            </a:br>
            <a:r>
              <a:rPr lang="en-IN" b="1" dirty="0"/>
              <a:t>Flagella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60" y="1197405"/>
            <a:ext cx="8398776" cy="3512209"/>
          </a:xfrm>
        </p:spPr>
        <p:txBody>
          <a:bodyPr>
            <a:normAutofit/>
          </a:bodyPr>
          <a:lstStyle/>
          <a:p>
            <a:r>
              <a:rPr lang="en-IN" dirty="0"/>
              <a:t>Thread-like appendages, protruding from the cell wall, composed of protein subunits called </a:t>
            </a:r>
            <a:r>
              <a:rPr lang="en-IN" dirty="0" err="1"/>
              <a:t>flagellin</a:t>
            </a:r>
            <a:r>
              <a:rPr lang="en-IN" dirty="0"/>
              <a:t>. </a:t>
            </a:r>
            <a:endParaRPr lang="en-US" dirty="0"/>
          </a:p>
          <a:p>
            <a:pPr lvl="0"/>
            <a:r>
              <a:rPr lang="en-IN" dirty="0"/>
              <a:t>Organs of locomotion, confer motility to the bacteria.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5211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i="1" dirty="0"/>
              <a:t>Arrangement of flagella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69" y="1044700"/>
            <a:ext cx="9111631" cy="2748690"/>
          </a:xfrm>
        </p:spPr>
        <p:txBody>
          <a:bodyPr>
            <a:normAutofit/>
          </a:bodyPr>
          <a:lstStyle/>
          <a:p>
            <a:pPr lvl="0"/>
            <a:r>
              <a:rPr lang="pt-BR" dirty="0"/>
              <a:t>Monotrichous (single polar flagellum) - e.g. </a:t>
            </a:r>
            <a:r>
              <a:rPr lang="pt-BR" i="1" dirty="0"/>
              <a:t>Vibrio cholerae, Pseuodmonas </a:t>
            </a:r>
            <a:r>
              <a:rPr lang="pt-BR" dirty="0"/>
              <a:t>and </a:t>
            </a:r>
            <a:r>
              <a:rPr lang="pt-BR" i="1" dirty="0"/>
              <a:t>Camplylobacter</a:t>
            </a:r>
            <a:endParaRPr lang="en-US" dirty="0"/>
          </a:p>
          <a:p>
            <a:pPr lvl="0"/>
            <a:r>
              <a:rPr lang="fr-FR" dirty="0" err="1"/>
              <a:t>Lophotrichous</a:t>
            </a:r>
            <a:r>
              <a:rPr lang="fr-FR" dirty="0"/>
              <a:t> - </a:t>
            </a:r>
            <a:r>
              <a:rPr lang="fr-FR" dirty="0" err="1"/>
              <a:t>e.g</a:t>
            </a:r>
            <a:r>
              <a:rPr lang="fr-FR" dirty="0"/>
              <a:t>. </a:t>
            </a:r>
            <a:r>
              <a:rPr lang="fr-FR" i="1" dirty="0" err="1"/>
              <a:t>Spirillum</a:t>
            </a:r>
            <a:r>
              <a:rPr lang="fr-FR" i="1" dirty="0"/>
              <a:t>.</a:t>
            </a:r>
            <a:endParaRPr lang="en-US" dirty="0"/>
          </a:p>
          <a:p>
            <a:pPr lvl="0"/>
            <a:r>
              <a:rPr lang="en-IN" dirty="0" err="1"/>
              <a:t>Peritrichous</a:t>
            </a:r>
            <a:r>
              <a:rPr lang="en-IN" dirty="0"/>
              <a:t> - e.g.</a:t>
            </a:r>
            <a:r>
              <a:rPr lang="en-IN" i="1" dirty="0"/>
              <a:t> Salmonella </a:t>
            </a:r>
            <a:r>
              <a:rPr lang="en-IN" dirty="0" err="1"/>
              <a:t>Typhi</a:t>
            </a:r>
            <a:r>
              <a:rPr lang="en-IN" dirty="0"/>
              <a:t>,</a:t>
            </a:r>
            <a:r>
              <a:rPr lang="en-IN" i="1" dirty="0"/>
              <a:t> Escherichia coli.</a:t>
            </a:r>
            <a:endParaRPr lang="en-US" dirty="0"/>
          </a:p>
          <a:p>
            <a:pPr lvl="0"/>
            <a:r>
              <a:rPr lang="en-IN" dirty="0" err="1"/>
              <a:t>Amphitrichous</a:t>
            </a:r>
            <a:r>
              <a:rPr lang="en-IN" dirty="0"/>
              <a:t>- e.g. </a:t>
            </a:r>
            <a:r>
              <a:rPr lang="en-IN" i="1" dirty="0" err="1"/>
              <a:t>Alcaligenes</a:t>
            </a:r>
            <a:r>
              <a:rPr lang="en-IN" i="1" dirty="0"/>
              <a:t> </a:t>
            </a:r>
            <a:r>
              <a:rPr lang="en-IN" i="1" dirty="0" err="1"/>
              <a:t>faecalis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rcRect l="1823" t="5000" b="-5000"/>
          <a:stretch>
            <a:fillRect/>
          </a:stretch>
        </p:blipFill>
        <p:spPr bwMode="auto">
          <a:xfrm>
            <a:off x="5909067" y="3501595"/>
            <a:ext cx="2736850" cy="12656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6659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030251"/>
              </p:ext>
            </p:extLst>
          </p:nvPr>
        </p:nvGraphicFramePr>
        <p:xfrm>
          <a:off x="4645455" y="1502088"/>
          <a:ext cx="4123035" cy="2580435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283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5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39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6109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Bacteria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1282" marR="4128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Example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1282" marR="4128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109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Gram negative bacilli arranged in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1282" marR="4128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8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5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1282" marR="412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Pleomorphic  (various shapes)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1282" marR="412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Haemophilus, Proteus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1282" marR="4128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8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5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1282" marR="412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Thumb print appearance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1282" marR="412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Bordetella pertussis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1282" marR="4128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54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5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1282" marR="412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Comma shaped </a:t>
                      </a:r>
                      <a:endParaRPr lang="en-US" sz="14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(fish in stream appearance)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1282" marR="412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Vibrio </a:t>
                      </a:r>
                      <a:r>
                        <a:rPr lang="en-IN" sz="1200" dirty="0" err="1">
                          <a:effectLst/>
                        </a:rPr>
                        <a:t>cholerae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1282" marR="4128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47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5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1282" marR="412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Curved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1282" marR="412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Campylobacter (Gull-wing shaped) and Helicobacter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1282" marR="4128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61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5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1282" marR="412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Spirally coiled, flexible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1282" marR="412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Spirochetes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1282" marR="41282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61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5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1282" marR="412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Rigid spiral forms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1282" marR="412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Spirillum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1282" marR="41282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61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5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1282" marR="412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Bacteria that lack cell wall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1282" marR="412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Mycoplasma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1282" marR="41282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8812547"/>
              </p:ext>
            </p:extLst>
          </p:nvPr>
        </p:nvGraphicFramePr>
        <p:xfrm>
          <a:off x="143555" y="1624420"/>
          <a:ext cx="4123035" cy="2000714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283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5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39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6109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Bacteria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1282" marR="4128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Example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1282" marR="4128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109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Gram positive bacilli arranged in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1282" marR="4128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4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5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1282" marR="412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Chain(bamboo stick appearance)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1282" marR="412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Bacillus anthracis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1282" marR="4128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1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5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1282" marR="412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Chain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1282" marR="412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 err="1">
                          <a:effectLst/>
                        </a:rPr>
                        <a:t>Streptobacillus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1282" marR="4128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54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5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1282" marR="412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Chinese letter or cuneiform pattern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1282" marR="412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Corynebacterium </a:t>
                      </a:r>
                      <a:r>
                        <a:rPr lang="en-IN" sz="1200" dirty="0" err="1">
                          <a:effectLst/>
                        </a:rPr>
                        <a:t>diphtheriae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1282" marR="4128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61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5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1282" marR="412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Palisade pattern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1282" marR="412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 err="1">
                          <a:effectLst/>
                        </a:rPr>
                        <a:t>Diphtheroids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1282" marR="4128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54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5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1282" marR="412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Branched and filamentous form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1282" marR="412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 err="1">
                          <a:effectLst/>
                        </a:rPr>
                        <a:t>Actinomyces</a:t>
                      </a:r>
                      <a:r>
                        <a:rPr lang="en-IN" sz="1200" dirty="0">
                          <a:effectLst/>
                        </a:rPr>
                        <a:t> and </a:t>
                      </a:r>
                      <a:r>
                        <a:rPr lang="en-IN" sz="1200" dirty="0" err="1">
                          <a:effectLst/>
                        </a:rPr>
                        <a:t>Nocardia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1282" marR="41282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/>
              <a:t>Morphology of </a:t>
            </a:r>
            <a:r>
              <a:rPr lang="en-IN" dirty="0">
                <a:effectLst/>
              </a:rPr>
              <a:t>Gram negative </a:t>
            </a:r>
            <a:r>
              <a:rPr lang="en-US" b="1" dirty="0"/>
              <a:t>bacteria </a:t>
            </a:r>
            <a:br>
              <a:rPr lang="en-US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5421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i="1" dirty="0"/>
              <a:t>Bacterial motility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649490"/>
              </p:ext>
            </p:extLst>
          </p:nvPr>
        </p:nvGraphicFramePr>
        <p:xfrm>
          <a:off x="296260" y="1288317"/>
          <a:ext cx="8246071" cy="3651571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4581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49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53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Types of motility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</a:rPr>
                        <a:t>Bacteria shown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7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0" dirty="0">
                          <a:effectLst/>
                        </a:rPr>
                        <a:t>Tumbling  motility  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</a:rPr>
                        <a:t>Listeria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7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0" dirty="0">
                          <a:effectLst/>
                        </a:rPr>
                        <a:t>Gliding motility  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</a:rPr>
                        <a:t>Mycoplasma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7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0" dirty="0">
                          <a:effectLst/>
                        </a:rPr>
                        <a:t>Stately motility  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Clostridium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84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0" dirty="0">
                          <a:effectLst/>
                        </a:rPr>
                        <a:t>Darting motility  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Vibrio </a:t>
                      </a:r>
                      <a:r>
                        <a:rPr lang="en-IN" sz="2000" dirty="0" err="1">
                          <a:effectLst/>
                        </a:rPr>
                        <a:t>cholerae</a:t>
                      </a:r>
                      <a:r>
                        <a:rPr lang="en-IN" sz="2000" dirty="0">
                          <a:effectLst/>
                        </a:rPr>
                        <a:t>, Campylobacter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7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0" dirty="0">
                          <a:effectLst/>
                        </a:rPr>
                        <a:t>Swarming motility  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Proteus, Clostridium </a:t>
                      </a:r>
                      <a:r>
                        <a:rPr lang="en-IN" sz="2000" dirty="0" err="1">
                          <a:effectLst/>
                        </a:rPr>
                        <a:t>tetani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84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0" dirty="0">
                          <a:effectLst/>
                        </a:rPr>
                        <a:t>Corkscrew, lashing, flexion extension motility 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 err="1">
                          <a:effectLst/>
                        </a:rPr>
                        <a:t>Spirochaete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14580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260" y="54100"/>
            <a:ext cx="6447501" cy="990600"/>
          </a:xfrm>
        </p:spPr>
        <p:txBody>
          <a:bodyPr>
            <a:normAutofit fontScale="90000"/>
          </a:bodyPr>
          <a:lstStyle/>
          <a:p>
            <a:br>
              <a:rPr lang="en-IN" b="1" dirty="0"/>
            </a:br>
            <a:r>
              <a:rPr lang="en-IN" b="1" dirty="0"/>
              <a:t>Fimbriae or pili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044700"/>
            <a:ext cx="9000444" cy="3996407"/>
          </a:xfrm>
        </p:spPr>
        <p:txBody>
          <a:bodyPr>
            <a:normAutofit fontScale="40000" lnSpcReduction="20000"/>
          </a:bodyPr>
          <a:lstStyle/>
          <a:p>
            <a:r>
              <a:rPr lang="en-IN" sz="4900" dirty="0"/>
              <a:t>Fine, hair-like appendages that are thinner than flagella and not involved in motility, called as fimbriae or pili (singular fimbria or pilus). </a:t>
            </a:r>
            <a:endParaRPr lang="en-US" sz="4900" dirty="0"/>
          </a:p>
          <a:p>
            <a:pPr lvl="0"/>
            <a:r>
              <a:rPr lang="en-IN" sz="4900" dirty="0"/>
              <a:t>Pili are made up of protein  called pilin. </a:t>
            </a:r>
            <a:endParaRPr lang="en-US" sz="4900" dirty="0"/>
          </a:p>
          <a:p>
            <a:pPr lvl="0"/>
            <a:r>
              <a:rPr lang="en-IN" sz="4900" dirty="0"/>
              <a:t>Antigenic (but, antibodies against </a:t>
            </a:r>
            <a:r>
              <a:rPr lang="en-IN" sz="4900" dirty="0" err="1"/>
              <a:t>fimbrial</a:t>
            </a:r>
            <a:r>
              <a:rPr lang="en-IN" sz="4900" dirty="0"/>
              <a:t> antigens - not protective).</a:t>
            </a:r>
            <a:endParaRPr lang="en-US" sz="4900" dirty="0"/>
          </a:p>
          <a:p>
            <a:r>
              <a:rPr lang="en-IN" sz="4900" b="1" i="1" dirty="0"/>
              <a:t>Functions-</a:t>
            </a:r>
            <a:endParaRPr lang="en-US" sz="49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IN" sz="4900" dirty="0"/>
              <a:t>Fimbriae are called as the organ of adhesion (enhances virulence).</a:t>
            </a:r>
            <a:endParaRPr lang="en-US" sz="49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IN" sz="4900" dirty="0"/>
              <a:t>Certain fimbriae called sex pili also help in bacterial gene transfer.</a:t>
            </a:r>
            <a:endParaRPr lang="en-US" sz="49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IN" sz="4900" dirty="0"/>
              <a:t>Fimbriae are not related to motility.</a:t>
            </a:r>
            <a:endParaRPr lang="en-US" sz="49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7143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IN" b="1" dirty="0"/>
            </a:br>
            <a:r>
              <a:rPr lang="en-IN" b="1" dirty="0"/>
              <a:t>Fimbriae or pili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5" y="1144432"/>
            <a:ext cx="8856890" cy="3622831"/>
          </a:xfrm>
        </p:spPr>
        <p:txBody>
          <a:bodyPr>
            <a:normAutofit/>
          </a:bodyPr>
          <a:lstStyle/>
          <a:p>
            <a:r>
              <a:rPr lang="en-IN" b="1" i="1" dirty="0"/>
              <a:t>Size</a:t>
            </a:r>
            <a:r>
              <a:rPr lang="en-IN" dirty="0"/>
              <a:t>-  0.5µm long and 10 nm in thickness. A bacterium can have as many as 1,000 fimbriae.</a:t>
            </a:r>
            <a:endParaRPr lang="en-US" dirty="0"/>
          </a:p>
          <a:p>
            <a:r>
              <a:rPr lang="en-IN" b="1" i="1" dirty="0"/>
              <a:t>Types-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IN" i="1" dirty="0"/>
              <a:t>Common pili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IN" i="1" dirty="0"/>
              <a:t>Sex </a:t>
            </a:r>
            <a:r>
              <a:rPr lang="en-IN" dirty="0"/>
              <a:t>or</a:t>
            </a:r>
            <a:r>
              <a:rPr lang="en-IN" i="1" dirty="0"/>
              <a:t> F (fertility) pili</a:t>
            </a:r>
            <a:endParaRPr lang="en-IN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IN" dirty="0"/>
              <a:t>Col I (</a:t>
            </a:r>
            <a:r>
              <a:rPr lang="en-IN" dirty="0" err="1"/>
              <a:t>colicin</a:t>
            </a:r>
            <a:r>
              <a:rPr lang="en-IN" dirty="0"/>
              <a:t>) pili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3537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i="1" dirty="0"/>
              <a:t>Detection of fimbriae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44700"/>
            <a:ext cx="9000446" cy="1068935"/>
          </a:xfrm>
        </p:spPr>
        <p:txBody>
          <a:bodyPr>
            <a:normAutofit/>
          </a:bodyPr>
          <a:lstStyle/>
          <a:p>
            <a:pPr lvl="0"/>
            <a:r>
              <a:rPr lang="en-IN" dirty="0"/>
              <a:t>Electron microscopy.</a:t>
            </a:r>
            <a:endParaRPr lang="en-US" dirty="0"/>
          </a:p>
          <a:p>
            <a:pPr lvl="0"/>
            <a:r>
              <a:rPr lang="en-IN" dirty="0" err="1"/>
              <a:t>Hemagglutination</a:t>
            </a:r>
            <a:endParaRPr lang="en-US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2853" y="1579167"/>
            <a:ext cx="2932182" cy="16733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43555" y="2259270"/>
            <a:ext cx="53836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sz="2400" b="1" dirty="0"/>
              <a:t>Surface pellicle</a:t>
            </a:r>
            <a:r>
              <a:rPr lang="en-IN" sz="2400" dirty="0"/>
              <a:t>-Some aerobic </a:t>
            </a:r>
            <a:r>
              <a:rPr lang="en-IN" sz="2400" dirty="0" err="1"/>
              <a:t>fimbriated</a:t>
            </a:r>
            <a:r>
              <a:rPr lang="en-IN" sz="2400" dirty="0"/>
              <a:t> bacteria form a thin layer at the surface of a broth culture called as </a:t>
            </a:r>
            <a:r>
              <a:rPr lang="en-IN" sz="2400" b="1" dirty="0"/>
              <a:t>pellicle.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43146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IN" b="1" dirty="0"/>
            </a:br>
            <a:r>
              <a:rPr lang="en-IN" b="1" dirty="0"/>
              <a:t>Atypical forms of bacteria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5" y="1197405"/>
            <a:ext cx="8856890" cy="3512209"/>
          </a:xfrm>
        </p:spPr>
        <p:txBody>
          <a:bodyPr>
            <a:normAutofit/>
          </a:bodyPr>
          <a:lstStyle/>
          <a:p>
            <a:pPr lvl="0"/>
            <a:r>
              <a:rPr lang="en-IN" sz="2600" b="1" dirty="0"/>
              <a:t>Involution forms</a:t>
            </a:r>
            <a:r>
              <a:rPr lang="en-IN" sz="2600" dirty="0"/>
              <a:t>- Swollen and aberrant forms of bacteria (e.g. Gonococci and </a:t>
            </a:r>
            <a:r>
              <a:rPr lang="en-IN" sz="2600" i="1" dirty="0"/>
              <a:t>Yersinia </a:t>
            </a:r>
            <a:r>
              <a:rPr lang="en-IN" sz="2600" i="1" dirty="0" err="1"/>
              <a:t>pestis</a:t>
            </a:r>
            <a:r>
              <a:rPr lang="en-IN" sz="2600" dirty="0"/>
              <a:t>) in ageing cultures in high salt concentration </a:t>
            </a:r>
            <a:endParaRPr lang="en-US" sz="2600" dirty="0"/>
          </a:p>
          <a:p>
            <a:pPr lvl="0"/>
            <a:r>
              <a:rPr lang="en-IN" sz="2600" b="1" dirty="0"/>
              <a:t>Pleomorphic bacteria</a:t>
            </a:r>
            <a:r>
              <a:rPr lang="en-IN" sz="2600" dirty="0"/>
              <a:t> – Exhibit great variation in the shape and size of individual cells, e.g., </a:t>
            </a:r>
            <a:r>
              <a:rPr lang="en-IN" sz="2600" i="1" dirty="0"/>
              <a:t>Proteus </a:t>
            </a:r>
            <a:r>
              <a:rPr lang="en-IN" sz="2600" dirty="0"/>
              <a:t>and </a:t>
            </a:r>
            <a:r>
              <a:rPr lang="en-IN" sz="2600" i="1" dirty="0"/>
              <a:t>Yersinia </a:t>
            </a:r>
            <a:r>
              <a:rPr lang="en-IN" sz="2600" i="1" dirty="0" err="1"/>
              <a:t>pestis</a:t>
            </a:r>
            <a:r>
              <a:rPr lang="en-IN" sz="26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82325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L form (Cell wall deficient forms)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481" y="1255054"/>
            <a:ext cx="8927964" cy="3512209"/>
          </a:xfrm>
        </p:spPr>
        <p:txBody>
          <a:bodyPr>
            <a:normAutofit/>
          </a:bodyPr>
          <a:lstStyle/>
          <a:p>
            <a:r>
              <a:rPr lang="en-IN" sz="2600" dirty="0"/>
              <a:t>L forms are the cell wall deficient bacteria, discovered by </a:t>
            </a:r>
            <a:r>
              <a:rPr lang="en-IN" sz="2600" dirty="0" err="1"/>
              <a:t>E.Klieneberger</a:t>
            </a:r>
            <a:r>
              <a:rPr lang="en-IN" sz="2600" dirty="0"/>
              <a:t>, while studying </a:t>
            </a:r>
            <a:r>
              <a:rPr lang="en-IN" sz="2600" i="1" dirty="0" err="1"/>
              <a:t>Streptobacillus</a:t>
            </a:r>
            <a:r>
              <a:rPr lang="en-IN" sz="2600" i="1" dirty="0"/>
              <a:t> </a:t>
            </a:r>
            <a:r>
              <a:rPr lang="en-IN" sz="2600" i="1" dirty="0" err="1"/>
              <a:t>moniliformis</a:t>
            </a:r>
            <a:endParaRPr lang="en-US" sz="2600" dirty="0"/>
          </a:p>
          <a:p>
            <a:pPr lvl="0"/>
            <a:r>
              <a:rPr lang="en-IN" sz="2600" dirty="0"/>
              <a:t>She named it as L form after its place of discovery i.e. Lister Institute, London (1935)</a:t>
            </a:r>
            <a:endParaRPr lang="en-US" sz="2600" dirty="0"/>
          </a:p>
          <a:p>
            <a:pPr lvl="0"/>
            <a:r>
              <a:rPr lang="en-IN" sz="2600" dirty="0"/>
              <a:t>L forms play a role in  the persistence  of  pyelonephritis and other chronic infections</a:t>
            </a:r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6174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i="1" dirty="0"/>
              <a:t>Types of L-forms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5" y="1197405"/>
            <a:ext cx="8551481" cy="3512209"/>
          </a:xfrm>
        </p:spPr>
        <p:txBody>
          <a:bodyPr>
            <a:normAutofit/>
          </a:bodyPr>
          <a:lstStyle/>
          <a:p>
            <a:pPr lvl="0"/>
            <a:r>
              <a:rPr lang="en-IN" b="1" dirty="0"/>
              <a:t>Unstable L-forms</a:t>
            </a:r>
            <a:r>
              <a:rPr lang="en-IN" dirty="0"/>
              <a:t>- Bacteria lose the cell wall in presence of penicillin, a mechanism of resistance shown by the bacteria against penicillin.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IN" dirty="0"/>
              <a:t>Maintained only in presence of penicillin.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IN" dirty="0"/>
              <a:t>Capable of dividing, but can revert back to the original morphology once penicillin is removed.</a:t>
            </a:r>
            <a:endParaRPr lang="en-US" dirty="0"/>
          </a:p>
          <a:p>
            <a:pPr lvl="0"/>
            <a:r>
              <a:rPr lang="en-IN" i="1" dirty="0"/>
              <a:t>Protoplasts</a:t>
            </a:r>
            <a:r>
              <a:rPr lang="en-IN" dirty="0"/>
              <a:t>- Gram-positive bacteria whose cell wall is entirely removed</a:t>
            </a:r>
            <a:endParaRPr lang="en-US" dirty="0"/>
          </a:p>
          <a:p>
            <a:pPr lvl="0"/>
            <a:r>
              <a:rPr lang="en-IN" i="1" dirty="0" err="1"/>
              <a:t>Spheroplasts</a:t>
            </a:r>
            <a:r>
              <a:rPr lang="en-IN" dirty="0"/>
              <a:t>: Have their cell wall only partially removed and are derived from Gram negative bacteria</a:t>
            </a:r>
          </a:p>
        </p:txBody>
      </p:sp>
    </p:spTree>
    <p:extLst>
      <p:ext uri="{BB962C8B-B14F-4D97-AF65-F5344CB8AC3E}">
        <p14:creationId xmlns:p14="http://schemas.microsoft.com/office/powerpoint/2010/main" val="20101923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i="1" dirty="0"/>
              <a:t>Types of L-forms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5" y="1197405"/>
            <a:ext cx="8551481" cy="3512209"/>
          </a:xfrm>
        </p:spPr>
        <p:txBody>
          <a:bodyPr>
            <a:normAutofit/>
          </a:bodyPr>
          <a:lstStyle/>
          <a:p>
            <a:pPr lvl="0"/>
            <a:r>
              <a:rPr lang="en-IN" b="1" dirty="0"/>
              <a:t>Stable L-forms</a:t>
            </a:r>
            <a:r>
              <a:rPr lang="en-IN" dirty="0"/>
              <a:t>, L-forms that are unable to revert to the original bacteria are called as stable L forms.</a:t>
            </a:r>
            <a:endParaRPr lang="en-US" dirty="0"/>
          </a:p>
          <a:p>
            <a:r>
              <a:rPr lang="en-IN" i="1" dirty="0"/>
              <a:t>Mycoplasma </a:t>
            </a:r>
            <a:r>
              <a:rPr lang="en-IN" dirty="0"/>
              <a:t>do not have a true cell wall; the peptidoglycan layer is replaced by sterol.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0477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61113-469A-4660-8802-ED6376A5B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F1851-91B6-497E-8D5E-AC59E88DB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Textbook of Medical Microbiology by </a:t>
            </a:r>
            <a:r>
              <a:rPr lang="en-US" dirty="0" err="1"/>
              <a:t>Ananthnarayan</a:t>
            </a:r>
            <a:r>
              <a:rPr lang="en-US" dirty="0"/>
              <a:t>, </a:t>
            </a:r>
            <a:r>
              <a:rPr lang="en-US" dirty="0" err="1"/>
              <a:t>Paniker</a:t>
            </a:r>
            <a:endParaRPr lang="en-US" dirty="0"/>
          </a:p>
          <a:p>
            <a:r>
              <a:rPr lang="en-US" dirty="0"/>
              <a:t>Textbook of Medical Microbiology by C.P Baweja  </a:t>
            </a:r>
            <a:endParaRPr lang="en-IN" dirty="0"/>
          </a:p>
          <a:p>
            <a:r>
              <a:rPr lang="en-IN" dirty="0"/>
              <a:t>Textbook of Medical Microbiology by S. Bhat, </a:t>
            </a:r>
            <a:r>
              <a:rPr lang="en-IN" dirty="0" err="1"/>
              <a:t>A.S.Sastry</a:t>
            </a:r>
            <a:endParaRPr lang="en-IN" dirty="0"/>
          </a:p>
          <a:p>
            <a:r>
              <a:rPr lang="en-US" dirty="0"/>
              <a:t>Textbook of Medical Microbiology</a:t>
            </a:r>
            <a:r>
              <a:rPr lang="en-IN" dirty="0"/>
              <a:t> by </a:t>
            </a:r>
            <a:r>
              <a:rPr lang="en-IN" dirty="0" err="1"/>
              <a:t>D.R.Arora</a:t>
            </a:r>
            <a:r>
              <a:rPr lang="en-IN" dirty="0"/>
              <a:t>, Brij </a:t>
            </a:r>
            <a:r>
              <a:rPr lang="en-IN" dirty="0" err="1"/>
              <a:t>bala</a:t>
            </a:r>
            <a:r>
              <a:rPr lang="en-IN" dirty="0"/>
              <a:t> Arora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42890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85" y="281175"/>
            <a:ext cx="9000445" cy="610820"/>
          </a:xfrm>
        </p:spPr>
        <p:txBody>
          <a:bodyPr>
            <a:normAutofit fontScale="90000"/>
          </a:bodyPr>
          <a:lstStyle/>
          <a:p>
            <a:r>
              <a:rPr lang="en-IN" dirty="0">
                <a:effectLst/>
              </a:rPr>
              <a:t>Different morphology of bacteria and Gram staining property</a:t>
            </a: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59785" y="1557864"/>
            <a:ext cx="2438095" cy="8478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5525" y="1557864"/>
            <a:ext cx="1846685" cy="8478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9785" y="3372378"/>
            <a:ext cx="2438095" cy="768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2820" y="3372378"/>
            <a:ext cx="2505075" cy="7683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3466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>
                <a:effectLst/>
              </a:rPr>
              <a:t>Structure of Bacterial Cell</a:t>
            </a:r>
            <a:endParaRPr lang="en-US" dirty="0"/>
          </a:p>
        </p:txBody>
      </p:sp>
      <p:pic>
        <p:nvPicPr>
          <p:cNvPr id="3074" name="Picture 2" descr="Molecular Expressions Cell Biology: Bacteria Cell Structure">
            <a:extLst>
              <a:ext uri="{FF2B5EF4-FFF2-40B4-BE49-F238E27FC236}">
                <a16:creationId xmlns:a16="http://schemas.microsoft.com/office/drawing/2014/main" id="{19363D89-7BC4-49F8-87FA-1BD6DAB62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065" y="1472578"/>
            <a:ext cx="3664920" cy="253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652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Bacterial cell wall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5" y="1139225"/>
            <a:ext cx="8856890" cy="3512209"/>
          </a:xfrm>
        </p:spPr>
        <p:txBody>
          <a:bodyPr>
            <a:normAutofit/>
          </a:bodyPr>
          <a:lstStyle/>
          <a:p>
            <a:r>
              <a:rPr lang="en-US" b="1" dirty="0"/>
              <a:t>The cell wall has following functions: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Provides protection to the cell against osmotic lysis.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 Confers rigidity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Accounts for the shape of the cell.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 Takes part in cell division.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 Protect a cell from toxic substances and is the site of action of several antibiotics.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 Virulence factors-Bacterial cell wall contains certain virulence factors (e.g. endotoxin), which contribute to their pathogenicity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 Immunity: Antibody raised against specific cell wall antigens (e.g. antibody to LPS) may provide immunity against some bacterial infection.</a:t>
            </a:r>
          </a:p>
        </p:txBody>
      </p:sp>
    </p:spTree>
    <p:extLst>
      <p:ext uri="{BB962C8B-B14F-4D97-AF65-F5344CB8AC3E}">
        <p14:creationId xmlns:p14="http://schemas.microsoft.com/office/powerpoint/2010/main" val="1046893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>
                <a:effectLst/>
              </a:rPr>
              <a:t>Gram Positive Cell Wall</a:t>
            </a:r>
            <a:endParaRPr lang="en-US" dirty="0"/>
          </a:p>
        </p:txBody>
      </p:sp>
      <p:pic>
        <p:nvPicPr>
          <p:cNvPr id="2050" name="Picture 2" descr="Gram-positive cell wall - Microbe Notes">
            <a:extLst>
              <a:ext uri="{FF2B5EF4-FFF2-40B4-BE49-F238E27FC236}">
                <a16:creationId xmlns:a16="http://schemas.microsoft.com/office/drawing/2014/main" id="{523A0857-B776-4D36-9D56-B45848EF2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310" y="1808224"/>
            <a:ext cx="6447501" cy="259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01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>
                <a:effectLst/>
              </a:rPr>
              <a:t>Gram Positive Cell Wall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03335"/>
            <a:ext cx="6099050" cy="3937772"/>
          </a:xfrm>
        </p:spPr>
        <p:txBody>
          <a:bodyPr>
            <a:normAutofit/>
          </a:bodyPr>
          <a:lstStyle/>
          <a:p>
            <a:pPr lvl="0"/>
            <a:r>
              <a:rPr lang="en-IN" b="1" i="1" dirty="0"/>
              <a:t>Teichoic acid:</a:t>
            </a:r>
            <a:r>
              <a:rPr lang="en-IN" dirty="0"/>
              <a:t>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IN" dirty="0"/>
              <a:t>Teichoic acids are of two types: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IN" dirty="0"/>
              <a:t>Cell wall teichoic acid- covalently linked to NAM molecules of peptidoglycan.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N" dirty="0"/>
              <a:t> </a:t>
            </a:r>
            <a:r>
              <a:rPr lang="en-IN" dirty="0" err="1"/>
              <a:t>Lipoteichoic</a:t>
            </a:r>
            <a:r>
              <a:rPr lang="en-IN" dirty="0"/>
              <a:t> acid-attached to lipid groups of cell membrane.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5201" y="1691005"/>
            <a:ext cx="3056601" cy="248858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98920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Gram-negative cell wall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140" y="1022659"/>
            <a:ext cx="8972859" cy="3795385"/>
          </a:xfrm>
        </p:spPr>
        <p:txBody>
          <a:bodyPr>
            <a:normAutofit/>
          </a:bodyPr>
          <a:lstStyle/>
          <a:p>
            <a:pPr lvl="0"/>
            <a:r>
              <a:rPr lang="en-IN" b="1" i="1" dirty="0"/>
              <a:t>Peptidoglycan layer</a:t>
            </a:r>
            <a:r>
              <a:rPr lang="en-IN" dirty="0"/>
              <a:t> 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IN" dirty="0"/>
              <a:t>Very thin (1-2 layer, 2nm thick).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IN" dirty="0"/>
              <a:t>Composed of a </a:t>
            </a:r>
            <a:r>
              <a:rPr lang="en-IN" dirty="0" err="1"/>
              <a:t>mucopeptide</a:t>
            </a:r>
            <a:r>
              <a:rPr lang="en-IN" dirty="0"/>
              <a:t> chain similar to that of Gram positive cell wall, and consists of alternate NAM and NAG molecules. </a:t>
            </a:r>
          </a:p>
        </p:txBody>
      </p:sp>
    </p:spTree>
    <p:extLst>
      <p:ext uri="{BB962C8B-B14F-4D97-AF65-F5344CB8AC3E}">
        <p14:creationId xmlns:p14="http://schemas.microsoft.com/office/powerpoint/2010/main" val="320544900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3256</TotalTime>
  <Words>1670</Words>
  <Application>Microsoft Office PowerPoint</Application>
  <PresentationFormat>On-screen Show (16:9)</PresentationFormat>
  <Paragraphs>295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</vt:lpstr>
      <vt:lpstr>Calibri</vt:lpstr>
      <vt:lpstr>Courier New</vt:lpstr>
      <vt:lpstr>Times New Roman</vt:lpstr>
      <vt:lpstr>Trebuchet MS</vt:lpstr>
      <vt:lpstr>Wingdings</vt:lpstr>
      <vt:lpstr>Wingdings 3</vt:lpstr>
      <vt:lpstr>Facet</vt:lpstr>
      <vt:lpstr> General Bacteriology  </vt:lpstr>
      <vt:lpstr>MORPHOLOGY  Gram positive bacteria  </vt:lpstr>
      <vt:lpstr> Morphology of Gram negative bacteria  </vt:lpstr>
      <vt:lpstr>Different morphology of bacteria and Gram staining property</vt:lpstr>
      <vt:lpstr>Structure of Bacterial Cell</vt:lpstr>
      <vt:lpstr>Bacterial cell wall</vt:lpstr>
      <vt:lpstr>Gram Positive Cell Wall</vt:lpstr>
      <vt:lpstr>Gram Positive Cell Wall</vt:lpstr>
      <vt:lpstr>Gram-negative cell wall</vt:lpstr>
      <vt:lpstr>Gram-negative cell wall</vt:lpstr>
      <vt:lpstr>Gram-negative cell wall</vt:lpstr>
      <vt:lpstr>Differences between Gram positive and  Gram negative cell wall</vt:lpstr>
      <vt:lpstr> CELL MEMBRANE </vt:lpstr>
      <vt:lpstr> Functions of cell membrane </vt:lpstr>
      <vt:lpstr>CYTOPLASMIC MATRIX </vt:lpstr>
      <vt:lpstr>Ribosomes</vt:lpstr>
      <vt:lpstr>Intracytoplasmic inclusions </vt:lpstr>
      <vt:lpstr> Mesosomes </vt:lpstr>
      <vt:lpstr> NUCLEOID </vt:lpstr>
      <vt:lpstr>CELL WALL APPENDAGES</vt:lpstr>
      <vt:lpstr>  Capsule and slime layer  </vt:lpstr>
      <vt:lpstr>Capsulated organisms</vt:lpstr>
      <vt:lpstr>Demonstration of capsule </vt:lpstr>
      <vt:lpstr>Functions of capsule</vt:lpstr>
      <vt:lpstr>PowerPoint Presentation</vt:lpstr>
      <vt:lpstr> Biofilm formation and adhesion </vt:lpstr>
      <vt:lpstr>S layer </vt:lpstr>
      <vt:lpstr> Flagella  </vt:lpstr>
      <vt:lpstr>Arrangement of flagella</vt:lpstr>
      <vt:lpstr>Bacterial motility</vt:lpstr>
      <vt:lpstr> Fimbriae or pili </vt:lpstr>
      <vt:lpstr> Fimbriae or pili </vt:lpstr>
      <vt:lpstr>Detection of fimbriae </vt:lpstr>
      <vt:lpstr> Atypical forms of bacteria </vt:lpstr>
      <vt:lpstr>L form (Cell wall deficient forms)</vt:lpstr>
      <vt:lpstr>Types of L-forms </vt:lpstr>
      <vt:lpstr>Types of L-forms </vt:lpstr>
      <vt:lpstr>REFERENCES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dolly rastogi</cp:lastModifiedBy>
  <cp:revision>466</cp:revision>
  <dcterms:created xsi:type="dcterms:W3CDTF">2013-08-21T19:17:07Z</dcterms:created>
  <dcterms:modified xsi:type="dcterms:W3CDTF">2021-12-22T14:23:20Z</dcterms:modified>
</cp:coreProperties>
</file>