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Hemodynamic disorders-1</a:t>
            </a:r>
            <a:endParaRPr lang="en-IN" dirty="0"/>
          </a:p>
        </p:txBody>
      </p:sp>
      <p:sp>
        <p:nvSpPr>
          <p:cNvPr id="3" name="Subtitle 2"/>
          <p:cNvSpPr>
            <a:spLocks noGrp="1"/>
          </p:cNvSpPr>
          <p:nvPr>
            <p:ph type="subTitle" idx="1"/>
          </p:nvPr>
        </p:nvSpPr>
        <p:spPr/>
        <p:txBody>
          <a:bodyPr/>
          <a:lstStyle/>
          <a:p>
            <a:r>
              <a:rPr lang="en-US" dirty="0" smtClean="0"/>
              <a:t>Dr Versha Prasad</a:t>
            </a:r>
            <a:endParaRPr lang="en-IN" dirty="0"/>
          </a:p>
        </p:txBody>
      </p:sp>
    </p:spTree>
    <p:extLst>
      <p:ext uri="{BB962C8B-B14F-4D97-AF65-F5344CB8AC3E}">
        <p14:creationId xmlns:p14="http://schemas.microsoft.com/office/powerpoint/2010/main" val="397178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Haemorrhage</a:t>
            </a:r>
          </a:p>
        </p:txBody>
      </p:sp>
      <p:sp>
        <p:nvSpPr>
          <p:cNvPr id="3" name="Content Placeholder 2"/>
          <p:cNvSpPr>
            <a:spLocks noGrp="1"/>
          </p:cNvSpPr>
          <p:nvPr>
            <p:ph idx="1"/>
          </p:nvPr>
        </p:nvSpPr>
        <p:spPr/>
        <p:txBody>
          <a:bodyPr/>
          <a:lstStyle/>
          <a:p>
            <a:pPr marL="0" indent="0">
              <a:buNone/>
            </a:pPr>
            <a:r>
              <a:rPr lang="en-US" dirty="0" smtClean="0"/>
              <a:t>Causes of Haemorrhage-</a:t>
            </a:r>
          </a:p>
          <a:p>
            <a:pPr>
              <a:buFont typeface="Wingdings" panose="05000000000000000000" pitchFamily="2" charset="2"/>
              <a:buChar char="§"/>
            </a:pPr>
            <a:r>
              <a:rPr lang="en-US" dirty="0" smtClean="0"/>
              <a:t>Trauma</a:t>
            </a:r>
          </a:p>
          <a:p>
            <a:pPr>
              <a:buFont typeface="Wingdings" panose="05000000000000000000" pitchFamily="2" charset="2"/>
              <a:buChar char="§"/>
            </a:pPr>
            <a:r>
              <a:rPr lang="en-US" dirty="0" smtClean="0"/>
              <a:t>Spontaneous Haemorrhage</a:t>
            </a:r>
          </a:p>
          <a:p>
            <a:pPr>
              <a:buFont typeface="Wingdings" panose="05000000000000000000" pitchFamily="2" charset="2"/>
              <a:buChar char="§"/>
            </a:pPr>
            <a:r>
              <a:rPr lang="en-US" dirty="0" smtClean="0"/>
              <a:t>Elevated pressure in vessels</a:t>
            </a:r>
          </a:p>
          <a:p>
            <a:pPr>
              <a:buFont typeface="Wingdings" panose="05000000000000000000" pitchFamily="2" charset="2"/>
              <a:buChar char="§"/>
            </a:pPr>
            <a:r>
              <a:rPr lang="en-US" dirty="0" smtClean="0"/>
              <a:t>Increase Blood Pressure</a:t>
            </a:r>
            <a:endParaRPr lang="en-IN" dirty="0"/>
          </a:p>
        </p:txBody>
      </p:sp>
    </p:spTree>
    <p:extLst>
      <p:ext uri="{BB962C8B-B14F-4D97-AF65-F5344CB8AC3E}">
        <p14:creationId xmlns:p14="http://schemas.microsoft.com/office/powerpoint/2010/main" val="372482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Haemorrhage</a:t>
            </a:r>
          </a:p>
        </p:txBody>
      </p:sp>
      <p:sp>
        <p:nvSpPr>
          <p:cNvPr id="3" name="Content Placeholder 2"/>
          <p:cNvSpPr>
            <a:spLocks noGrp="1"/>
          </p:cNvSpPr>
          <p:nvPr>
            <p:ph idx="1"/>
          </p:nvPr>
        </p:nvSpPr>
        <p:spPr/>
        <p:txBody>
          <a:bodyPr/>
          <a:lstStyle/>
          <a:p>
            <a:r>
              <a:rPr lang="en-US" dirty="0" smtClean="0"/>
              <a:t>Effects of Haemorrhage depends on 3 factors-</a:t>
            </a:r>
          </a:p>
          <a:p>
            <a:pPr marL="457200" indent="-457200">
              <a:buFont typeface="+mj-lt"/>
              <a:buAutoNum type="arabicPeriod"/>
            </a:pPr>
            <a:r>
              <a:rPr lang="en-US" dirty="0" smtClean="0"/>
              <a:t>Amount of blood loss</a:t>
            </a:r>
          </a:p>
          <a:p>
            <a:pPr marL="457200" indent="-457200">
              <a:buFont typeface="+mj-lt"/>
              <a:buAutoNum type="arabicPeriod"/>
            </a:pPr>
            <a:r>
              <a:rPr lang="en-US" dirty="0" smtClean="0"/>
              <a:t>Speed of blood loss</a:t>
            </a:r>
          </a:p>
          <a:p>
            <a:pPr marL="457200" indent="-457200">
              <a:buFont typeface="+mj-lt"/>
              <a:buAutoNum type="arabicPeriod"/>
            </a:pPr>
            <a:r>
              <a:rPr lang="en-US" dirty="0" smtClean="0"/>
              <a:t>Site of Haemorrhage</a:t>
            </a:r>
          </a:p>
          <a:p>
            <a:pPr marL="0" indent="0">
              <a:buNone/>
            </a:pPr>
            <a:endParaRPr lang="en-IN" dirty="0"/>
          </a:p>
        </p:txBody>
      </p:sp>
    </p:spTree>
    <p:extLst>
      <p:ext uri="{BB962C8B-B14F-4D97-AF65-F5344CB8AC3E}">
        <p14:creationId xmlns:p14="http://schemas.microsoft.com/office/powerpoint/2010/main" val="101010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Edema</a:t>
            </a:r>
          </a:p>
        </p:txBody>
      </p:sp>
      <p:sp>
        <p:nvSpPr>
          <p:cNvPr id="3" name="Content Placeholder 2"/>
          <p:cNvSpPr>
            <a:spLocks noGrp="1"/>
          </p:cNvSpPr>
          <p:nvPr>
            <p:ph idx="1"/>
          </p:nvPr>
        </p:nvSpPr>
        <p:spPr/>
        <p:txBody>
          <a:bodyPr/>
          <a:lstStyle/>
          <a:p>
            <a:r>
              <a:rPr lang="en-US" dirty="0"/>
              <a:t>The accumulation of abnormal amounts </a:t>
            </a:r>
            <a:r>
              <a:rPr lang="en-US" dirty="0" smtClean="0"/>
              <a:t>of fluid </a:t>
            </a:r>
            <a:r>
              <a:rPr lang="en-US" dirty="0"/>
              <a:t>in intercellular spaces of body cavities.</a:t>
            </a:r>
          </a:p>
          <a:p>
            <a:r>
              <a:rPr lang="en-US" dirty="0" smtClean="0"/>
              <a:t> </a:t>
            </a:r>
            <a:r>
              <a:rPr lang="en-US" dirty="0"/>
              <a:t>Inflammation and release of </a:t>
            </a:r>
            <a:r>
              <a:rPr lang="en-US" dirty="0" smtClean="0"/>
              <a:t>mediators (exudate</a:t>
            </a:r>
            <a:r>
              <a:rPr lang="en-US" dirty="0"/>
              <a:t>: contains inflammatory cells).</a:t>
            </a:r>
          </a:p>
          <a:p>
            <a:r>
              <a:rPr lang="en-US" dirty="0" smtClean="0"/>
              <a:t> </a:t>
            </a:r>
            <a:r>
              <a:rPr lang="en-US" dirty="0"/>
              <a:t>Alterations in hemodynamic </a:t>
            </a:r>
            <a:r>
              <a:rPr lang="en-US" dirty="0" smtClean="0"/>
              <a:t>forces(transudate</a:t>
            </a:r>
            <a:r>
              <a:rPr lang="en-US" dirty="0"/>
              <a:t>: consists of fluid without cells).</a:t>
            </a:r>
            <a:endParaRPr lang="en-IN" dirty="0"/>
          </a:p>
        </p:txBody>
      </p:sp>
    </p:spTree>
    <p:extLst>
      <p:ext uri="{BB962C8B-B14F-4D97-AF65-F5344CB8AC3E}">
        <p14:creationId xmlns:p14="http://schemas.microsoft.com/office/powerpoint/2010/main" val="146041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Edema</a:t>
            </a:r>
          </a:p>
        </p:txBody>
      </p:sp>
      <p:sp>
        <p:nvSpPr>
          <p:cNvPr id="3" name="Content Placeholder 2"/>
          <p:cNvSpPr>
            <a:spLocks noGrp="1"/>
          </p:cNvSpPr>
          <p:nvPr>
            <p:ph idx="1"/>
          </p:nvPr>
        </p:nvSpPr>
        <p:spPr/>
        <p:txBody>
          <a:bodyPr/>
          <a:lstStyle/>
          <a:p>
            <a:pPr marL="0" indent="0">
              <a:buNone/>
            </a:pPr>
            <a:r>
              <a:rPr lang="en-IN" dirty="0">
                <a:solidFill>
                  <a:srgbClr val="FF0000"/>
                </a:solidFill>
              </a:rPr>
              <a:t>Hemodynamic </a:t>
            </a:r>
            <a:r>
              <a:rPr lang="en-IN" dirty="0" smtClean="0">
                <a:solidFill>
                  <a:srgbClr val="FF0000"/>
                </a:solidFill>
              </a:rPr>
              <a:t>Mechanisms</a:t>
            </a:r>
          </a:p>
          <a:p>
            <a:r>
              <a:rPr lang="en-US" dirty="0" smtClean="0"/>
              <a:t> </a:t>
            </a:r>
            <a:r>
              <a:rPr lang="en-US" dirty="0"/>
              <a:t>Increased hydrostatic pressure</a:t>
            </a:r>
          </a:p>
          <a:p>
            <a:r>
              <a:rPr lang="en-US" dirty="0" smtClean="0"/>
              <a:t> </a:t>
            </a:r>
            <a:r>
              <a:rPr lang="en-US" dirty="0"/>
              <a:t>Loss of plasma colloid</a:t>
            </a:r>
          </a:p>
          <a:p>
            <a:r>
              <a:rPr lang="en-US" dirty="0" smtClean="0"/>
              <a:t> Increased </a:t>
            </a:r>
            <a:r>
              <a:rPr lang="en-US" dirty="0"/>
              <a:t>vascular permeability</a:t>
            </a:r>
          </a:p>
          <a:p>
            <a:r>
              <a:rPr lang="en-US" dirty="0" smtClean="0"/>
              <a:t> </a:t>
            </a:r>
            <a:r>
              <a:rPr lang="en-US" dirty="0"/>
              <a:t>Impaired lymphatic drainage</a:t>
            </a:r>
          </a:p>
          <a:p>
            <a:r>
              <a:rPr lang="en-US" dirty="0" smtClean="0"/>
              <a:t> </a:t>
            </a:r>
            <a:r>
              <a:rPr lang="en-US" dirty="0"/>
              <a:t>Salt and water retention</a:t>
            </a:r>
            <a:endParaRPr lang="en-IN" dirty="0"/>
          </a:p>
        </p:txBody>
      </p:sp>
    </p:spTree>
    <p:extLst>
      <p:ext uri="{BB962C8B-B14F-4D97-AF65-F5344CB8AC3E}">
        <p14:creationId xmlns:p14="http://schemas.microsoft.com/office/powerpoint/2010/main" val="255177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Edema</a:t>
            </a:r>
          </a:p>
        </p:txBody>
      </p:sp>
      <p:sp>
        <p:nvSpPr>
          <p:cNvPr id="3" name="Content Placeholder 2"/>
          <p:cNvSpPr>
            <a:spLocks noGrp="1"/>
          </p:cNvSpPr>
          <p:nvPr>
            <p:ph idx="1"/>
          </p:nvPr>
        </p:nvSpPr>
        <p:spPr>
          <a:xfrm>
            <a:off x="1295401" y="2462645"/>
            <a:ext cx="9601196" cy="3792682"/>
          </a:xfrm>
        </p:spPr>
        <p:txBody>
          <a:bodyPr>
            <a:normAutofit fontScale="92500" lnSpcReduction="20000"/>
          </a:bodyPr>
          <a:lstStyle/>
          <a:p>
            <a:pPr marL="0" indent="0">
              <a:buNone/>
            </a:pPr>
            <a:r>
              <a:rPr lang="en-IN" dirty="0">
                <a:solidFill>
                  <a:srgbClr val="FF0000"/>
                </a:solidFill>
              </a:rPr>
              <a:t>Increased Hydrostatic </a:t>
            </a:r>
            <a:r>
              <a:rPr lang="en-IN" dirty="0" smtClean="0">
                <a:solidFill>
                  <a:srgbClr val="FF0000"/>
                </a:solidFill>
              </a:rPr>
              <a:t>Pressure</a:t>
            </a:r>
          </a:p>
          <a:p>
            <a:pPr marL="0" indent="0">
              <a:buNone/>
            </a:pPr>
            <a:r>
              <a:rPr lang="en-US" dirty="0"/>
              <a:t>• Generalized</a:t>
            </a:r>
          </a:p>
          <a:p>
            <a:pPr marL="0" indent="0">
              <a:buNone/>
            </a:pPr>
            <a:r>
              <a:rPr lang="en-US" dirty="0"/>
              <a:t>– Cardiac failure</a:t>
            </a:r>
          </a:p>
          <a:p>
            <a:pPr marL="0" indent="0">
              <a:buNone/>
            </a:pPr>
            <a:r>
              <a:rPr lang="en-US" dirty="0"/>
              <a:t>– Renal failure</a:t>
            </a:r>
          </a:p>
          <a:p>
            <a:pPr marL="0" indent="0">
              <a:buNone/>
            </a:pPr>
            <a:r>
              <a:rPr lang="en-US" dirty="0"/>
              <a:t>• Localized</a:t>
            </a:r>
          </a:p>
          <a:p>
            <a:pPr marL="0" indent="0">
              <a:buNone/>
            </a:pPr>
            <a:r>
              <a:rPr lang="en-US" dirty="0"/>
              <a:t>– Venous stasis</a:t>
            </a:r>
          </a:p>
          <a:p>
            <a:pPr marL="0" indent="0">
              <a:buNone/>
            </a:pPr>
            <a:r>
              <a:rPr lang="en-US" dirty="0"/>
              <a:t>– </a:t>
            </a:r>
            <a:r>
              <a:rPr lang="en-US" dirty="0" smtClean="0"/>
              <a:t>Ascites</a:t>
            </a:r>
          </a:p>
          <a:p>
            <a:pPr>
              <a:buFont typeface="Arial" panose="020B0604020202020204" pitchFamily="34" charset="0"/>
              <a:buChar char="•"/>
            </a:pPr>
            <a:r>
              <a:rPr lang="en-US" dirty="0" smtClean="0">
                <a:solidFill>
                  <a:schemeClr val="tx1"/>
                </a:solidFill>
              </a:rPr>
              <a:t>Special </a:t>
            </a:r>
          </a:p>
          <a:p>
            <a:r>
              <a:rPr lang="en-US" dirty="0" smtClean="0">
                <a:solidFill>
                  <a:schemeClr val="tx1"/>
                </a:solidFill>
              </a:rPr>
              <a:t>Cerebral , Pulmonary</a:t>
            </a:r>
          </a:p>
          <a:p>
            <a:pPr marL="0" indent="0">
              <a:buNone/>
            </a:pPr>
            <a:endParaRPr lang="en-US" dirty="0" smtClean="0"/>
          </a:p>
          <a:p>
            <a:endParaRPr lang="en-IN" dirty="0"/>
          </a:p>
        </p:txBody>
      </p:sp>
    </p:spTree>
    <p:extLst>
      <p:ext uri="{BB962C8B-B14F-4D97-AF65-F5344CB8AC3E}">
        <p14:creationId xmlns:p14="http://schemas.microsoft.com/office/powerpoint/2010/main" val="18770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Edema</a:t>
            </a:r>
          </a:p>
        </p:txBody>
      </p:sp>
      <p:sp>
        <p:nvSpPr>
          <p:cNvPr id="3" name="Content Placeholder 2"/>
          <p:cNvSpPr>
            <a:spLocks noGrp="1"/>
          </p:cNvSpPr>
          <p:nvPr>
            <p:ph idx="1"/>
          </p:nvPr>
        </p:nvSpPr>
        <p:spPr/>
        <p:txBody>
          <a:bodyPr/>
          <a:lstStyle/>
          <a:p>
            <a:r>
              <a:rPr lang="en-US" dirty="0" smtClean="0"/>
              <a:t>The accumulation of fluid in body cavities. For example accumulation of fluid in-</a:t>
            </a:r>
          </a:p>
          <a:p>
            <a:r>
              <a:rPr lang="en-US" dirty="0" smtClean="0"/>
              <a:t>Peritoneal cavity- Ascites</a:t>
            </a:r>
          </a:p>
          <a:p>
            <a:r>
              <a:rPr lang="en-US" dirty="0" smtClean="0"/>
              <a:t>Pleural cavity- Hydrothorax</a:t>
            </a:r>
          </a:p>
          <a:p>
            <a:r>
              <a:rPr lang="en-US" dirty="0" smtClean="0"/>
              <a:t>Pus in Pleural cavity- Pyothorax</a:t>
            </a:r>
          </a:p>
          <a:p>
            <a:r>
              <a:rPr lang="en-US" dirty="0" smtClean="0"/>
              <a:t>Pericardial Cavity- Pericardial Effusion.</a:t>
            </a:r>
          </a:p>
          <a:p>
            <a:endParaRPr lang="en-US" dirty="0" smtClean="0"/>
          </a:p>
        </p:txBody>
      </p:sp>
    </p:spTree>
    <p:extLst>
      <p:ext uri="{BB962C8B-B14F-4D97-AF65-F5344CB8AC3E}">
        <p14:creationId xmlns:p14="http://schemas.microsoft.com/office/powerpoint/2010/main" val="142509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 disturbances</a:t>
            </a:r>
            <a:endParaRPr lang="en-IN" dirty="0"/>
          </a:p>
        </p:txBody>
      </p:sp>
      <p:sp>
        <p:nvSpPr>
          <p:cNvPr id="3" name="Content Placeholder 2"/>
          <p:cNvSpPr>
            <a:spLocks noGrp="1"/>
          </p:cNvSpPr>
          <p:nvPr>
            <p:ph idx="1"/>
          </p:nvPr>
        </p:nvSpPr>
        <p:spPr/>
        <p:txBody>
          <a:bodyPr/>
          <a:lstStyle/>
          <a:p>
            <a:r>
              <a:rPr lang="en-US" dirty="0" smtClean="0"/>
              <a:t>There are 3 main basic requirements for the normal circulatory functions.</a:t>
            </a:r>
          </a:p>
          <a:p>
            <a:pPr marL="457200" indent="-457200">
              <a:buFont typeface="+mj-lt"/>
              <a:buAutoNum type="arabicPeriod"/>
            </a:pPr>
            <a:r>
              <a:rPr lang="en-US" dirty="0" smtClean="0"/>
              <a:t>Normal Anatomic feature</a:t>
            </a:r>
          </a:p>
          <a:p>
            <a:pPr marL="457200" indent="-457200">
              <a:buFont typeface="+mj-lt"/>
              <a:buAutoNum type="arabicPeriod"/>
            </a:pPr>
            <a:r>
              <a:rPr lang="en-US" dirty="0" smtClean="0"/>
              <a:t>Normal physiological control</a:t>
            </a:r>
          </a:p>
          <a:p>
            <a:pPr marL="457200" indent="-457200">
              <a:buFont typeface="+mj-lt"/>
              <a:buAutoNum type="arabicPeriod"/>
            </a:pPr>
            <a:r>
              <a:rPr lang="en-US" dirty="0" smtClean="0"/>
              <a:t>Normal biochemical composition of blood</a:t>
            </a:r>
          </a:p>
          <a:p>
            <a:pPr marL="0" indent="0">
              <a:buNone/>
            </a:pPr>
            <a:r>
              <a:rPr lang="en-US" dirty="0" smtClean="0"/>
              <a:t>These three are essential to maintain the blood flow and perfusion of tissues. Hemodynamic disturbances are considered into n2 broad </a:t>
            </a:r>
            <a:r>
              <a:rPr lang="en-US" dirty="0" err="1" smtClean="0"/>
              <a:t>catagories</a:t>
            </a:r>
            <a:r>
              <a:rPr lang="en-US" dirty="0" smtClean="0"/>
              <a:t>.</a:t>
            </a:r>
          </a:p>
          <a:p>
            <a:pPr marL="457200" indent="-457200">
              <a:buFont typeface="+mj-lt"/>
              <a:buAutoNum type="arabicPeriod"/>
            </a:pPr>
            <a:endParaRPr lang="en-IN" dirty="0"/>
          </a:p>
        </p:txBody>
      </p:sp>
    </p:spTree>
    <p:extLst>
      <p:ext uri="{BB962C8B-B14F-4D97-AF65-F5344CB8AC3E}">
        <p14:creationId xmlns:p14="http://schemas.microsoft.com/office/powerpoint/2010/main" val="306875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Broad categories of Hemodynamic Disturbances.</a:t>
            </a:r>
            <a:endParaRPr lang="en-IN" dirty="0"/>
          </a:p>
        </p:txBody>
      </p:sp>
      <p:sp>
        <p:nvSpPr>
          <p:cNvPr id="3" name="Content Placeholder 2"/>
          <p:cNvSpPr>
            <a:spLocks noGrp="1"/>
          </p:cNvSpPr>
          <p:nvPr>
            <p:ph idx="1"/>
          </p:nvPr>
        </p:nvSpPr>
        <p:spPr/>
        <p:txBody>
          <a:bodyPr/>
          <a:lstStyle/>
          <a:p>
            <a:pPr marL="514350" indent="-514350">
              <a:buAutoNum type="romanUcParenBoth"/>
            </a:pPr>
            <a:r>
              <a:rPr lang="en-US" dirty="0" smtClean="0">
                <a:solidFill>
                  <a:schemeClr val="accent1"/>
                </a:solidFill>
              </a:rPr>
              <a:t>Disturbance in volume of circulatory blood.</a:t>
            </a:r>
          </a:p>
          <a:p>
            <a:pPr marL="0" indent="0">
              <a:buNone/>
            </a:pPr>
            <a:r>
              <a:rPr lang="en-US" dirty="0"/>
              <a:t> </a:t>
            </a:r>
            <a:r>
              <a:rPr lang="en-US" dirty="0" smtClean="0"/>
              <a:t>            a. Hyperemia and congestion</a:t>
            </a:r>
          </a:p>
          <a:p>
            <a:pPr marL="0" indent="0">
              <a:buNone/>
            </a:pPr>
            <a:r>
              <a:rPr lang="en-US" dirty="0"/>
              <a:t> </a:t>
            </a:r>
            <a:r>
              <a:rPr lang="en-US" dirty="0" smtClean="0"/>
              <a:t>            b. Hemorrhage and shock</a:t>
            </a:r>
          </a:p>
          <a:p>
            <a:pPr marL="0" indent="0">
              <a:buNone/>
            </a:pPr>
            <a:r>
              <a:rPr lang="en-US" dirty="0" smtClean="0">
                <a:solidFill>
                  <a:schemeClr val="accent1"/>
                </a:solidFill>
              </a:rPr>
              <a:t>( II) Circulatory disturbances of obstructive nature</a:t>
            </a:r>
          </a:p>
          <a:p>
            <a:pPr marL="0" indent="0">
              <a:buNone/>
            </a:pPr>
            <a:r>
              <a:rPr lang="en-US" dirty="0">
                <a:solidFill>
                  <a:schemeClr val="tx1"/>
                </a:solidFill>
              </a:rPr>
              <a:t> </a:t>
            </a:r>
            <a:r>
              <a:rPr lang="en-US" dirty="0" smtClean="0">
                <a:solidFill>
                  <a:schemeClr val="tx1"/>
                </a:solidFill>
              </a:rPr>
              <a:t>            a. Thrombosis and Embolism</a:t>
            </a:r>
          </a:p>
          <a:p>
            <a:pPr marL="0" indent="0">
              <a:buNone/>
            </a:pPr>
            <a:r>
              <a:rPr lang="en-US" dirty="0">
                <a:solidFill>
                  <a:schemeClr val="tx1"/>
                </a:solidFill>
              </a:rPr>
              <a:t> </a:t>
            </a:r>
            <a:r>
              <a:rPr lang="en-US" dirty="0" smtClean="0">
                <a:solidFill>
                  <a:schemeClr val="tx1"/>
                </a:solidFill>
              </a:rPr>
              <a:t>            b. Ischemia and Infarction</a:t>
            </a:r>
            <a:endParaRPr lang="en-IN" dirty="0">
              <a:solidFill>
                <a:schemeClr val="tx1"/>
              </a:solidFill>
            </a:endParaRPr>
          </a:p>
        </p:txBody>
      </p:sp>
    </p:spTree>
    <p:extLst>
      <p:ext uri="{BB962C8B-B14F-4D97-AF65-F5344CB8AC3E}">
        <p14:creationId xmlns:p14="http://schemas.microsoft.com/office/powerpoint/2010/main" val="136951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Hyperemia and Congestion</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These are the term used for increase volume of blood within the dilated blood vessels of an organ or tissue. The increased volume of blood is due to arterial or arteriolar dilation is known as hyperemia. And when there is impaired venous drainage is called as venous congestion . </a:t>
            </a:r>
            <a:endParaRPr lang="en-US" dirty="0"/>
          </a:p>
          <a:p>
            <a:r>
              <a:rPr lang="en-US" dirty="0" smtClean="0"/>
              <a:t>E.g. Inflammation, High grade fever etc.</a:t>
            </a:r>
          </a:p>
          <a:p>
            <a:r>
              <a:rPr lang="en-US" dirty="0" smtClean="0"/>
              <a:t> </a:t>
            </a:r>
            <a:r>
              <a:rPr lang="en-US" dirty="0"/>
              <a:t>An increased volume of blood in an </a:t>
            </a:r>
            <a:r>
              <a:rPr lang="en-US" dirty="0" smtClean="0"/>
              <a:t>affected tissue </a:t>
            </a:r>
            <a:r>
              <a:rPr lang="en-US" dirty="0"/>
              <a:t>or part</a:t>
            </a:r>
          </a:p>
          <a:p>
            <a:r>
              <a:rPr lang="en-US" dirty="0" smtClean="0"/>
              <a:t> </a:t>
            </a:r>
            <a:r>
              <a:rPr lang="en-US" dirty="0"/>
              <a:t>Hyperemia: active process</a:t>
            </a:r>
          </a:p>
          <a:p>
            <a:r>
              <a:rPr lang="en-US" dirty="0" smtClean="0"/>
              <a:t> </a:t>
            </a:r>
            <a:r>
              <a:rPr lang="en-US" dirty="0"/>
              <a:t>Congestion: passive process</a:t>
            </a:r>
            <a:endParaRPr lang="en-IN" dirty="0"/>
          </a:p>
        </p:txBody>
      </p:sp>
    </p:spTree>
    <p:extLst>
      <p:ext uri="{BB962C8B-B14F-4D97-AF65-F5344CB8AC3E}">
        <p14:creationId xmlns:p14="http://schemas.microsoft.com/office/powerpoint/2010/main" val="369155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Haemorrhage</a:t>
            </a:r>
            <a:endParaRPr lang="en-IN" dirty="0"/>
          </a:p>
        </p:txBody>
      </p:sp>
      <p:sp>
        <p:nvSpPr>
          <p:cNvPr id="3" name="Content Placeholder 2"/>
          <p:cNvSpPr>
            <a:spLocks noGrp="1"/>
          </p:cNvSpPr>
          <p:nvPr>
            <p:ph idx="1"/>
          </p:nvPr>
        </p:nvSpPr>
        <p:spPr/>
        <p:txBody>
          <a:bodyPr>
            <a:normAutofit lnSpcReduction="10000"/>
          </a:bodyPr>
          <a:lstStyle/>
          <a:p>
            <a:r>
              <a:rPr lang="en-US" dirty="0"/>
              <a:t>Rupture of blood vessels with loss of </a:t>
            </a:r>
            <a:r>
              <a:rPr lang="en-US" dirty="0" smtClean="0"/>
              <a:t>blood. It is the escape of blood from a blood vessels . The bleeding may occur internally /Externally. Internal bleeding into serous cavities for example.</a:t>
            </a:r>
          </a:p>
          <a:p>
            <a:pPr marL="457200" indent="-457200">
              <a:buFont typeface="+mj-lt"/>
              <a:buAutoNum type="alphaUcPeriod"/>
            </a:pPr>
            <a:r>
              <a:rPr lang="en-US" dirty="0" smtClean="0"/>
              <a:t>Bleeding in Pleural Cavity- Haemothorax</a:t>
            </a:r>
          </a:p>
          <a:p>
            <a:pPr marL="457200" indent="-457200">
              <a:buFont typeface="+mj-lt"/>
              <a:buAutoNum type="alphaUcPeriod"/>
            </a:pPr>
            <a:r>
              <a:rPr lang="en-US" dirty="0" smtClean="0"/>
              <a:t>Peritoneal Cavity- Haemoperitonium</a:t>
            </a:r>
          </a:p>
          <a:p>
            <a:pPr marL="457200" indent="-457200">
              <a:buFont typeface="+mj-lt"/>
              <a:buAutoNum type="alphaUcPeriod"/>
            </a:pPr>
            <a:r>
              <a:rPr lang="en-US" dirty="0" smtClean="0"/>
              <a:t>Pericardial Cavity- Haemopercardium</a:t>
            </a:r>
            <a:endParaRPr lang="en-US" dirty="0"/>
          </a:p>
          <a:p>
            <a:pPr marL="0" indent="0">
              <a:buNone/>
            </a:pPr>
            <a:r>
              <a:rPr lang="en-US" dirty="0" smtClean="0"/>
              <a:t>The escaping of blood into the tissues resulting in swelling is the hematoma.</a:t>
            </a:r>
          </a:p>
          <a:p>
            <a:pPr marL="0" indent="0">
              <a:buNone/>
            </a:pPr>
            <a:endParaRPr lang="en-IN" dirty="0"/>
          </a:p>
        </p:txBody>
      </p:sp>
    </p:spTree>
    <p:extLst>
      <p:ext uri="{BB962C8B-B14F-4D97-AF65-F5344CB8AC3E}">
        <p14:creationId xmlns:p14="http://schemas.microsoft.com/office/powerpoint/2010/main" val="35120904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TotalTime>
  <Words>398</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Wingdings</vt:lpstr>
      <vt:lpstr>Organic</vt:lpstr>
      <vt:lpstr>Hemodynamic disorders-1</vt:lpstr>
      <vt:lpstr>Edema</vt:lpstr>
      <vt:lpstr>Edema</vt:lpstr>
      <vt:lpstr>Edema</vt:lpstr>
      <vt:lpstr>Edema</vt:lpstr>
      <vt:lpstr>Hemodynamic disturbances</vt:lpstr>
      <vt:lpstr>3 Broad categories of Hemodynamic Disturbances.</vt:lpstr>
      <vt:lpstr>Hyperemia and Congestion</vt:lpstr>
      <vt:lpstr>Haemorrhage</vt:lpstr>
      <vt:lpstr>Haemorrhage</vt:lpstr>
      <vt:lpstr>Haemorrhage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Hemodynamic disorders-1</dc:title>
  <dc:creator>HP</dc:creator>
  <cp:lastModifiedBy>HP</cp:lastModifiedBy>
  <cp:revision>9</cp:revision>
  <dcterms:created xsi:type="dcterms:W3CDTF">2021-12-27T05:37:58Z</dcterms:created>
  <dcterms:modified xsi:type="dcterms:W3CDTF">2021-12-27T06:30:22Z</dcterms:modified>
</cp:coreProperties>
</file>