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04F8-D73F-D340-A3F1-3AF487FAC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284FE9-E1F2-184F-B955-0A4382A88A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E1881B-7597-714D-8E9F-E48FB67C3208}"/>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5" name="Footer Placeholder 4">
            <a:extLst>
              <a:ext uri="{FF2B5EF4-FFF2-40B4-BE49-F238E27FC236}">
                <a16:creationId xmlns:a16="http://schemas.microsoft.com/office/drawing/2014/main" id="{953B5765-D43D-AE41-B056-A80B13F89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616E-37F0-3543-8754-DCD3E3D402FE}"/>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256616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C452-5F61-6547-BE2B-DDCF0ACF4F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EE4B97-DD88-E04E-9D4F-090FD388C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1D78A-9B85-7A4B-B535-74F9C1B6D0A5}"/>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5" name="Footer Placeholder 4">
            <a:extLst>
              <a:ext uri="{FF2B5EF4-FFF2-40B4-BE49-F238E27FC236}">
                <a16:creationId xmlns:a16="http://schemas.microsoft.com/office/drawing/2014/main" id="{F8E5D167-07F1-3745-A431-89D96F3CF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4B19E-9328-A14F-98D3-81FD429B6C5D}"/>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350904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CBFE5F-C2FB-0549-A2EC-91EFEF8A64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0E8195-B6A4-904B-ABBE-C559534CFE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8D8CF3-C59F-A84D-A93D-58114ACAB655}"/>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5" name="Footer Placeholder 4">
            <a:extLst>
              <a:ext uri="{FF2B5EF4-FFF2-40B4-BE49-F238E27FC236}">
                <a16:creationId xmlns:a16="http://schemas.microsoft.com/office/drawing/2014/main" id="{F98F5E01-C53D-B546-91ED-7815E36B8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02509-9937-7D42-925C-545C95FA09E4}"/>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2137270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F5AF-2199-D64F-AB78-6868E7E48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97ECC7-0B1C-5E49-BED0-D0B6BF322B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F5A682-6FDD-FB4D-9B15-1008363C5F39}"/>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5" name="Footer Placeholder 4">
            <a:extLst>
              <a:ext uri="{FF2B5EF4-FFF2-40B4-BE49-F238E27FC236}">
                <a16:creationId xmlns:a16="http://schemas.microsoft.com/office/drawing/2014/main" id="{31A592EC-5948-D249-AE0E-EF224B559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1DE49-A011-1442-9CF6-668AD78CFEC7}"/>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71801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1C4A8-0116-2C45-9BE1-293B55BCC5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7B3C64-F37C-B042-8BA5-5119B34DA3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A69FC8-9675-104E-887F-CDED4B39E44D}"/>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5" name="Footer Placeholder 4">
            <a:extLst>
              <a:ext uri="{FF2B5EF4-FFF2-40B4-BE49-F238E27FC236}">
                <a16:creationId xmlns:a16="http://schemas.microsoft.com/office/drawing/2014/main" id="{95F99C04-72E4-9B4B-90C4-2A5777C01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2D9F2-129E-1C49-8ACE-F97328138B5D}"/>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93252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90C8-AFF3-F644-B2B8-60E234677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FD92F2-6F06-184E-88CF-D2D28DBEA2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E017E8-6605-224A-992D-10FE3CF121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E949F8-B33A-F14E-8044-3E9E79471687}"/>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6" name="Footer Placeholder 5">
            <a:extLst>
              <a:ext uri="{FF2B5EF4-FFF2-40B4-BE49-F238E27FC236}">
                <a16:creationId xmlns:a16="http://schemas.microsoft.com/office/drawing/2014/main" id="{AAF81EAB-5786-7B45-905E-DFF462A859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58775-2F49-6446-B382-CE968630317E}"/>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390440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CB0E2-CB3D-9C49-BFEF-B182F77D61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C9182-1DB4-B440-B7E3-2B2A91444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AF9744-F0F1-E542-AE99-573A0C1832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ACF6DA-9A2A-804B-9AEC-FE93197F8B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B679C5-D2F4-214B-A04E-61EFC82416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C8C3AD-CBAF-E649-BAB5-F3C009D52FDF}"/>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8" name="Footer Placeholder 7">
            <a:extLst>
              <a:ext uri="{FF2B5EF4-FFF2-40B4-BE49-F238E27FC236}">
                <a16:creationId xmlns:a16="http://schemas.microsoft.com/office/drawing/2014/main" id="{5D100A65-F146-C142-8A5D-7CDB5A98C7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1070D8-88ED-7B4C-BDF0-9847A06BCDFC}"/>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411401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2283-6703-9343-90A4-246DAD019C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CA9026-491E-D04F-B5D9-A4CE5DF76482}"/>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4" name="Footer Placeholder 3">
            <a:extLst>
              <a:ext uri="{FF2B5EF4-FFF2-40B4-BE49-F238E27FC236}">
                <a16:creationId xmlns:a16="http://schemas.microsoft.com/office/drawing/2014/main" id="{DE60D450-CD74-AE43-94BC-2BFF7E1B86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F18788-FC57-1746-909F-06D3130A51EF}"/>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109838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77E0E-EFDC-FD41-A2B6-B05F210B9AB9}"/>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3" name="Footer Placeholder 2">
            <a:extLst>
              <a:ext uri="{FF2B5EF4-FFF2-40B4-BE49-F238E27FC236}">
                <a16:creationId xmlns:a16="http://schemas.microsoft.com/office/drawing/2014/main" id="{C524D0AE-784B-8A48-A643-D3F5EFF90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5E0353-5C7B-C54E-B116-D590513D6AC1}"/>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3931052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DE04E-431E-EC46-8D48-9EA3887183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4D03BB-6991-DC4F-8D5E-745E8D6419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81A718-51B2-2046-8769-19454FB61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D0557-940B-1949-8B75-0E5A33BA8BC7}"/>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6" name="Footer Placeholder 5">
            <a:extLst>
              <a:ext uri="{FF2B5EF4-FFF2-40B4-BE49-F238E27FC236}">
                <a16:creationId xmlns:a16="http://schemas.microsoft.com/office/drawing/2014/main" id="{87C99689-CABF-7E43-B461-77D46028D2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9BF7B1-1AB0-FE4F-B289-75CABC56829C}"/>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252766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7FD1F-008D-3441-ADCA-47C3D0B9B6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F76CBF-90B4-FE48-A102-BB5B8881E7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D369D8-9261-3346-8FF6-66DAF9FAE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752345-898B-DB4D-911A-50E77C75F58C}"/>
              </a:ext>
            </a:extLst>
          </p:cNvPr>
          <p:cNvSpPr>
            <a:spLocks noGrp="1"/>
          </p:cNvSpPr>
          <p:nvPr>
            <p:ph type="dt" sz="half" idx="10"/>
          </p:nvPr>
        </p:nvSpPr>
        <p:spPr/>
        <p:txBody>
          <a:bodyPr/>
          <a:lstStyle/>
          <a:p>
            <a:fld id="{D3721EED-D0B8-9C47-B3EA-BFD6C2E52572}" type="datetimeFigureOut">
              <a:rPr lang="en-US" smtClean="0"/>
              <a:t>12/1/2021</a:t>
            </a:fld>
            <a:endParaRPr lang="en-US"/>
          </a:p>
        </p:txBody>
      </p:sp>
      <p:sp>
        <p:nvSpPr>
          <p:cNvPr id="6" name="Footer Placeholder 5">
            <a:extLst>
              <a:ext uri="{FF2B5EF4-FFF2-40B4-BE49-F238E27FC236}">
                <a16:creationId xmlns:a16="http://schemas.microsoft.com/office/drawing/2014/main" id="{03CE1A12-B482-2C4D-A53D-52FB92E45D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957E4D-B8C1-DD40-AFA7-37A3A3776145}"/>
              </a:ext>
            </a:extLst>
          </p:cNvPr>
          <p:cNvSpPr>
            <a:spLocks noGrp="1"/>
          </p:cNvSpPr>
          <p:nvPr>
            <p:ph type="sldNum" sz="quarter" idx="12"/>
          </p:nvPr>
        </p:nvSpPr>
        <p:spPr/>
        <p:txBody>
          <a:bodyPr/>
          <a:lstStyle/>
          <a:p>
            <a:fld id="{D79A5700-7D96-0A41-9F2E-6F402F122AC3}" type="slidenum">
              <a:rPr lang="en-US" smtClean="0"/>
              <a:t>‹#›</a:t>
            </a:fld>
            <a:endParaRPr lang="en-US"/>
          </a:p>
        </p:txBody>
      </p:sp>
    </p:spTree>
    <p:extLst>
      <p:ext uri="{BB962C8B-B14F-4D97-AF65-F5344CB8AC3E}">
        <p14:creationId xmlns:p14="http://schemas.microsoft.com/office/powerpoint/2010/main" val="259378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5263EA-C887-1D41-B428-C447583C43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CCA385-B996-2748-AB6F-BAE41E1C0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B07C1-4C7C-7E46-A3DC-A6D7CE6D11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21EED-D0B8-9C47-B3EA-BFD6C2E52572}" type="datetimeFigureOut">
              <a:rPr lang="en-US" smtClean="0"/>
              <a:t>12/1/2021</a:t>
            </a:fld>
            <a:endParaRPr lang="en-US"/>
          </a:p>
        </p:txBody>
      </p:sp>
      <p:sp>
        <p:nvSpPr>
          <p:cNvPr id="5" name="Footer Placeholder 4">
            <a:extLst>
              <a:ext uri="{FF2B5EF4-FFF2-40B4-BE49-F238E27FC236}">
                <a16:creationId xmlns:a16="http://schemas.microsoft.com/office/drawing/2014/main" id="{BE975D53-1983-E545-9E4B-2EF39A965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3F2301-B1C4-AA42-B19F-DA1165839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A5700-7D96-0A41-9F2E-6F402F122AC3}" type="slidenum">
              <a:rPr lang="en-US" smtClean="0"/>
              <a:t>‹#›</a:t>
            </a:fld>
            <a:endParaRPr lang="en-US"/>
          </a:p>
        </p:txBody>
      </p:sp>
    </p:spTree>
    <p:extLst>
      <p:ext uri="{BB962C8B-B14F-4D97-AF65-F5344CB8AC3E}">
        <p14:creationId xmlns:p14="http://schemas.microsoft.com/office/powerpoint/2010/main" val="426338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36FC4-2FF8-D940-AE0A-E8FE9B4D961A}"/>
              </a:ext>
            </a:extLst>
          </p:cNvPr>
          <p:cNvSpPr>
            <a:spLocks noGrp="1"/>
          </p:cNvSpPr>
          <p:nvPr>
            <p:ph type="ctrTitle"/>
          </p:nvPr>
        </p:nvSpPr>
        <p:spPr>
          <a:xfrm>
            <a:off x="1524000" y="1122363"/>
            <a:ext cx="9144000" cy="1468140"/>
          </a:xfrm>
        </p:spPr>
        <p:txBody>
          <a:bodyPr/>
          <a:lstStyle/>
          <a:p>
            <a:r>
              <a:rPr lang="en-US"/>
              <a:t>History</a:t>
            </a:r>
          </a:p>
        </p:txBody>
      </p:sp>
      <p:sp>
        <p:nvSpPr>
          <p:cNvPr id="3" name="Subtitle 2">
            <a:extLst>
              <a:ext uri="{FF2B5EF4-FFF2-40B4-BE49-F238E27FC236}">
                <a16:creationId xmlns:a16="http://schemas.microsoft.com/office/drawing/2014/main" id="{9C4E1EA0-B741-C04B-990F-FF761EF835B9}"/>
              </a:ext>
            </a:extLst>
          </p:cNvPr>
          <p:cNvSpPr>
            <a:spLocks noGrp="1"/>
          </p:cNvSpPr>
          <p:nvPr>
            <p:ph type="subTitle" idx="1"/>
          </p:nvPr>
        </p:nvSpPr>
        <p:spPr/>
        <p:txBody>
          <a:bodyPr/>
          <a:lstStyle/>
          <a:p>
            <a:pPr marL="457200" indent="-457200" algn="l">
              <a:buAutoNum type="arabicPeriod"/>
            </a:pPr>
            <a:r>
              <a:rPr lang="en-US"/>
              <a:t>Introduction </a:t>
            </a:r>
          </a:p>
          <a:p>
            <a:pPr marL="457200" indent="-457200" algn="l">
              <a:buAutoNum type="arabicPeriod"/>
            </a:pPr>
            <a:r>
              <a:rPr lang="en-US"/>
              <a:t>Concept of history </a:t>
            </a:r>
          </a:p>
          <a:p>
            <a:pPr marL="457200" indent="-457200" algn="l">
              <a:buAutoNum type="arabicPeriod"/>
            </a:pPr>
            <a:r>
              <a:rPr lang="en-US"/>
              <a:t>Definitions</a:t>
            </a:r>
          </a:p>
        </p:txBody>
      </p:sp>
    </p:spTree>
    <p:extLst>
      <p:ext uri="{BB962C8B-B14F-4D97-AF65-F5344CB8AC3E}">
        <p14:creationId xmlns:p14="http://schemas.microsoft.com/office/powerpoint/2010/main" val="199988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82AE2-4AE9-B04F-9049-7573D39BEA76}"/>
              </a:ext>
            </a:extLst>
          </p:cNvPr>
          <p:cNvSpPr>
            <a:spLocks noGrp="1"/>
          </p:cNvSpPr>
          <p:nvPr>
            <p:ph type="title"/>
          </p:nvPr>
        </p:nvSpPr>
        <p:spPr/>
        <p:txBody>
          <a:bodyPr/>
          <a:lstStyle/>
          <a:p>
            <a:r>
              <a:rPr lang="en-US" u="sng"/>
              <a:t>Introduction</a:t>
            </a:r>
            <a:r>
              <a:rPr lang="en-US"/>
              <a:t> </a:t>
            </a:r>
          </a:p>
        </p:txBody>
      </p:sp>
      <p:sp>
        <p:nvSpPr>
          <p:cNvPr id="3" name="Content Placeholder 2">
            <a:extLst>
              <a:ext uri="{FF2B5EF4-FFF2-40B4-BE49-F238E27FC236}">
                <a16:creationId xmlns:a16="http://schemas.microsoft.com/office/drawing/2014/main" id="{C9B062C7-D874-DD43-BDDB-7A32641B3ECB}"/>
              </a:ext>
            </a:extLst>
          </p:cNvPr>
          <p:cNvSpPr>
            <a:spLocks noGrp="1"/>
          </p:cNvSpPr>
          <p:nvPr>
            <p:ph idx="1"/>
          </p:nvPr>
        </p:nvSpPr>
        <p:spPr/>
        <p:txBody>
          <a:bodyPr>
            <a:normAutofit/>
          </a:bodyPr>
          <a:lstStyle/>
          <a:p>
            <a:pPr algn="just"/>
            <a:r>
              <a:rPr lang="en-US"/>
              <a:t>History is the study of life in society in the past. </a:t>
            </a:r>
          </a:p>
          <a:p>
            <a:pPr algn="just"/>
            <a:r>
              <a:rPr lang="en-US"/>
              <a:t>It is an inquiry into what happened in the past, when it happened, and how it happened. </a:t>
            </a:r>
          </a:p>
          <a:p>
            <a:pPr algn="just"/>
            <a:r>
              <a:rPr lang="en-US"/>
              <a:t>It is an inquiry into the inevitable changes in human affairs in the past and the ways these changes affect, influence or determine the patterns of life in the society.</a:t>
            </a:r>
          </a:p>
          <a:p>
            <a:pPr algn="just"/>
            <a:r>
              <a:rPr lang="en-US"/>
              <a:t>History aims at helping students to understand the present existing social, political, religious and economic conditions of the people. Without the knowledge of history we cannot have the background of our religion, customs institutions, administration and so on.</a:t>
            </a:r>
          </a:p>
        </p:txBody>
      </p:sp>
    </p:spTree>
    <p:extLst>
      <p:ext uri="{BB962C8B-B14F-4D97-AF65-F5344CB8AC3E}">
        <p14:creationId xmlns:p14="http://schemas.microsoft.com/office/powerpoint/2010/main" val="774425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A8B4F-3EC4-D040-B2AD-BBCFA9E48C99}"/>
              </a:ext>
            </a:extLst>
          </p:cNvPr>
          <p:cNvSpPr>
            <a:spLocks noGrp="1"/>
          </p:cNvSpPr>
          <p:nvPr>
            <p:ph type="title"/>
          </p:nvPr>
        </p:nvSpPr>
        <p:spPr>
          <a:xfrm>
            <a:off x="838200" y="365125"/>
            <a:ext cx="10515600" cy="2106548"/>
          </a:xfrm>
        </p:spPr>
        <p:txBody>
          <a:bodyPr/>
          <a:lstStyle/>
          <a:p>
            <a:r>
              <a:rPr lang="en-US" u="sng"/>
              <a:t>Concept of History </a:t>
            </a:r>
          </a:p>
        </p:txBody>
      </p:sp>
      <p:sp>
        <p:nvSpPr>
          <p:cNvPr id="3" name="Content Placeholder 2">
            <a:extLst>
              <a:ext uri="{FF2B5EF4-FFF2-40B4-BE49-F238E27FC236}">
                <a16:creationId xmlns:a16="http://schemas.microsoft.com/office/drawing/2014/main" id="{9AAFFE24-C149-A046-BE39-543A86053973}"/>
              </a:ext>
            </a:extLst>
          </p:cNvPr>
          <p:cNvSpPr>
            <a:spLocks noGrp="1"/>
          </p:cNvSpPr>
          <p:nvPr>
            <p:ph idx="1"/>
          </p:nvPr>
        </p:nvSpPr>
        <p:spPr>
          <a:xfrm>
            <a:off x="838200" y="2364725"/>
            <a:ext cx="10515600" cy="3812238"/>
          </a:xfrm>
        </p:spPr>
        <p:txBody>
          <a:bodyPr/>
          <a:lstStyle/>
          <a:p>
            <a:r>
              <a:rPr lang="en-US"/>
              <a:t>History is a means to understand the past and present. The different interpretations of the past allow us to see the present differently and therefore imagine—and work towards—different futures. </a:t>
            </a:r>
          </a:p>
          <a:p>
            <a:r>
              <a:rPr lang="en-US"/>
              <a:t>It is often said to be the “queen” or “mother” of the social sciences. It is the basis of all subjects of study which fall under the category of Humanities and Social Sciences.</a:t>
            </a:r>
          </a:p>
          <a:p>
            <a:r>
              <a:rPr lang="en-US"/>
              <a:t>It is an act of both investigation and imagination that seeks to explain how people have changed over time.</a:t>
            </a:r>
          </a:p>
        </p:txBody>
      </p:sp>
    </p:spTree>
    <p:extLst>
      <p:ext uri="{BB962C8B-B14F-4D97-AF65-F5344CB8AC3E}">
        <p14:creationId xmlns:p14="http://schemas.microsoft.com/office/powerpoint/2010/main" val="367600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0D1D5-D2D1-0443-BFCC-41DB054FA244}"/>
              </a:ext>
            </a:extLst>
          </p:cNvPr>
          <p:cNvSpPr>
            <a:spLocks noGrp="1"/>
          </p:cNvSpPr>
          <p:nvPr>
            <p:ph type="title"/>
          </p:nvPr>
        </p:nvSpPr>
        <p:spPr/>
        <p:txBody>
          <a:bodyPr/>
          <a:lstStyle/>
          <a:p>
            <a:r>
              <a:rPr lang="en-US" u="sng"/>
              <a:t>Definitions</a:t>
            </a:r>
          </a:p>
        </p:txBody>
      </p:sp>
      <p:sp>
        <p:nvSpPr>
          <p:cNvPr id="3" name="Content Placeholder 2">
            <a:extLst>
              <a:ext uri="{FF2B5EF4-FFF2-40B4-BE49-F238E27FC236}">
                <a16:creationId xmlns:a16="http://schemas.microsoft.com/office/drawing/2014/main" id="{176FAB1E-BDB6-A242-8B5C-8DB35B4E08E0}"/>
              </a:ext>
            </a:extLst>
          </p:cNvPr>
          <p:cNvSpPr>
            <a:spLocks noGrp="1"/>
          </p:cNvSpPr>
          <p:nvPr>
            <p:ph idx="1"/>
          </p:nvPr>
        </p:nvSpPr>
        <p:spPr>
          <a:xfrm>
            <a:off x="838200" y="2138947"/>
            <a:ext cx="10515600" cy="4038016"/>
          </a:xfrm>
        </p:spPr>
        <p:txBody>
          <a:bodyPr>
            <a:normAutofit/>
          </a:bodyPr>
          <a:lstStyle/>
          <a:p>
            <a:r>
              <a:rPr lang="en-US"/>
              <a:t>The origin of the word History is associated with the Greek word ‘Historia’ which means ‘information’ or ‘an enquiry designed to elicit truth’.</a:t>
            </a:r>
          </a:p>
          <a:p>
            <a:r>
              <a:rPr lang="en-US"/>
              <a:t>Smith,V.S: “The value and interest of history depend largely on the degree in which the present is illuminated by the past.”</a:t>
            </a:r>
          </a:p>
          <a:p>
            <a:r>
              <a:rPr lang="en-US"/>
              <a:t>Jawaharlal Nehru: “History is the story of Man’s struggle through the ages against Nature and the elements; against wild beasts and the jungle and some of his own kind who have tried to keep him down and to exploit him for their own benefit.”</a:t>
            </a:r>
          </a:p>
        </p:txBody>
      </p:sp>
    </p:spTree>
    <p:extLst>
      <p:ext uri="{BB962C8B-B14F-4D97-AF65-F5344CB8AC3E}">
        <p14:creationId xmlns:p14="http://schemas.microsoft.com/office/powerpoint/2010/main" val="2868190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History</vt:lpstr>
      <vt:lpstr>Introduction </vt:lpstr>
      <vt:lpstr>Concept of History </vt:lpstr>
      <vt:lpstr>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Unknown User</dc:creator>
  <cp:lastModifiedBy>Unknown User</cp:lastModifiedBy>
  <cp:revision>1</cp:revision>
  <dcterms:created xsi:type="dcterms:W3CDTF">2021-12-01T17:26:34Z</dcterms:created>
  <dcterms:modified xsi:type="dcterms:W3CDTF">2021-12-01T17:40:35Z</dcterms:modified>
</cp:coreProperties>
</file>