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12/17/2021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12/17/2021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12/17/2021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House Keeping -2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Versha</a:t>
            </a:r>
            <a:r>
              <a:rPr lang="en-US" dirty="0" smtClean="0"/>
              <a:t> Prasad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227565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Low-touch surfaces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Low-touch surfaces are those that have minimal contact with hands. Examples include walls, </a:t>
            </a:r>
            <a:r>
              <a:rPr lang="en-US" dirty="0" smtClean="0"/>
              <a:t>ceilings</a:t>
            </a:r>
            <a:r>
              <a:rPr lang="en-US" dirty="0"/>
              <a:t>, mirrors and window sills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dirty="0"/>
              <a:t>Low-touch surfaces require cleaning on a regular (but </a:t>
            </a:r>
            <a:r>
              <a:rPr lang="en-US" dirty="0" smtClean="0"/>
              <a:t>not </a:t>
            </a:r>
            <a:r>
              <a:rPr lang="en-US" dirty="0"/>
              <a:t>necessarily daily) basis, when soiling or spills occur, and when a patient is discharged </a:t>
            </a:r>
            <a:r>
              <a:rPr lang="en-US" dirty="0" smtClean="0"/>
              <a:t>from </a:t>
            </a:r>
            <a:r>
              <a:rPr lang="en-US" dirty="0"/>
              <a:t>the health care </a:t>
            </a:r>
            <a:r>
              <a:rPr lang="en-US" dirty="0" smtClean="0"/>
              <a:t>setting.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Many </a:t>
            </a:r>
            <a:r>
              <a:rPr lang="en-US" dirty="0"/>
              <a:t>low-touch surfaces may be cleaned on a periodic </a:t>
            </a:r>
            <a:r>
              <a:rPr lang="en-US" dirty="0" smtClean="0"/>
              <a:t>basis </a:t>
            </a:r>
            <a:r>
              <a:rPr lang="en-US" dirty="0"/>
              <a:t>rather than a daily basis if they are also cleaned when visibly soiled.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400013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Vulnerability of the Patient/Resident Population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Different populations of patients have differing vulnerabilities based on their susceptibility to </a:t>
            </a:r>
          </a:p>
          <a:p>
            <a:r>
              <a:rPr lang="en-US" dirty="0"/>
              <a:t>infection due to their medical condition or lack of immunity. In some populations, such as </a:t>
            </a:r>
          </a:p>
          <a:p>
            <a:r>
              <a:rPr lang="en-US" dirty="0"/>
              <a:t>bone marrow transplant or burn patients, and those undergoing invasive or operative </a:t>
            </a:r>
          </a:p>
          <a:p>
            <a:r>
              <a:rPr lang="en-US" dirty="0"/>
              <a:t>procedures, susceptibility to infection is very high and may be impacted by their </a:t>
            </a:r>
          </a:p>
          <a:p>
            <a:r>
              <a:rPr lang="en-US" dirty="0"/>
              <a:t>environment. The frequency of cleaning may be higher in areas with vulnerable patients. For </a:t>
            </a:r>
          </a:p>
          <a:p>
            <a:r>
              <a:rPr lang="en-US" dirty="0"/>
              <a:t>the purpose of risk stratification for cleaning, all other individuals are classified as less </a:t>
            </a:r>
          </a:p>
          <a:p>
            <a:r>
              <a:rPr lang="en-US" dirty="0"/>
              <a:t>susceptible.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636930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 of Contamination of Items and Surfaces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probability that a surface, piece of equipment or patient care area will be contaminated </a:t>
            </a:r>
            <a:r>
              <a:rPr lang="en-US" dirty="0" smtClean="0"/>
              <a:t>is </a:t>
            </a:r>
            <a:r>
              <a:rPr lang="en-US" dirty="0"/>
              <a:t>based on the activity in the area, the type of pathogens involved and the microbial load. </a:t>
            </a:r>
            <a:r>
              <a:rPr lang="en-US" dirty="0" smtClean="0"/>
              <a:t>Areas </a:t>
            </a:r>
            <a:r>
              <a:rPr lang="en-US" dirty="0"/>
              <a:t>that are heavily soiled with blood or other body fluids will require more frequent </a:t>
            </a:r>
            <a:r>
              <a:rPr lang="en-US" dirty="0" smtClean="0"/>
              <a:t>cleaning </a:t>
            </a:r>
            <a:r>
              <a:rPr lang="en-US" dirty="0"/>
              <a:t>and disinfection than areas that are minimally soiled or not </a:t>
            </a:r>
            <a:r>
              <a:rPr lang="en-US" dirty="0" smtClean="0"/>
              <a:t>soiled</a:t>
            </a:r>
          </a:p>
          <a:p>
            <a:r>
              <a:rPr lang="en-IN" dirty="0">
                <a:solidFill>
                  <a:schemeClr val="accent1"/>
                </a:solidFill>
              </a:rPr>
              <a:t>Heavy </a:t>
            </a:r>
            <a:r>
              <a:rPr lang="en-IN" dirty="0" smtClean="0">
                <a:solidFill>
                  <a:schemeClr val="accent1"/>
                </a:solidFill>
              </a:rPr>
              <a:t>Contamination</a:t>
            </a:r>
          </a:p>
          <a:p>
            <a:pPr marL="0" indent="0">
              <a:buNone/>
            </a:pPr>
            <a:r>
              <a:rPr lang="en-US" dirty="0"/>
              <a:t>An area is considered to be heavily contaminated if surfaces are exposed to copious amounts </a:t>
            </a:r>
            <a:r>
              <a:rPr lang="en-US" dirty="0" smtClean="0"/>
              <a:t>of </a:t>
            </a:r>
            <a:r>
              <a:rPr lang="en-US" dirty="0"/>
              <a:t>blood or other body fluids (e.g., birthing suite, autopsy suite, cardiac catheterization laboratory, burn unit, haemodialysis unit, Emergency Department, bathroom if the patient </a:t>
            </a:r>
            <a:r>
              <a:rPr lang="en-US" dirty="0" smtClean="0"/>
              <a:t>has </a:t>
            </a:r>
            <a:r>
              <a:rPr lang="en-US" dirty="0"/>
              <a:t>diarrhea or is incontinent).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752826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 of Contamination of Items and Surfaces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solidFill>
                  <a:schemeClr val="accent1"/>
                </a:solidFill>
              </a:rPr>
              <a:t>Moderate Contamination</a:t>
            </a:r>
          </a:p>
          <a:p>
            <a:r>
              <a:rPr lang="en-US" dirty="0"/>
              <a:t>An area is considered to be moderately contaminated if surfaces are contaminated with </a:t>
            </a:r>
            <a:r>
              <a:rPr lang="en-US" dirty="0" smtClean="0"/>
              <a:t>blood </a:t>
            </a:r>
            <a:r>
              <a:rPr lang="en-US" dirty="0"/>
              <a:t>or other body fluids as part of routine activity (e.g., patient/resident room, bathroom if </a:t>
            </a:r>
            <a:r>
              <a:rPr lang="en-US" dirty="0" smtClean="0"/>
              <a:t>patient is continent) and the contaminated substances are contained or removed. </a:t>
            </a:r>
          </a:p>
          <a:p>
            <a:r>
              <a:rPr lang="en-US" dirty="0" smtClean="0"/>
              <a:t>All patients’ bed space/rooms and bathrooms should be considered to be, as a minimum, moderately </a:t>
            </a:r>
            <a:r>
              <a:rPr lang="en-US" dirty="0"/>
              <a:t>contaminated</a:t>
            </a:r>
            <a:r>
              <a:rPr lang="en-US" dirty="0" smtClean="0"/>
              <a:t>.</a:t>
            </a:r>
          </a:p>
          <a:p>
            <a:r>
              <a:rPr lang="en-US" dirty="0">
                <a:solidFill>
                  <a:schemeClr val="accent1"/>
                </a:solidFill>
              </a:rPr>
              <a:t>Light Contamination</a:t>
            </a:r>
          </a:p>
          <a:p>
            <a:r>
              <a:rPr lang="en-US" dirty="0"/>
              <a:t>An area is considered to be lightly contaminated or not contaminated if surfaces are not </a:t>
            </a:r>
            <a:r>
              <a:rPr lang="en-US" dirty="0" smtClean="0"/>
              <a:t>exposed </a:t>
            </a:r>
            <a:r>
              <a:rPr lang="en-US" dirty="0"/>
              <a:t>to blood, other body fluids.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542158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Cleaning Practices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Each health care setting must have policies and procedures to ensure that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/>
              <a:t> Cleaning is a continuous event in the health care organization. </a:t>
            </a:r>
          </a:p>
          <a:p>
            <a:r>
              <a:rPr lang="en-US" dirty="0"/>
              <a:t> Cleaning procedures incorporate the principles of infection prevention and control.</a:t>
            </a:r>
          </a:p>
          <a:p>
            <a:r>
              <a:rPr lang="en-US" dirty="0"/>
              <a:t> Cleaning standards, frequency and accountability for cleaning are clearly defined </a:t>
            </a:r>
            <a:r>
              <a:rPr lang="en-US" dirty="0" smtClean="0"/>
              <a:t>(</a:t>
            </a:r>
            <a:r>
              <a:rPr lang="en-US" dirty="0"/>
              <a:t>i.e., who cleans, what and how do they clean and when do they clean it).</a:t>
            </a:r>
          </a:p>
          <a:p>
            <a:r>
              <a:rPr lang="en-US" dirty="0"/>
              <a:t> Cleaning schedules ensure that no area is missed from routine cleaning.</a:t>
            </a:r>
          </a:p>
          <a:p>
            <a:pPr marL="0" indent="0">
              <a:buNone/>
            </a:pPr>
            <a:r>
              <a:rPr lang="en-US" smtClean="0"/>
              <a:t> </a:t>
            </a:r>
            <a:r>
              <a:rPr lang="en-US" dirty="0"/>
              <a:t>Statutory requirements are met in relation to: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dirty="0"/>
              <a:t>Biomedical waste management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Environment </a:t>
            </a:r>
            <a:r>
              <a:rPr lang="en-US" dirty="0"/>
              <a:t>Protection Act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dirty="0"/>
              <a:t>Food hygiene standards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Pest </a:t>
            </a:r>
            <a:r>
              <a:rPr lang="en-US" dirty="0"/>
              <a:t>control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33354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Cleaning in Healthcare Organisation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Good cleaning practices are essential for reducing the risk of transmitting infectious </a:t>
            </a:r>
          </a:p>
          <a:p>
            <a:r>
              <a:rPr lang="en-US" dirty="0"/>
              <a:t>diseases. This will contribute to a culture of safety by providing an atmosphere of general </a:t>
            </a:r>
          </a:p>
          <a:p>
            <a:r>
              <a:rPr lang="en-US" dirty="0"/>
              <a:t>cleanliness and good order. Cleaning best practices are designed to meet the following </a:t>
            </a:r>
          </a:p>
          <a:p>
            <a:r>
              <a:rPr lang="en-US" dirty="0"/>
              <a:t>needs</a:t>
            </a:r>
            <a:r>
              <a:rPr lang="en-US" dirty="0" smtClean="0"/>
              <a:t>:</a:t>
            </a:r>
          </a:p>
          <a:p>
            <a:r>
              <a:rPr lang="en-US" dirty="0"/>
              <a:t>The primary focus must remain the safety of the patient, staff and visitors.</a:t>
            </a:r>
          </a:p>
          <a:p>
            <a:r>
              <a:rPr lang="en-US" dirty="0"/>
              <a:t> The practices must help reduce the spread of infections.</a:t>
            </a:r>
          </a:p>
          <a:p>
            <a:r>
              <a:rPr lang="en-US" dirty="0"/>
              <a:t> The practices are easily understood and achievable. </a:t>
            </a:r>
          </a:p>
          <a:p>
            <a:r>
              <a:rPr lang="en-US" dirty="0"/>
              <a:t> The practices incorporate workflow measurement to guide human resource issues.</a:t>
            </a:r>
          </a:p>
          <a:p>
            <a:r>
              <a:rPr lang="en-US" dirty="0"/>
              <a:t> The practices must be reviewed as often as required to keep abreast of changes in </a:t>
            </a:r>
          </a:p>
          <a:p>
            <a:r>
              <a:rPr lang="en-US" dirty="0"/>
              <a:t>the health </a:t>
            </a:r>
            <a:r>
              <a:rPr lang="en-US" dirty="0" smtClean="0"/>
              <a:t>care.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99092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 </a:t>
            </a:r>
            <a:r>
              <a:rPr lang="en-IN" dirty="0"/>
              <a:t>Environmental Cleaning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Sanitation staff must adhere to routine practices while cleaning. Routine cleaning practices </a:t>
            </a:r>
          </a:p>
          <a:p>
            <a:r>
              <a:rPr lang="en-US" dirty="0"/>
              <a:t>are practices that are used wherever cleaning is being carried out. The principles of routine </a:t>
            </a:r>
          </a:p>
          <a:p>
            <a:r>
              <a:rPr lang="en-US" dirty="0"/>
              <a:t>practices are based on the premise that all patients, their secretions, excretions and body </a:t>
            </a:r>
          </a:p>
          <a:p>
            <a:r>
              <a:rPr lang="en-US" dirty="0"/>
              <a:t>fluids and their environment might potentially be contaminated with harmful </a:t>
            </a:r>
          </a:p>
          <a:p>
            <a:r>
              <a:rPr lang="en-US" dirty="0"/>
              <a:t>microorganisms. By following simple preventive practices at all times regardless of whether </a:t>
            </a:r>
          </a:p>
          <a:p>
            <a:r>
              <a:rPr lang="en-US" dirty="0"/>
              <a:t>or not an illness is ‘known’, staff will be protecting patients and themselves from an </a:t>
            </a:r>
          </a:p>
          <a:p>
            <a:r>
              <a:rPr lang="en-US" dirty="0"/>
              <a:t>unknown, undiagnosed infectious risk. Routine Practices related to environmental cleaning </a:t>
            </a:r>
          </a:p>
          <a:p>
            <a:r>
              <a:rPr lang="en-US" dirty="0"/>
              <a:t>include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/>
              <a:t> Hand hygiene.</a:t>
            </a:r>
          </a:p>
          <a:p>
            <a:r>
              <a:rPr lang="en-US" dirty="0"/>
              <a:t> Use of personal protective equipment (PPE) when indicated. </a:t>
            </a:r>
          </a:p>
          <a:p>
            <a:r>
              <a:rPr lang="en-US" dirty="0"/>
              <a:t> Standardized cleaning protocols.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27267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 </a:t>
            </a:r>
            <a:r>
              <a:rPr lang="en-US" dirty="0" err="1" smtClean="0"/>
              <a:t>Hygine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Hand hygiene is the most important and effective measure to prevent the spread of health </a:t>
            </a:r>
          </a:p>
          <a:p>
            <a:r>
              <a:rPr lang="en-US" dirty="0"/>
              <a:t>care-associated infections. Therefore, hand hygiene must be practiced</a:t>
            </a:r>
            <a:r>
              <a:rPr lang="en-US" dirty="0" smtClean="0"/>
              <a:t>:</a:t>
            </a:r>
          </a:p>
          <a:p>
            <a:r>
              <a:rPr lang="en-US" dirty="0"/>
              <a:t> Before initial patient/patient environment contact (e.g. before coming into the </a:t>
            </a:r>
          </a:p>
          <a:p>
            <a:r>
              <a:rPr lang="en-US" dirty="0"/>
              <a:t>patient room or bed space).</a:t>
            </a:r>
          </a:p>
          <a:p>
            <a:r>
              <a:rPr lang="en-US" dirty="0"/>
              <a:t> After potential body fluid exposure (e.g. after cleaning bathroom, handling soiled </a:t>
            </a:r>
          </a:p>
          <a:p>
            <a:r>
              <a:rPr lang="en-US" dirty="0"/>
              <a:t>linen, equipment or waste etc.).</a:t>
            </a:r>
          </a:p>
          <a:p>
            <a:r>
              <a:rPr lang="en-US" dirty="0"/>
              <a:t> After patient/patient environment contact (e.g., after cleaning patient room; after </a:t>
            </a:r>
          </a:p>
          <a:p>
            <a:r>
              <a:rPr lang="en-US" dirty="0"/>
              <a:t>cleaning equipment such as stretchers; after changing mop heads etc.).</a:t>
            </a:r>
          </a:p>
          <a:p>
            <a:r>
              <a:rPr lang="en-US" dirty="0"/>
              <a:t>Dedicated hand washing sinks are required for hand washing with soap and water, to avoid </a:t>
            </a:r>
          </a:p>
          <a:p>
            <a:r>
              <a:rPr lang="en-US" dirty="0"/>
              <a:t>splash back of microorganisms onto clean hands during rinsing. Hand washing sinks must </a:t>
            </a:r>
          </a:p>
          <a:p>
            <a:r>
              <a:rPr lang="en-US" dirty="0"/>
              <a:t>not be used for other purposes, such as disposal of fluids or cleaning of equipment.(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20730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Personal protective equipment (PPE)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Personal protective equipment (PPE) for health care providers and other staff refers to a </a:t>
            </a:r>
          </a:p>
          <a:p>
            <a:r>
              <a:rPr lang="en-US" dirty="0"/>
              <a:t>variety of barriers used alone or in combination to protect mucous membranes, airways, skin </a:t>
            </a:r>
          </a:p>
          <a:p>
            <a:r>
              <a:rPr lang="en-US" dirty="0"/>
              <a:t>and clothing from contact with infectious agents and from chemical agents. Cleaning staff </a:t>
            </a:r>
          </a:p>
          <a:p>
            <a:r>
              <a:rPr lang="en-US" dirty="0"/>
              <a:t>should wear PPE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/>
              <a:t> For protection from microorganisms.</a:t>
            </a:r>
          </a:p>
          <a:p>
            <a:r>
              <a:rPr lang="en-US" dirty="0"/>
              <a:t> For protection from chemicals used in cleaning. </a:t>
            </a:r>
          </a:p>
          <a:p>
            <a:r>
              <a:rPr lang="en-US" dirty="0"/>
              <a:t> To prevent transmission of microorganisms from one patient environment to </a:t>
            </a:r>
          </a:p>
          <a:p>
            <a:r>
              <a:rPr lang="en-US" dirty="0"/>
              <a:t>another.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92222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Hospital Administrators must ensure that PPE are available adequately and accessible to all </a:t>
            </a:r>
          </a:p>
          <a:p>
            <a:r>
              <a:rPr lang="en-US" dirty="0"/>
              <a:t>sanitary /cleaning staff in their work area. Adequate induction and in-service training should </a:t>
            </a:r>
          </a:p>
          <a:p>
            <a:r>
              <a:rPr lang="en-US" dirty="0"/>
              <a:t>be provided in infection control and use of PPE</a:t>
            </a:r>
            <a:r>
              <a:rPr lang="en-US" dirty="0" smtClean="0"/>
              <a:t>.</a:t>
            </a:r>
          </a:p>
          <a:p>
            <a:r>
              <a:rPr lang="en-IN" dirty="0"/>
              <a:t>PPE includes the following:</a:t>
            </a:r>
          </a:p>
          <a:p>
            <a:r>
              <a:rPr lang="en-IN" dirty="0"/>
              <a:t> Heavy duty gloves</a:t>
            </a:r>
          </a:p>
          <a:p>
            <a:r>
              <a:rPr lang="en-IN" dirty="0"/>
              <a:t> Impermeable plastic apron</a:t>
            </a:r>
          </a:p>
          <a:p>
            <a:r>
              <a:rPr lang="en-IN" dirty="0"/>
              <a:t> Gum boots</a:t>
            </a:r>
          </a:p>
          <a:p>
            <a:r>
              <a:rPr lang="en-IN" dirty="0"/>
              <a:t> Disposable mask and caps</a:t>
            </a:r>
          </a:p>
          <a:p>
            <a:r>
              <a:rPr lang="en-IN" dirty="0"/>
              <a:t> Eye protection wherever required</a:t>
            </a:r>
          </a:p>
        </p:txBody>
      </p:sp>
    </p:spTree>
    <p:extLst>
      <p:ext uri="{BB962C8B-B14F-4D97-AF65-F5344CB8AC3E}">
        <p14:creationId xmlns:p14="http://schemas.microsoft.com/office/powerpoint/2010/main" val="2927316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Cleaning Frequency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he frequency of cleaning and disinfecting individual items or surfaces in a particular area or </a:t>
            </a:r>
          </a:p>
          <a:p>
            <a:r>
              <a:rPr lang="en-US" dirty="0"/>
              <a:t>department depends on: </a:t>
            </a:r>
          </a:p>
          <a:p>
            <a:r>
              <a:rPr lang="en-US" dirty="0"/>
              <a:t> Whether surfaces are high-touch or low-touch.</a:t>
            </a:r>
          </a:p>
          <a:p>
            <a:r>
              <a:rPr lang="en-US" dirty="0"/>
              <a:t> The type of activity taking place in the area and the risk of infection associated with it </a:t>
            </a:r>
          </a:p>
          <a:p>
            <a:r>
              <a:rPr lang="en-US" dirty="0"/>
              <a:t>(e.g., critical care areas vs. meeting room)</a:t>
            </a:r>
          </a:p>
          <a:p>
            <a:r>
              <a:rPr lang="en-US" dirty="0"/>
              <a:t> The vulnerability of patients in the area.</a:t>
            </a:r>
          </a:p>
          <a:p>
            <a:r>
              <a:rPr lang="en-US" dirty="0"/>
              <a:t> The probability of contamination based on the amount of body fluid contamination </a:t>
            </a:r>
          </a:p>
          <a:p>
            <a:r>
              <a:rPr lang="en-US" dirty="0"/>
              <a:t>surfaces in the area might have or be expected to have.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78655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 of contact with surfaces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All surfaces in a health care </a:t>
            </a:r>
            <a:r>
              <a:rPr lang="en-US" dirty="0" err="1"/>
              <a:t>organisation</a:t>
            </a:r>
            <a:r>
              <a:rPr lang="en-US" dirty="0"/>
              <a:t> have the potential to </a:t>
            </a:r>
            <a:r>
              <a:rPr lang="en-US" dirty="0" err="1"/>
              <a:t>harbour</a:t>
            </a:r>
            <a:r>
              <a:rPr lang="en-US" dirty="0"/>
              <a:t> pathogenic </a:t>
            </a:r>
          </a:p>
          <a:p>
            <a:r>
              <a:rPr lang="en-US" dirty="0"/>
              <a:t>microorganisms. The potential for exposure to pathogens is based on the frequency of </a:t>
            </a:r>
          </a:p>
          <a:p>
            <a:r>
              <a:rPr lang="en-US" dirty="0"/>
              <a:t>contact with a contaminated surface and the type of activity involved. For example, a </a:t>
            </a:r>
          </a:p>
          <a:p>
            <a:r>
              <a:rPr lang="en-US" dirty="0"/>
              <a:t>conference room table would have less potential for exposure to pathogens than the </a:t>
            </a:r>
          </a:p>
          <a:p>
            <a:r>
              <a:rPr lang="en-US" dirty="0"/>
              <a:t>doorknob in a patient care area. High-touch surfaces will require more frequent cleaning </a:t>
            </a:r>
          </a:p>
          <a:p>
            <a:r>
              <a:rPr lang="en-US" dirty="0"/>
              <a:t>regimen</a:t>
            </a:r>
            <a:r>
              <a:rPr lang="en-US" dirty="0" smtClean="0"/>
              <a:t>. </a:t>
            </a:r>
            <a:r>
              <a:rPr lang="en-US" dirty="0"/>
              <a:t>Most, if not all, environmental surfaces will be adequately cleaned with soap </a:t>
            </a:r>
          </a:p>
          <a:p>
            <a:r>
              <a:rPr lang="en-US" dirty="0"/>
              <a:t>and water or a detergent/disinfectant, depending on the nature of the surface and the type </a:t>
            </a:r>
          </a:p>
          <a:p>
            <a:r>
              <a:rPr lang="en-US" dirty="0"/>
              <a:t>and degree of </a:t>
            </a:r>
            <a:r>
              <a:rPr lang="en-US" dirty="0" smtClean="0"/>
              <a:t>contamination</a:t>
            </a:r>
            <a:r>
              <a:rPr lang="en-US" dirty="0"/>
              <a:t>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85466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High-touch surfaces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High-touch surfaces are those that have frequent contact with hands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dirty="0"/>
              <a:t>Examples include </a:t>
            </a:r>
            <a:r>
              <a:rPr lang="en-US" dirty="0" smtClean="0"/>
              <a:t>doorknobs</a:t>
            </a:r>
            <a:r>
              <a:rPr lang="en-US" dirty="0"/>
              <a:t>, elevator buttons, telephones, call bells, bedrails, light switches, computer </a:t>
            </a:r>
            <a:r>
              <a:rPr lang="en-US" dirty="0" smtClean="0"/>
              <a:t>keyboards, monitoring equipment, hemodialysis machines, wall areas around the toilet and edges </a:t>
            </a:r>
            <a:r>
              <a:rPr lang="en-US" dirty="0"/>
              <a:t>of privacy </a:t>
            </a:r>
            <a:r>
              <a:rPr lang="en-US" dirty="0" smtClean="0"/>
              <a:t>curtains.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High-touch </a:t>
            </a:r>
            <a:r>
              <a:rPr lang="en-US" dirty="0"/>
              <a:t>surfaces in patient care areas require more frequent </a:t>
            </a:r>
            <a:r>
              <a:rPr lang="en-US" dirty="0" smtClean="0"/>
              <a:t>cleaning </a:t>
            </a:r>
            <a:r>
              <a:rPr lang="en-US" dirty="0"/>
              <a:t>and disinfection than minimal contact surfaces</a:t>
            </a:r>
            <a:r>
              <a:rPr lang="en-US" dirty="0" smtClean="0"/>
              <a:t>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Cleaning </a:t>
            </a:r>
            <a:r>
              <a:rPr lang="en-US" dirty="0"/>
              <a:t>and disinfection is </a:t>
            </a:r>
            <a:r>
              <a:rPr lang="en-US" dirty="0" smtClean="0"/>
              <a:t>usually done at least daily and more frequently if the risk of environmental contamination is higher (e.g., intensive care units).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688129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25</TotalTime>
  <Words>1337</Words>
  <Application>Microsoft Office PowerPoint</Application>
  <PresentationFormat>Widescreen</PresentationFormat>
  <Paragraphs>111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Tw Cen MT</vt:lpstr>
      <vt:lpstr>Tw Cen MT Condensed</vt:lpstr>
      <vt:lpstr>Wingdings</vt:lpstr>
      <vt:lpstr>Wingdings 3</vt:lpstr>
      <vt:lpstr>Integral</vt:lpstr>
      <vt:lpstr>House Keeping -2</vt:lpstr>
      <vt:lpstr>Cleaning in Healthcare Organisation </vt:lpstr>
      <vt:lpstr> Environmental Cleaning </vt:lpstr>
      <vt:lpstr>Hand Hygine</vt:lpstr>
      <vt:lpstr>Personal protective equipment (PPE) </vt:lpstr>
      <vt:lpstr>PowerPoint Presentation</vt:lpstr>
      <vt:lpstr>Cleaning Frequency</vt:lpstr>
      <vt:lpstr>Frequency of contact with surfaces</vt:lpstr>
      <vt:lpstr>High-touch surfaces </vt:lpstr>
      <vt:lpstr>Low-touch surfaces </vt:lpstr>
      <vt:lpstr>Vulnerability of the Patient/Resident Population</vt:lpstr>
      <vt:lpstr>Probability of Contamination of Items and Surfaces</vt:lpstr>
      <vt:lpstr>Probability of Contamination of Items and Surfaces</vt:lpstr>
      <vt:lpstr>Cleaning Practices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House Keeping -2</dc:title>
  <dc:creator>HP</dc:creator>
  <cp:lastModifiedBy>HP</cp:lastModifiedBy>
  <cp:revision>3</cp:revision>
  <dcterms:created xsi:type="dcterms:W3CDTF">2021-12-17T08:06:22Z</dcterms:created>
  <dcterms:modified xsi:type="dcterms:W3CDTF">2021-12-17T08:31:54Z</dcterms:modified>
</cp:coreProperties>
</file>