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 Keeping -3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Versha</a:t>
            </a:r>
            <a:r>
              <a:rPr lang="en-US" dirty="0" smtClean="0"/>
              <a:t> Prasad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0675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High Risk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High risk functional areas typically include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operating </a:t>
            </a:r>
            <a:r>
              <a:rPr lang="en-US" dirty="0"/>
              <a:t>theatres (OTs), ICUs, HDUs, Emergency </a:t>
            </a:r>
            <a:r>
              <a:rPr lang="en-US" dirty="0" smtClean="0"/>
              <a:t>department</a:t>
            </a:r>
            <a:r>
              <a:rPr lang="en-US" dirty="0"/>
              <a:t>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post </a:t>
            </a:r>
            <a:r>
              <a:rPr lang="en-US" dirty="0"/>
              <a:t>operative units, surgical ward, </a:t>
            </a:r>
            <a:r>
              <a:rPr lang="en-US" dirty="0" err="1"/>
              <a:t>labour</a:t>
            </a:r>
            <a:r>
              <a:rPr lang="en-US" dirty="0"/>
              <a:t> room,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haemodialysis </a:t>
            </a:r>
            <a:r>
              <a:rPr lang="en-US" dirty="0"/>
              <a:t>unit, Central </a:t>
            </a:r>
            <a:r>
              <a:rPr lang="en-US" dirty="0" smtClean="0"/>
              <a:t>sterile </a:t>
            </a:r>
            <a:r>
              <a:rPr lang="en-US" dirty="0"/>
              <a:t>supply department(CSSD)/Theatre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sterile </a:t>
            </a:r>
            <a:r>
              <a:rPr lang="en-US" dirty="0"/>
              <a:t>supply unit (TSSU) and other facilities where </a:t>
            </a:r>
            <a:r>
              <a:rPr lang="en-US" dirty="0" smtClean="0"/>
              <a:t>invasive </a:t>
            </a:r>
            <a:r>
              <a:rPr lang="en-US" dirty="0"/>
              <a:t>procedures are performed or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where </a:t>
            </a:r>
            <a:r>
              <a:rPr lang="en-US" dirty="0" err="1"/>
              <a:t>immuno</a:t>
            </a:r>
            <a:r>
              <a:rPr lang="en-US" dirty="0"/>
              <a:t>-compromised patients are receiving care. Bathrooms, toilets, staff lounges, offices and other areas adjoining high-risk functional </a:t>
            </a:r>
            <a:r>
              <a:rPr lang="en-US" dirty="0" smtClean="0"/>
              <a:t>areas </a:t>
            </a:r>
            <a:r>
              <a:rPr lang="en-US" dirty="0"/>
              <a:t>should be treated as having the same risk category, and receive the same intensive </a:t>
            </a:r>
            <a:r>
              <a:rPr lang="en-US" dirty="0" smtClean="0"/>
              <a:t>levels </a:t>
            </a:r>
            <a:r>
              <a:rPr lang="en-US" dirty="0"/>
              <a:t>of cleaning.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2564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Moderate risk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66455"/>
            <a:ext cx="9720073" cy="499802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Outcomes in these areas should be maintained by regular and frequent cleaning with ‘spot </a:t>
            </a:r>
            <a:r>
              <a:rPr lang="en-US" dirty="0" smtClean="0"/>
              <a:t>cleaning</a:t>
            </a:r>
            <a:r>
              <a:rPr lang="en-US" dirty="0"/>
              <a:t>’ in-between. Both informal monitoring and formal evaluation should take place </a:t>
            </a:r>
            <a:r>
              <a:rPr lang="en-US" dirty="0" smtClean="0"/>
              <a:t>continuously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Patient </a:t>
            </a:r>
            <a:r>
              <a:rPr lang="en-US" dirty="0"/>
              <a:t>care areas in this category should be evaluated at least once a month </a:t>
            </a:r>
            <a:r>
              <a:rPr lang="en-US" dirty="0" smtClean="0"/>
              <a:t>until </a:t>
            </a:r>
            <a:r>
              <a:rPr lang="en-US" dirty="0"/>
              <a:t>the Officer in charge, Sanitation and Infection Control Team are satisfied that </a:t>
            </a:r>
            <a:r>
              <a:rPr lang="en-US" dirty="0" smtClean="0"/>
              <a:t>consistently </a:t>
            </a:r>
            <a:r>
              <a:rPr lang="en-US" dirty="0"/>
              <a:t>high standards are being maintained, after which the evaluation frequency may </a:t>
            </a:r>
            <a:r>
              <a:rPr lang="en-US" dirty="0" smtClean="0"/>
              <a:t>be </a:t>
            </a:r>
            <a:r>
              <a:rPr lang="en-US" dirty="0"/>
              <a:t>reduced to once in two months.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This </a:t>
            </a:r>
            <a:r>
              <a:rPr lang="en-US" dirty="0"/>
              <a:t>will be in addition to the daily monitoring done by </a:t>
            </a:r>
            <a:r>
              <a:rPr lang="en-US" dirty="0" smtClean="0"/>
              <a:t>the </a:t>
            </a:r>
            <a:r>
              <a:rPr lang="en-US" dirty="0"/>
              <a:t>Hospital administrator and Sanitation Department i.e., Sanitation Officer, Sanitary </a:t>
            </a:r>
            <a:r>
              <a:rPr lang="en-US" dirty="0" smtClean="0"/>
              <a:t>Inspector</a:t>
            </a:r>
            <a:r>
              <a:rPr lang="en-US" dirty="0"/>
              <a:t>, nursing staff </a:t>
            </a:r>
            <a:r>
              <a:rPr lang="en-US" dirty="0" smtClean="0"/>
              <a:t>etc.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Moderate </a:t>
            </a:r>
            <a:r>
              <a:rPr lang="en-US" dirty="0"/>
              <a:t>-risk areas may include Medical wards, Laboratory areas, Blood bank, Pharmacies, </a:t>
            </a:r>
            <a:r>
              <a:rPr lang="en-US" dirty="0" smtClean="0"/>
              <a:t>Dietary </a:t>
            </a:r>
            <a:r>
              <a:rPr lang="en-US" dirty="0"/>
              <a:t>services, Laundry services, Mortuary, Nurses/ Doctors rest rooms, Rehabilitation </a:t>
            </a:r>
            <a:r>
              <a:rPr lang="en-US" dirty="0" smtClean="0"/>
              <a:t>Areas </a:t>
            </a:r>
            <a:r>
              <a:rPr lang="en-US" dirty="0"/>
              <a:t>and Psychiatric wards. Bathrooms, toilets, staff lounges, offices and other areas </a:t>
            </a:r>
            <a:r>
              <a:rPr lang="en-US" dirty="0" smtClean="0"/>
              <a:t>adjoining </a:t>
            </a:r>
            <a:r>
              <a:rPr lang="en-US" dirty="0"/>
              <a:t>high-risk functional areas should be treated as having the same risk category and </a:t>
            </a:r>
            <a:r>
              <a:rPr lang="en-US" dirty="0" smtClean="0"/>
              <a:t>receive </a:t>
            </a:r>
            <a:r>
              <a:rPr lang="en-US" dirty="0"/>
              <a:t>the same regular levels of cleaning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5447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Low-risk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00200"/>
            <a:ext cx="9720073" cy="4709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 these areas, high standards are required for aesthetic and to a lesser extent, hygiene </a:t>
            </a:r>
            <a:r>
              <a:rPr lang="en-US" dirty="0" smtClean="0"/>
              <a:t>reasons</a:t>
            </a:r>
            <a:r>
              <a:rPr lang="en-US" dirty="0"/>
              <a:t>. Outcomes should be maintained by regular and frequent cleaning with ‘spot </a:t>
            </a:r>
            <a:r>
              <a:rPr lang="en-US" dirty="0" smtClean="0"/>
              <a:t>cleaning</a:t>
            </a:r>
            <a:r>
              <a:rPr lang="en-US" dirty="0"/>
              <a:t>’ in-between. Both informal monitoring and formal evaluation of standards should </a:t>
            </a:r>
            <a:r>
              <a:rPr lang="en-US" dirty="0" smtClean="0"/>
              <a:t>take </a:t>
            </a:r>
            <a:r>
              <a:rPr lang="en-US" dirty="0"/>
              <a:t>place continuously.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Patient </a:t>
            </a:r>
            <a:r>
              <a:rPr lang="en-US" dirty="0"/>
              <a:t>care and other areas within a low-risk area should be </a:t>
            </a:r>
            <a:r>
              <a:rPr lang="en-US" dirty="0" smtClean="0"/>
              <a:t>evaluated </a:t>
            </a:r>
            <a:r>
              <a:rPr lang="en-US" dirty="0"/>
              <a:t>at every three months. This will be in addition to the daily monitoring done by the </a:t>
            </a:r>
            <a:r>
              <a:rPr lang="en-US" dirty="0" smtClean="0"/>
              <a:t>sanitation </a:t>
            </a:r>
            <a:r>
              <a:rPr lang="en-US" dirty="0"/>
              <a:t>department i.e. Hospital administrator, Sanitation Officer, Sanitary Inspector, </a:t>
            </a:r>
            <a:r>
              <a:rPr lang="en-US" dirty="0" smtClean="0"/>
              <a:t>nursing </a:t>
            </a:r>
            <a:r>
              <a:rPr lang="en-US" dirty="0"/>
              <a:t>staff </a:t>
            </a:r>
            <a:r>
              <a:rPr lang="en-US" dirty="0" smtClean="0"/>
              <a:t>etc.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Low-risk </a:t>
            </a:r>
            <a:r>
              <a:rPr lang="en-US" dirty="0"/>
              <a:t>functional areas may include administrative areas, faculty and doctors offices, </a:t>
            </a:r>
            <a:r>
              <a:rPr lang="en-US" dirty="0" smtClean="0"/>
              <a:t>seminar </a:t>
            </a:r>
            <a:r>
              <a:rPr lang="en-US" dirty="0"/>
              <a:t>rooms, stores, staff rooms, non- sterile supply areas, record storage and </a:t>
            </a:r>
            <a:r>
              <a:rPr lang="en-US" dirty="0" smtClean="0"/>
              <a:t>archives etc</a:t>
            </a:r>
            <a:r>
              <a:rPr lang="en-US" dirty="0"/>
              <a:t>. Additional internal areas bathrooms, staff lounges, offices and other areas </a:t>
            </a:r>
            <a:r>
              <a:rPr lang="en-US" dirty="0" smtClean="0"/>
              <a:t>adjoining low-risk </a:t>
            </a:r>
            <a:r>
              <a:rPr lang="en-US" dirty="0"/>
              <a:t>functional areas should be treated as having the same risk category and receive the </a:t>
            </a:r>
            <a:r>
              <a:rPr lang="en-US" dirty="0" smtClean="0"/>
              <a:t>same </a:t>
            </a:r>
            <a:r>
              <a:rPr lang="en-US" dirty="0"/>
              <a:t>level of </a:t>
            </a:r>
            <a:r>
              <a:rPr lang="en-US" dirty="0" smtClean="0"/>
              <a:t>cleaning. The </a:t>
            </a:r>
            <a:r>
              <a:rPr lang="en-US" dirty="0"/>
              <a:t>following given table describes the various hospital areas stratified according to risk </a:t>
            </a:r>
            <a:r>
              <a:rPr lang="en-US" dirty="0" smtClean="0"/>
              <a:t>categories</a:t>
            </a:r>
            <a:r>
              <a:rPr lang="en-US" dirty="0"/>
              <a:t>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0556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 in Hospital Organization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Routine cleaning is necessary to maintain a specific level of </a:t>
            </a:r>
            <a:r>
              <a:rPr lang="en-US" dirty="0" smtClean="0"/>
              <a:t>cleanliness</a:t>
            </a:r>
          </a:p>
          <a:p>
            <a:r>
              <a:rPr lang="en-US" dirty="0" smtClean="0"/>
              <a:t> </a:t>
            </a:r>
            <a:r>
              <a:rPr lang="en-US" dirty="0"/>
              <a:t>i.e. Hotel Clean, </a:t>
            </a:r>
            <a:r>
              <a:rPr lang="en-US" dirty="0" smtClean="0"/>
              <a:t>Hospital </a:t>
            </a:r>
            <a:r>
              <a:rPr lang="en-US" dirty="0"/>
              <a:t>Clean. </a:t>
            </a:r>
            <a:endParaRPr lang="en-US" dirty="0" smtClean="0"/>
          </a:p>
          <a:p>
            <a:r>
              <a:rPr lang="en-US" dirty="0" smtClean="0"/>
              <a:t>Routine </a:t>
            </a:r>
            <a:r>
              <a:rPr lang="en-US" dirty="0"/>
              <a:t>cleaning practices must be effective and consistent to reduce the </a:t>
            </a:r>
            <a:r>
              <a:rPr lang="en-US" dirty="0" smtClean="0"/>
              <a:t>transmission </a:t>
            </a:r>
            <a:r>
              <a:rPr lang="en-US" dirty="0"/>
              <a:t>of microorganisms. The frequency of cleaning is dependent upon the risk </a:t>
            </a:r>
            <a:r>
              <a:rPr lang="en-US" dirty="0" smtClean="0"/>
              <a:t>classification </a:t>
            </a:r>
            <a:r>
              <a:rPr lang="en-US" dirty="0"/>
              <a:t>of the surface or item to be cleaned. </a:t>
            </a:r>
          </a:p>
          <a:p>
            <a:r>
              <a:rPr lang="en-US" dirty="0"/>
              <a:t>Hotel Clean is a measure of cleanliness based on visual appearance that includes dust and </a:t>
            </a:r>
          </a:p>
          <a:p>
            <a:r>
              <a:rPr lang="en-US" dirty="0"/>
              <a:t>dirt removal, waste disposal and cleaning of windows and surfaces.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32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Hotel Clean, Hospital Clean.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7423681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Hotel </a:t>
            </a:r>
            <a:r>
              <a:rPr lang="en-US" dirty="0"/>
              <a:t>Clean is the basic </a:t>
            </a:r>
            <a:r>
              <a:rPr lang="en-US" dirty="0" smtClean="0"/>
              <a:t>cleaning </a:t>
            </a:r>
            <a:r>
              <a:rPr lang="en-US" dirty="0"/>
              <a:t>that takes place in all areas of a health care setting. Hospital Clean is a measure of </a:t>
            </a:r>
            <a:r>
              <a:rPr lang="en-US" dirty="0" smtClean="0"/>
              <a:t>cleanliness </a:t>
            </a:r>
            <a:r>
              <a:rPr lang="en-US" dirty="0"/>
              <a:t>routinely maintained in care areas of the health care </a:t>
            </a:r>
            <a:r>
              <a:rPr lang="en-US" dirty="0" smtClean="0"/>
              <a:t>organization.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Hospital </a:t>
            </a:r>
            <a:r>
              <a:rPr lang="en-US" dirty="0" smtClean="0"/>
              <a:t>Clean </a:t>
            </a:r>
            <a:r>
              <a:rPr lang="en-US" dirty="0"/>
              <a:t>is hotel Clean with the addition of disinfection, increased frequency of cleaning, </a:t>
            </a:r>
            <a:r>
              <a:rPr lang="en-US" dirty="0" smtClean="0"/>
              <a:t>evaluation </a:t>
            </a:r>
            <a:r>
              <a:rPr lang="en-US" dirty="0"/>
              <a:t>and other infection control measures in patient care areas. Following are the </a:t>
            </a:r>
            <a:r>
              <a:rPr lang="en-US" dirty="0" smtClean="0"/>
              <a:t>components </a:t>
            </a:r>
            <a:r>
              <a:rPr lang="en-US" dirty="0"/>
              <a:t>of hotel </a:t>
            </a:r>
            <a:r>
              <a:rPr lang="en-US" dirty="0" smtClean="0"/>
              <a:t>clean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0097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the Hotel Clean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Floors and </a:t>
            </a:r>
            <a:r>
              <a:rPr lang="en-US" dirty="0" err="1"/>
              <a:t>skirtings</a:t>
            </a:r>
            <a:r>
              <a:rPr lang="en-US" dirty="0"/>
              <a:t> are free of stains, visible dust, spills and streaks.</a:t>
            </a:r>
          </a:p>
          <a:p>
            <a:r>
              <a:rPr lang="en-US" dirty="0"/>
              <a:t> Walls, ceilings and doors are free of visible dust, gross soil, streaks, spider webs and </a:t>
            </a:r>
          </a:p>
          <a:p>
            <a:r>
              <a:rPr lang="en-US" dirty="0"/>
              <a:t>handprints.</a:t>
            </a:r>
          </a:p>
          <a:p>
            <a:r>
              <a:rPr lang="en-US" dirty="0"/>
              <a:t> All surfaces are free of visible dust or streaks (includes furniture, window ledges, </a:t>
            </a:r>
          </a:p>
          <a:p>
            <a:r>
              <a:rPr lang="en-US" dirty="0"/>
              <a:t>overhead lights, phones etc.).</a:t>
            </a:r>
          </a:p>
          <a:p>
            <a:r>
              <a:rPr lang="en-US" dirty="0"/>
              <a:t> Bathroom fixtures including toilets, sinks and showers are free of streaks, soil, stains </a:t>
            </a:r>
          </a:p>
          <a:p>
            <a:r>
              <a:rPr lang="en-US" dirty="0"/>
              <a:t>and soap scum.</a:t>
            </a:r>
          </a:p>
          <a:p>
            <a:r>
              <a:rPr lang="en-US" dirty="0"/>
              <a:t> Mirrors and windows are free of dust and streaks.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0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Hotel Clean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Dispensers are free of dust, soiling and residue and replaced/replenished when </a:t>
            </a:r>
          </a:p>
          <a:p>
            <a:r>
              <a:rPr lang="en-US" dirty="0"/>
              <a:t>empty.</a:t>
            </a:r>
          </a:p>
          <a:p>
            <a:r>
              <a:rPr lang="en-US" dirty="0"/>
              <a:t> Appliances are free of dust, soiling and stains.</a:t>
            </a:r>
          </a:p>
          <a:p>
            <a:r>
              <a:rPr lang="en-US" dirty="0"/>
              <a:t> Waste is disposed of appropriately.</a:t>
            </a:r>
          </a:p>
          <a:p>
            <a:r>
              <a:rPr lang="en-US" dirty="0"/>
              <a:t> Items that are broken, torn, cracked or malfunctioning are replaced.</a:t>
            </a:r>
          </a:p>
          <a:p>
            <a:r>
              <a:rPr lang="en-US" dirty="0"/>
              <a:t> The area in general should have an aesthetic appearance.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9770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components of hospital clean are as: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HOTEL CLEAN </a:t>
            </a:r>
          </a:p>
          <a:p>
            <a:pPr algn="ctr"/>
            <a:r>
              <a:rPr lang="en-US" dirty="0" smtClean="0"/>
              <a:t> +</a:t>
            </a:r>
            <a:endParaRPr lang="en-US" dirty="0"/>
          </a:p>
          <a:p>
            <a:pPr algn="ctr"/>
            <a:r>
              <a:rPr lang="en-US" dirty="0"/>
              <a:t>High-touch surfaces in patient care areas are cleaned and disinfected with a </a:t>
            </a:r>
            <a:r>
              <a:rPr lang="en-US" dirty="0" smtClean="0"/>
              <a:t>hospital grade </a:t>
            </a:r>
            <a:r>
              <a:rPr lang="en-US" dirty="0"/>
              <a:t>disinfectant</a:t>
            </a:r>
          </a:p>
          <a:p>
            <a:pPr marL="0" indent="0" algn="ctr">
              <a:buNone/>
            </a:pPr>
            <a:r>
              <a:rPr lang="en-US" dirty="0" smtClean="0"/>
              <a:t> +</a:t>
            </a:r>
            <a:endParaRPr lang="en-US" dirty="0"/>
          </a:p>
          <a:p>
            <a:pPr algn="ctr"/>
            <a:r>
              <a:rPr lang="en-US" dirty="0"/>
              <a:t>Non-critical medical equipment is cleaned and disinfected between patients</a:t>
            </a:r>
          </a:p>
          <a:p>
            <a:pPr algn="ctr"/>
            <a:r>
              <a:rPr lang="en-US" dirty="0" smtClean="0"/>
              <a:t> +</a:t>
            </a:r>
            <a:endParaRPr lang="en-US" dirty="0"/>
          </a:p>
          <a:p>
            <a:pPr algn="ctr"/>
            <a:r>
              <a:rPr lang="en-US" dirty="0"/>
              <a:t>CLEANING PRACTICES ARE PERIODICALLY MONITORED AND AUDITED WITH FEEDBACK </a:t>
            </a:r>
            <a:r>
              <a:rPr lang="en-US" dirty="0" smtClean="0"/>
              <a:t>AND </a:t>
            </a:r>
            <a:r>
              <a:rPr lang="en-US" dirty="0"/>
              <a:t>EDUCATIO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6493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Equipment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The health care </a:t>
            </a:r>
            <a:r>
              <a:rPr lang="en-US" dirty="0" err="1"/>
              <a:t>organisation</a:t>
            </a:r>
            <a:r>
              <a:rPr lang="en-US" dirty="0"/>
              <a:t> should have written policies and procedures for the appropriate </a:t>
            </a:r>
            <a:r>
              <a:rPr lang="en-US" dirty="0" smtClean="0"/>
              <a:t>cleaning </a:t>
            </a:r>
            <a:r>
              <a:rPr lang="en-US" dirty="0"/>
              <a:t>and disinfection of equipment that clearly define the frequency and level of cleaning </a:t>
            </a:r>
            <a:r>
              <a:rPr lang="en-US" dirty="0" smtClean="0"/>
              <a:t>and </a:t>
            </a:r>
            <a:r>
              <a:rPr lang="en-US" dirty="0"/>
              <a:t>assign responsibility for cleaning.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Non-critical </a:t>
            </a:r>
            <a:r>
              <a:rPr lang="en-US" dirty="0"/>
              <a:t>medical equipment that is within the </a:t>
            </a:r>
            <a:r>
              <a:rPr lang="en-US" dirty="0" smtClean="0"/>
              <a:t>patient’s </a:t>
            </a:r>
            <a:r>
              <a:rPr lang="en-US" dirty="0"/>
              <a:t>environment and used between patients (e.g., imaging equipment, electronic </a:t>
            </a:r>
            <a:r>
              <a:rPr lang="en-US" dirty="0" smtClean="0"/>
              <a:t>monitoring </a:t>
            </a:r>
            <a:r>
              <a:rPr lang="en-US" dirty="0"/>
              <a:t>equipment etc.) requires cleaning and disinfection after each use. Selection of </a:t>
            </a:r>
            <a:r>
              <a:rPr lang="en-US" dirty="0" smtClean="0"/>
              <a:t>new </a:t>
            </a:r>
            <a:r>
              <a:rPr lang="en-US" dirty="0"/>
              <a:t>equipment must include considerations related to effective cleaning and disinfection.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 system </a:t>
            </a:r>
            <a:r>
              <a:rPr lang="en-US" dirty="0"/>
              <a:t>should be in place to clearly identify equipment which has been cleaned and </a:t>
            </a:r>
            <a:r>
              <a:rPr lang="en-US" dirty="0" smtClean="0"/>
              <a:t>disinfected.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9464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categorization of hospital areas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All healthcare environments should pose minimal risk to patients, staff and visitors. </a:t>
            </a:r>
          </a:p>
          <a:p>
            <a:r>
              <a:rPr lang="en-US" dirty="0"/>
              <a:t>However, different functional areas represent different degrees of risk and, therefore, </a:t>
            </a:r>
          </a:p>
          <a:p>
            <a:r>
              <a:rPr lang="en-US" dirty="0"/>
              <a:t>require different cleaning frequencies, and levels of monitoring and evaluation.(26) A </a:t>
            </a:r>
          </a:p>
          <a:p>
            <a:r>
              <a:rPr lang="en-US" dirty="0"/>
              <a:t>functional area refers to any area in a healthcare facility that requires cleaning.(27)</a:t>
            </a:r>
          </a:p>
          <a:p>
            <a:r>
              <a:rPr lang="en-US" dirty="0"/>
              <a:t>Consequently, all functional areas should be assigned in one of the following three </a:t>
            </a:r>
          </a:p>
          <a:p>
            <a:r>
              <a:rPr lang="en-US" dirty="0"/>
              <a:t>categories: </a:t>
            </a:r>
          </a:p>
          <a:p>
            <a:r>
              <a:rPr lang="en-US" dirty="0"/>
              <a:t> High risk areas</a:t>
            </a:r>
          </a:p>
          <a:p>
            <a:r>
              <a:rPr lang="en-US" dirty="0"/>
              <a:t> Moderate risk areas</a:t>
            </a:r>
          </a:p>
          <a:p>
            <a:r>
              <a:rPr lang="en-US" dirty="0"/>
              <a:t> Low risk areas.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6736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High Risk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Consistently high cleaning standards must be maintained in these areas. Required outcomes </a:t>
            </a:r>
            <a:r>
              <a:rPr lang="en-US" dirty="0" smtClean="0"/>
              <a:t>will </a:t>
            </a:r>
            <a:r>
              <a:rPr lang="en-US" dirty="0"/>
              <a:t>only be achieved through intensive and frequent cleaning.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Both </a:t>
            </a:r>
            <a:r>
              <a:rPr lang="en-US" dirty="0"/>
              <a:t>informal monitoring and </a:t>
            </a:r>
            <a:r>
              <a:rPr lang="en-US" dirty="0" smtClean="0"/>
              <a:t>formal </a:t>
            </a:r>
            <a:r>
              <a:rPr lang="en-US" dirty="0"/>
              <a:t>evaluation of cleanliness should take place continuously.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Patient </a:t>
            </a:r>
            <a:r>
              <a:rPr lang="en-US" dirty="0"/>
              <a:t>care areas and other </a:t>
            </a:r>
            <a:r>
              <a:rPr lang="en-US" dirty="0" smtClean="0"/>
              <a:t>facilities </a:t>
            </a:r>
            <a:r>
              <a:rPr lang="en-US" dirty="0"/>
              <a:t>designated as high- risk category should be evaluated at least once a week until the </a:t>
            </a:r>
            <a:r>
              <a:rPr lang="en-US" dirty="0" smtClean="0"/>
              <a:t>Officer </a:t>
            </a:r>
            <a:r>
              <a:rPr lang="en-US" dirty="0"/>
              <a:t>I/C Sanitation and Infection Control Team are satisfied that consistently high </a:t>
            </a:r>
            <a:r>
              <a:rPr lang="en-US" dirty="0" smtClean="0"/>
              <a:t>standards </a:t>
            </a:r>
            <a:r>
              <a:rPr lang="en-US" dirty="0"/>
              <a:t>are being maintained, after which the frequency of evaluation may be reduced to </a:t>
            </a:r>
            <a:r>
              <a:rPr lang="en-US" dirty="0" smtClean="0"/>
              <a:t>once </a:t>
            </a:r>
            <a:r>
              <a:rPr lang="en-US" dirty="0"/>
              <a:t>monthly.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This </a:t>
            </a:r>
            <a:r>
              <a:rPr lang="en-US" dirty="0"/>
              <a:t>will be in addition to the routine monitoring done by the Hospital </a:t>
            </a:r>
            <a:r>
              <a:rPr lang="en-US" dirty="0" smtClean="0"/>
              <a:t>Administrator </a:t>
            </a:r>
            <a:r>
              <a:rPr lang="en-US" dirty="0"/>
              <a:t>and Sanitation Department i.e., Sanitation Officer, Sanitary Inspector, nursing </a:t>
            </a:r>
            <a:r>
              <a:rPr lang="en-US" dirty="0" smtClean="0"/>
              <a:t>staff 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4408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</TotalTime>
  <Words>1142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Tw Cen MT</vt:lpstr>
      <vt:lpstr>Tw Cen MT Condensed</vt:lpstr>
      <vt:lpstr>Wingdings</vt:lpstr>
      <vt:lpstr>Wingdings 3</vt:lpstr>
      <vt:lpstr>Integral</vt:lpstr>
      <vt:lpstr>House Keeping -3</vt:lpstr>
      <vt:lpstr>Cleaning in Hospital Organization</vt:lpstr>
      <vt:lpstr>Hotel Clean, Hospital Clean.  </vt:lpstr>
      <vt:lpstr>Components of the Hotel Clean</vt:lpstr>
      <vt:lpstr>Components of the Hotel Clean</vt:lpstr>
      <vt:lpstr>While components of hospital clean are as:</vt:lpstr>
      <vt:lpstr>Equipment Cleaning</vt:lpstr>
      <vt:lpstr>Risk categorization of hospital areas</vt:lpstr>
      <vt:lpstr>High Risk Areas</vt:lpstr>
      <vt:lpstr>High Risk Areas</vt:lpstr>
      <vt:lpstr>Moderate risk areas</vt:lpstr>
      <vt:lpstr>Low-risk areas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Keeping -3</dc:title>
  <dc:creator>HP</dc:creator>
  <cp:lastModifiedBy>HP</cp:lastModifiedBy>
  <cp:revision>4</cp:revision>
  <dcterms:created xsi:type="dcterms:W3CDTF">2021-12-17T08:32:12Z</dcterms:created>
  <dcterms:modified xsi:type="dcterms:W3CDTF">2021-12-17T09:11:13Z</dcterms:modified>
</cp:coreProperties>
</file>