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12/17/2021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12/17/2021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12/17/2021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12/17/2021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12/17/2021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12/17/2021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House Keeping-5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Versha</a:t>
            </a:r>
            <a:r>
              <a:rPr lang="en-US" dirty="0" smtClean="0"/>
              <a:t> Prasad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252633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Pest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662545"/>
            <a:ext cx="9720073" cy="5320146"/>
          </a:xfrm>
        </p:spPr>
        <p:txBody>
          <a:bodyPr>
            <a:normAutofit fontScale="92500" lnSpcReduction="20000"/>
          </a:bodyPr>
          <a:lstStyle/>
          <a:p>
            <a:r>
              <a:rPr lang="en-IN" b="1" dirty="0" smtClean="0"/>
              <a:t>3. Manpower details</a:t>
            </a:r>
          </a:p>
          <a:p>
            <a:r>
              <a:rPr lang="en-US" dirty="0"/>
              <a:t>◦ Supervisor </a:t>
            </a:r>
          </a:p>
          <a:p>
            <a:r>
              <a:rPr lang="en-US" dirty="0"/>
              <a:t>◦ Workers </a:t>
            </a:r>
          </a:p>
          <a:p>
            <a:r>
              <a:rPr lang="en-US" dirty="0"/>
              <a:t> Vendor license – Plant protection officer, Ministry of Agriculture, Govt. of </a:t>
            </a:r>
            <a:r>
              <a:rPr lang="en-US" dirty="0" smtClean="0"/>
              <a:t>Delhi</a:t>
            </a:r>
          </a:p>
          <a:p>
            <a:r>
              <a:rPr lang="en-IN" b="1" dirty="0" smtClean="0"/>
              <a:t>4. </a:t>
            </a:r>
            <a:r>
              <a:rPr lang="en-IN" b="1" dirty="0"/>
              <a:t>Quality </a:t>
            </a:r>
            <a:r>
              <a:rPr lang="en-IN" b="1" dirty="0" smtClean="0"/>
              <a:t>control</a:t>
            </a:r>
          </a:p>
          <a:p>
            <a:r>
              <a:rPr lang="en-IN" dirty="0" smtClean="0"/>
              <a:t>◦ </a:t>
            </a:r>
            <a:r>
              <a:rPr lang="en-IN" dirty="0"/>
              <a:t>Records of </a:t>
            </a:r>
            <a:r>
              <a:rPr lang="en-IN" dirty="0" smtClean="0"/>
              <a:t>application</a:t>
            </a:r>
          </a:p>
          <a:p>
            <a:r>
              <a:rPr lang="en-IN" dirty="0" smtClean="0"/>
              <a:t>◦ </a:t>
            </a:r>
            <a:r>
              <a:rPr lang="en-IN" dirty="0"/>
              <a:t>Emergency calls</a:t>
            </a:r>
          </a:p>
          <a:p>
            <a:r>
              <a:rPr lang="en-IN" dirty="0"/>
              <a:t>◦ Monthly feedback</a:t>
            </a:r>
          </a:p>
          <a:p>
            <a:r>
              <a:rPr lang="en-IN" dirty="0"/>
              <a:t> Application of chemicals</a:t>
            </a:r>
          </a:p>
          <a:p>
            <a:r>
              <a:rPr lang="en-IN" dirty="0"/>
              <a:t> Attending emergency calls</a:t>
            </a:r>
          </a:p>
          <a:p>
            <a:r>
              <a:rPr lang="en-IN" dirty="0"/>
              <a:t>◦ Pest Evaluation</a:t>
            </a:r>
          </a:p>
          <a:p>
            <a:r>
              <a:rPr lang="en-IN" dirty="0"/>
              <a:t> Rat, cockroaches, mosquito, flies, bed bugs, termite</a:t>
            </a:r>
          </a:p>
          <a:p>
            <a:r>
              <a:rPr lang="en-IN" dirty="0"/>
              <a:t> Good, average, poor</a:t>
            </a:r>
          </a:p>
        </p:txBody>
      </p:sp>
    </p:spTree>
    <p:extLst>
      <p:ext uri="{BB962C8B-B14F-4D97-AF65-F5344CB8AC3E}">
        <p14:creationId xmlns:p14="http://schemas.microsoft.com/office/powerpoint/2010/main" val="2484209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Biomedical Waste Management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Biomedical waste may be defined as </a:t>
            </a:r>
          </a:p>
          <a:p>
            <a:r>
              <a:rPr lang="en-US" i="1" dirty="0"/>
              <a:t>“Any waste, generated during the diagnosis, treatment or immunization of human beings or </a:t>
            </a:r>
            <a:r>
              <a:rPr lang="en-US" i="1" dirty="0" smtClean="0"/>
              <a:t>animals </a:t>
            </a:r>
            <a:r>
              <a:rPr lang="en-US" i="1" dirty="0"/>
              <a:t>or in research activities pertaining thereto or in the production or testing of </a:t>
            </a:r>
            <a:r>
              <a:rPr lang="en-US" i="1" dirty="0" smtClean="0"/>
              <a:t>biological</a:t>
            </a:r>
            <a:r>
              <a:rPr lang="en-US" i="1" dirty="0"/>
              <a:t>.”</a:t>
            </a:r>
          </a:p>
          <a:p>
            <a:r>
              <a:rPr lang="en-US" dirty="0"/>
              <a:t>It is very important to have proper biomedical waste management and handling system as </a:t>
            </a:r>
            <a:r>
              <a:rPr lang="en-US" dirty="0" smtClean="0"/>
              <a:t>prescribed </a:t>
            </a:r>
            <a:r>
              <a:rPr lang="en-US" dirty="0"/>
              <a:t>in the Biomedical Waste (Management and Handling Rules) </a:t>
            </a:r>
            <a:r>
              <a:rPr lang="en-US" dirty="0" smtClean="0"/>
              <a:t>1998</a:t>
            </a:r>
            <a:r>
              <a:rPr lang="en-US" dirty="0"/>
              <a:t>, otherwise it </a:t>
            </a:r>
            <a:r>
              <a:rPr lang="en-US" dirty="0" smtClean="0"/>
              <a:t>exposes </a:t>
            </a:r>
            <a:r>
              <a:rPr lang="en-US" dirty="0"/>
              <a:t>the patients, visitors and staff to following hazards</a:t>
            </a:r>
            <a:r>
              <a:rPr lang="en-US" dirty="0" smtClean="0"/>
              <a:t>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dirty="0" smtClean="0"/>
              <a:t> </a:t>
            </a:r>
            <a:r>
              <a:rPr lang="en-IN" dirty="0"/>
              <a:t>Transmission of infections for e.g. hepatitis B, HIV, other microbes etc.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dirty="0" smtClean="0"/>
              <a:t> </a:t>
            </a:r>
            <a:r>
              <a:rPr lang="en-IN" dirty="0"/>
              <a:t>Mechanical injury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dirty="0" smtClean="0"/>
              <a:t> </a:t>
            </a:r>
            <a:r>
              <a:rPr lang="en-IN" dirty="0"/>
              <a:t>Re-circulation of waste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dirty="0" smtClean="0"/>
              <a:t> </a:t>
            </a:r>
            <a:r>
              <a:rPr lang="en-IN" dirty="0"/>
              <a:t>Air pollution</a:t>
            </a:r>
          </a:p>
        </p:txBody>
      </p:sp>
    </p:spTree>
    <p:extLst>
      <p:ext uri="{BB962C8B-B14F-4D97-AF65-F5344CB8AC3E}">
        <p14:creationId xmlns:p14="http://schemas.microsoft.com/office/powerpoint/2010/main" val="1996386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Biomedical Waste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 Water </a:t>
            </a:r>
            <a:r>
              <a:rPr lang="en-US" dirty="0"/>
              <a:t>pollution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dirty="0"/>
              <a:t>Land pollution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dirty="0"/>
              <a:t>Fire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dirty="0"/>
              <a:t>Breeding of flies and insects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dirty="0"/>
              <a:t>Proliferation of rodents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dirty="0"/>
              <a:t>Loss of aesthetics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dirty="0"/>
              <a:t>Nuclear waste hazards &amp; carcinogenic effects</a:t>
            </a:r>
          </a:p>
          <a:p>
            <a:r>
              <a:rPr lang="en-US" dirty="0"/>
              <a:t>With regards to biomedical waste management, following are some of the key functions of </a:t>
            </a:r>
            <a:r>
              <a:rPr lang="en-US" dirty="0" smtClean="0"/>
              <a:t>hospital </a:t>
            </a:r>
            <a:r>
              <a:rPr lang="en-US" dirty="0"/>
              <a:t>administration:</a:t>
            </a:r>
          </a:p>
          <a:p>
            <a:r>
              <a:rPr lang="en-US" dirty="0"/>
              <a:t> To get authorization of State Pollution Control Committee/ State Pollution Control </a:t>
            </a:r>
            <a:r>
              <a:rPr lang="en-US" dirty="0" smtClean="0"/>
              <a:t>Board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108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Biomedical Waste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To ensure the effective implementation of all the provisions of the Biomedical Waste </a:t>
            </a:r>
          </a:p>
          <a:p>
            <a:r>
              <a:rPr lang="en-US" dirty="0"/>
              <a:t>Management and Handling Rules 1998Constitute 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BMW </a:t>
            </a:r>
            <a:r>
              <a:rPr lang="en-US" dirty="0"/>
              <a:t>management committee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</a:t>
            </a:r>
            <a:r>
              <a:rPr lang="en-US" dirty="0"/>
              <a:t>Identify and designate a nodal officer as Officer I/c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</a:t>
            </a:r>
            <a:r>
              <a:rPr lang="en-US" dirty="0"/>
              <a:t>Survey and evaluation of waste generated in the hospital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Identification </a:t>
            </a:r>
            <a:r>
              <a:rPr lang="en-US" dirty="0"/>
              <a:t>of locations for placement of bins/ equipment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</a:t>
            </a:r>
            <a:r>
              <a:rPr lang="en-US" dirty="0"/>
              <a:t>Procurement of equipment, materials and supplies (</a:t>
            </a:r>
            <a:r>
              <a:rPr lang="en-US" dirty="0" err="1"/>
              <a:t>colour</a:t>
            </a:r>
            <a:r>
              <a:rPr lang="en-US" dirty="0"/>
              <a:t> coded bins, bags, needle </a:t>
            </a:r>
            <a:r>
              <a:rPr lang="en-US" dirty="0" smtClean="0"/>
              <a:t>destroyer</a:t>
            </a:r>
            <a:r>
              <a:rPr lang="en-US" dirty="0"/>
              <a:t>, puncture proof containers, </a:t>
            </a:r>
            <a:r>
              <a:rPr lang="en-US" dirty="0" err="1"/>
              <a:t>colour</a:t>
            </a:r>
            <a:r>
              <a:rPr lang="en-US" dirty="0"/>
              <a:t> coded covered waste collection </a:t>
            </a:r>
            <a:r>
              <a:rPr lang="en-US" dirty="0" err="1" smtClean="0"/>
              <a:t>trolleysetc</a:t>
            </a:r>
            <a:r>
              <a:rPr lang="en-US" dirty="0"/>
              <a:t>.)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</a:t>
            </a:r>
            <a:r>
              <a:rPr lang="en-US" dirty="0"/>
              <a:t>Source reduction by encouraging reusable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</a:t>
            </a:r>
            <a:r>
              <a:rPr lang="en-US" dirty="0"/>
              <a:t>Strategy implementation by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92585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Biomedical Waste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Strategy implementation by</a:t>
            </a:r>
          </a:p>
          <a:p>
            <a:r>
              <a:rPr lang="en-US" dirty="0"/>
              <a:t>o Proper segregation as per policy</a:t>
            </a:r>
          </a:p>
          <a:p>
            <a:r>
              <a:rPr lang="en-US" dirty="0"/>
              <a:t>o Proper collection and transportation</a:t>
            </a:r>
          </a:p>
          <a:p>
            <a:r>
              <a:rPr lang="en-US" dirty="0"/>
              <a:t>o Adequate treatment and disposal</a:t>
            </a:r>
          </a:p>
          <a:p>
            <a:r>
              <a:rPr lang="en-US" dirty="0"/>
              <a:t> Contract finalization with outside agency</a:t>
            </a:r>
          </a:p>
          <a:p>
            <a:r>
              <a:rPr lang="en-US" dirty="0"/>
              <a:t> Safety measures for all categories of staff</a:t>
            </a:r>
          </a:p>
          <a:p>
            <a:r>
              <a:rPr lang="en-US" dirty="0"/>
              <a:t> Awareness and training– all categories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80897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Biomedical Waste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Segregation of biomedical waste is the most important step in the management of </a:t>
            </a:r>
          </a:p>
          <a:p>
            <a:r>
              <a:rPr lang="en-US" dirty="0"/>
              <a:t>Biomedical Waste. The biomedical waste from different patient care areas should be </a:t>
            </a:r>
          </a:p>
          <a:p>
            <a:r>
              <a:rPr lang="en-US" dirty="0"/>
              <a:t>collected and transported to the central biomedical waste collection facility by the hospital </a:t>
            </a:r>
          </a:p>
          <a:p>
            <a:r>
              <a:rPr lang="en-US" dirty="0"/>
              <a:t>attendant or by the staff of the agency to whom biomedical waste disposal services are </a:t>
            </a:r>
          </a:p>
          <a:p>
            <a:r>
              <a:rPr lang="en-US" dirty="0"/>
              <a:t>being outsourced. The various collection points may be identified within the healthcare </a:t>
            </a:r>
          </a:p>
          <a:p>
            <a:r>
              <a:rPr lang="en-US" dirty="0" err="1"/>
              <a:t>organisation</a:t>
            </a:r>
            <a:r>
              <a:rPr lang="en-US" dirty="0"/>
              <a:t> for handing over the biomedical waste to the outsourced agency under the </a:t>
            </a:r>
          </a:p>
          <a:p>
            <a:r>
              <a:rPr lang="en-US" dirty="0"/>
              <a:t>supervision of sister </a:t>
            </a:r>
            <a:r>
              <a:rPr lang="en-US" dirty="0" err="1"/>
              <a:t>i/c</a:t>
            </a:r>
            <a:r>
              <a:rPr lang="en-US" dirty="0"/>
              <a:t> or staff of that patient care area.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57001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Pest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Pest control is an integral component of sanitation services. For hospitals of 200 bedded or </a:t>
            </a:r>
          </a:p>
          <a:p>
            <a:r>
              <a:rPr lang="en-US" dirty="0"/>
              <a:t>more, separate tender can be floated for work by specializing agencies, in smaller hospitals, </a:t>
            </a:r>
          </a:p>
          <a:p>
            <a:r>
              <a:rPr lang="en-US" dirty="0"/>
              <a:t>the same housekeeping tender shall include pest control services. The following points </a:t>
            </a:r>
          </a:p>
          <a:p>
            <a:r>
              <a:rPr lang="en-US" dirty="0"/>
              <a:t>should be taken into consideration while drawing the terms and conditions of the contract </a:t>
            </a:r>
          </a:p>
          <a:p>
            <a:r>
              <a:rPr lang="en-US" dirty="0"/>
              <a:t>for pest control agency:</a:t>
            </a:r>
          </a:p>
          <a:p>
            <a:r>
              <a:rPr lang="en-US" dirty="0"/>
              <a:t> Functional details</a:t>
            </a:r>
          </a:p>
          <a:p>
            <a:r>
              <a:rPr lang="en-US" dirty="0"/>
              <a:t> Manpower details</a:t>
            </a:r>
          </a:p>
          <a:p>
            <a:r>
              <a:rPr lang="en-US" dirty="0"/>
              <a:t> Details of chemicals to be used</a:t>
            </a:r>
          </a:p>
          <a:p>
            <a:r>
              <a:rPr lang="en-US" dirty="0"/>
              <a:t> Quality control.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14724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Pest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1. </a:t>
            </a:r>
            <a:r>
              <a:rPr lang="en-IN" b="1" dirty="0"/>
              <a:t>Functional details </a:t>
            </a:r>
            <a:endParaRPr lang="en-IN" b="1" dirty="0" smtClean="0"/>
          </a:p>
          <a:p>
            <a:r>
              <a:rPr lang="en-US" dirty="0"/>
              <a:t>It should contain the scope of work for pest control services and the total floor area </a:t>
            </a:r>
            <a:r>
              <a:rPr lang="en-US" dirty="0" smtClean="0"/>
              <a:t>provided</a:t>
            </a:r>
          </a:p>
          <a:p>
            <a:r>
              <a:rPr lang="en-IN" b="1" dirty="0" smtClean="0"/>
              <a:t>2. </a:t>
            </a:r>
            <a:r>
              <a:rPr lang="en-IN" b="1" dirty="0"/>
              <a:t>Chemicals </a:t>
            </a:r>
            <a:r>
              <a:rPr lang="en-IN" b="1" dirty="0" smtClean="0"/>
              <a:t>details</a:t>
            </a:r>
          </a:p>
          <a:p>
            <a:r>
              <a:rPr lang="en-US" dirty="0"/>
              <a:t>This is the most important component for outsourcing of pest control services and due care </a:t>
            </a:r>
            <a:r>
              <a:rPr lang="en-US" dirty="0" smtClean="0"/>
              <a:t>should </a:t>
            </a:r>
            <a:r>
              <a:rPr lang="en-US" dirty="0"/>
              <a:t>be taken while drafting the terms and conditions. Only those chemicals should be </a:t>
            </a:r>
            <a:r>
              <a:rPr lang="en-US" dirty="0" smtClean="0"/>
              <a:t>used </a:t>
            </a:r>
            <a:r>
              <a:rPr lang="en-US" dirty="0"/>
              <a:t>in hospital setting, which are fit for usage in healthcare setting. </a:t>
            </a:r>
            <a:r>
              <a:rPr lang="en-US" dirty="0" smtClean="0"/>
              <a:t>Details </a:t>
            </a:r>
            <a:r>
              <a:rPr lang="en-US" dirty="0"/>
              <a:t>of chemicals should contain - Name of chemical, Name of company, Concentration, </a:t>
            </a:r>
            <a:r>
              <a:rPr lang="en-US" dirty="0" smtClean="0"/>
              <a:t>Chemical </a:t>
            </a:r>
            <a:r>
              <a:rPr lang="en-US" dirty="0"/>
              <a:t>composition, Quantity consumed, Size of packing, Batch no, Manufacturing &amp; </a:t>
            </a:r>
            <a:r>
              <a:rPr lang="en-US" dirty="0" smtClean="0"/>
              <a:t>expiry </a:t>
            </a:r>
            <a:r>
              <a:rPr lang="en-US" dirty="0"/>
              <a:t>date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82721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Pest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Chemical Procurement</a:t>
            </a:r>
          </a:p>
          <a:p>
            <a:r>
              <a:rPr lang="en-US" dirty="0"/>
              <a:t>◦ Quality Certification – by using chemicals certified by only following bodies</a:t>
            </a:r>
          </a:p>
          <a:p>
            <a:r>
              <a:rPr lang="en-US" dirty="0"/>
              <a:t> WHOPES (World Health </a:t>
            </a:r>
            <a:r>
              <a:rPr lang="en-US" dirty="0" err="1"/>
              <a:t>Organisation</a:t>
            </a:r>
            <a:r>
              <a:rPr lang="en-US" dirty="0"/>
              <a:t> Pesticide Evaluation Scheme)</a:t>
            </a:r>
          </a:p>
          <a:p>
            <a:r>
              <a:rPr lang="en-US" dirty="0"/>
              <a:t> CIB (Central Insecticide board)</a:t>
            </a:r>
          </a:p>
          <a:p>
            <a:r>
              <a:rPr lang="en-US" dirty="0"/>
              <a:t> BIS (Bureau of Indian Standards)</a:t>
            </a:r>
          </a:p>
          <a:p>
            <a:r>
              <a:rPr lang="en-US" dirty="0"/>
              <a:t>◦ Details of chemicals and alternate chemicals</a:t>
            </a:r>
          </a:p>
          <a:p>
            <a:r>
              <a:rPr lang="en-US" dirty="0"/>
              <a:t>◦ Small stock of </a:t>
            </a:r>
            <a:r>
              <a:rPr lang="en-US" dirty="0" smtClean="0"/>
              <a:t>antidote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330813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15</TotalTime>
  <Words>717</Words>
  <Application>Microsoft Office PowerPoint</Application>
  <PresentationFormat>Widescreen</PresentationFormat>
  <Paragraphs>83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Tw Cen MT</vt:lpstr>
      <vt:lpstr>Tw Cen MT Condensed</vt:lpstr>
      <vt:lpstr>Wingdings</vt:lpstr>
      <vt:lpstr>Wingdings 3</vt:lpstr>
      <vt:lpstr>Integral</vt:lpstr>
      <vt:lpstr>House Keeping-5</vt:lpstr>
      <vt:lpstr>Biomedical Waste Management</vt:lpstr>
      <vt:lpstr>Biomedical Waste Management</vt:lpstr>
      <vt:lpstr>Biomedical Waste Management</vt:lpstr>
      <vt:lpstr>Biomedical Waste Management</vt:lpstr>
      <vt:lpstr>Biomedical Waste Management</vt:lpstr>
      <vt:lpstr>Pest control</vt:lpstr>
      <vt:lpstr>Pest control</vt:lpstr>
      <vt:lpstr>Pest control</vt:lpstr>
      <vt:lpstr>Pest control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House Keeping</dc:title>
  <dc:creator>HP</dc:creator>
  <cp:lastModifiedBy>HP</cp:lastModifiedBy>
  <cp:revision>3</cp:revision>
  <dcterms:created xsi:type="dcterms:W3CDTF">2021-12-17T09:32:50Z</dcterms:created>
  <dcterms:modified xsi:type="dcterms:W3CDTF">2021-12-17T09:48:13Z</dcterms:modified>
</cp:coreProperties>
</file>