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12/8/2021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House Keeping Services in Hospitals</a:t>
            </a:r>
            <a:endParaRPr lang="en-IN" dirty="0"/>
          </a:p>
        </p:txBody>
      </p:sp>
      <p:sp>
        <p:nvSpPr>
          <p:cNvPr id="3" name="Subtitle 2"/>
          <p:cNvSpPr>
            <a:spLocks noGrp="1"/>
          </p:cNvSpPr>
          <p:nvPr>
            <p:ph type="subTitle" idx="1"/>
          </p:nvPr>
        </p:nvSpPr>
        <p:spPr/>
        <p:txBody>
          <a:bodyPr/>
          <a:lstStyle/>
          <a:p>
            <a:r>
              <a:rPr lang="en-US" dirty="0" err="1" smtClean="0"/>
              <a:t>Dr</a:t>
            </a:r>
            <a:r>
              <a:rPr lang="en-US" dirty="0" smtClean="0"/>
              <a:t> </a:t>
            </a:r>
            <a:r>
              <a:rPr lang="en-US" dirty="0" err="1" smtClean="0"/>
              <a:t>Versha</a:t>
            </a:r>
            <a:r>
              <a:rPr lang="en-US" dirty="0" smtClean="0"/>
              <a:t> Prasad</a:t>
            </a:r>
            <a:endParaRPr lang="en-IN" dirty="0"/>
          </a:p>
        </p:txBody>
      </p:sp>
    </p:spTree>
    <p:extLst>
      <p:ext uri="{BB962C8B-B14F-4D97-AF65-F5344CB8AC3E}">
        <p14:creationId xmlns:p14="http://schemas.microsoft.com/office/powerpoint/2010/main" val="635443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common high touch surfaces in the healthcare environment</a:t>
            </a:r>
            <a:endParaRPr lang="en-IN" dirty="0"/>
          </a:p>
        </p:txBody>
      </p:sp>
      <p:sp>
        <p:nvSpPr>
          <p:cNvPr id="3" name="Content Placeholder 2"/>
          <p:cNvSpPr>
            <a:spLocks noGrp="1"/>
          </p:cNvSpPr>
          <p:nvPr>
            <p:ph idx="1"/>
          </p:nvPr>
        </p:nvSpPr>
        <p:spPr/>
        <p:txBody>
          <a:bodyPr>
            <a:normAutofit fontScale="92500"/>
          </a:bodyPr>
          <a:lstStyle/>
          <a:p>
            <a:r>
              <a:rPr lang="en-US" dirty="0"/>
              <a:t>Following </a:t>
            </a:r>
            <a:r>
              <a:rPr lang="en-US" dirty="0" smtClean="0"/>
              <a:t>are</a:t>
            </a:r>
            <a:r>
              <a:rPr lang="en-US" dirty="0" smtClean="0"/>
              <a:t> </a:t>
            </a:r>
            <a:r>
              <a:rPr lang="en-US" dirty="0"/>
              <a:t>the most common high touch surfaces in the healthcare environment, therefore due attention must be paid while cleaning them Health care </a:t>
            </a:r>
            <a:r>
              <a:rPr lang="en-US" dirty="0" err="1"/>
              <a:t>organisations</a:t>
            </a:r>
            <a:r>
              <a:rPr lang="en-US" dirty="0"/>
              <a:t> should have policies that include the criteria to be used when choosing furnishings and equipment for patient care areas. </a:t>
            </a:r>
            <a:endParaRPr lang="en-US" dirty="0" smtClean="0"/>
          </a:p>
          <a:p>
            <a:r>
              <a:rPr lang="en-US" dirty="0" smtClean="0"/>
              <a:t>Items </a:t>
            </a:r>
            <a:r>
              <a:rPr lang="en-US" dirty="0"/>
              <a:t>found to </a:t>
            </a:r>
            <a:r>
              <a:rPr lang="en-US" dirty="0" err="1"/>
              <a:t>harbour</a:t>
            </a:r>
            <a:r>
              <a:rPr lang="en-US" dirty="0"/>
              <a:t> microorganisms in the healthcare environment </a:t>
            </a:r>
            <a:endParaRPr lang="en-US" dirty="0" smtClean="0"/>
          </a:p>
          <a:p>
            <a:r>
              <a:rPr lang="en-IN" dirty="0"/>
              <a:t>Bed          </a:t>
            </a:r>
            <a:r>
              <a:rPr lang="en-IN" dirty="0" smtClean="0"/>
              <a:t>                          </a:t>
            </a:r>
            <a:r>
              <a:rPr lang="en-IN" dirty="0" err="1"/>
              <a:t>Bed</a:t>
            </a:r>
            <a:r>
              <a:rPr lang="en-IN" dirty="0"/>
              <a:t> frames    </a:t>
            </a:r>
            <a:r>
              <a:rPr lang="en-IN" dirty="0" smtClean="0"/>
              <a:t>                </a:t>
            </a:r>
            <a:r>
              <a:rPr lang="en-IN" dirty="0"/>
              <a:t>Bed linen      </a:t>
            </a:r>
            <a:r>
              <a:rPr lang="en-IN" dirty="0" smtClean="0"/>
              <a:t>               </a:t>
            </a:r>
            <a:r>
              <a:rPr lang="en-IN" dirty="0"/>
              <a:t>Bedside </a:t>
            </a:r>
            <a:r>
              <a:rPr lang="en-IN" dirty="0" smtClean="0"/>
              <a:t>table</a:t>
            </a:r>
          </a:p>
          <a:p>
            <a:r>
              <a:rPr lang="en-IN" dirty="0"/>
              <a:t>Blood pressure </a:t>
            </a:r>
            <a:r>
              <a:rPr lang="en-IN" dirty="0" smtClean="0"/>
              <a:t>machine      </a:t>
            </a:r>
            <a:r>
              <a:rPr lang="en-IN" dirty="0"/>
              <a:t>Dustbin Key board     </a:t>
            </a:r>
            <a:r>
              <a:rPr lang="en-IN" dirty="0" smtClean="0"/>
              <a:t>     </a:t>
            </a:r>
            <a:r>
              <a:rPr lang="en-IN" dirty="0"/>
              <a:t>Faucet handle</a:t>
            </a:r>
          </a:p>
          <a:p>
            <a:r>
              <a:rPr lang="en-IN" dirty="0"/>
              <a:t>Couch Door handle      </a:t>
            </a:r>
            <a:r>
              <a:rPr lang="en-IN" dirty="0" smtClean="0"/>
              <a:t>       </a:t>
            </a:r>
            <a:r>
              <a:rPr lang="en-IN" dirty="0"/>
              <a:t>Thermometer           </a:t>
            </a:r>
            <a:r>
              <a:rPr lang="en-IN" dirty="0" smtClean="0"/>
              <a:t>      </a:t>
            </a:r>
            <a:r>
              <a:rPr lang="en-IN" dirty="0"/>
              <a:t>Patients bathroom</a:t>
            </a:r>
          </a:p>
          <a:p>
            <a:r>
              <a:rPr lang="en-IN" dirty="0"/>
              <a:t>Floor around bed       </a:t>
            </a:r>
            <a:r>
              <a:rPr lang="en-IN" dirty="0" smtClean="0"/>
              <a:t>         </a:t>
            </a:r>
            <a:r>
              <a:rPr lang="en-IN" dirty="0"/>
              <a:t>Light switch         </a:t>
            </a:r>
            <a:r>
              <a:rPr lang="en-IN" dirty="0" smtClean="0"/>
              <a:t>          </a:t>
            </a:r>
            <a:r>
              <a:rPr lang="en-IN" dirty="0" err="1"/>
              <a:t>Overbed</a:t>
            </a:r>
            <a:r>
              <a:rPr lang="en-IN" dirty="0"/>
              <a:t> table      Patient lift</a:t>
            </a:r>
          </a:p>
          <a:p>
            <a:r>
              <a:rPr lang="en-IN" dirty="0"/>
              <a:t>Pen        </a:t>
            </a:r>
            <a:r>
              <a:rPr lang="en-IN" dirty="0" smtClean="0"/>
              <a:t>                            </a:t>
            </a:r>
            <a:r>
              <a:rPr lang="en-IN" dirty="0"/>
              <a:t>Pillow          </a:t>
            </a:r>
            <a:r>
              <a:rPr lang="en-IN" dirty="0" smtClean="0"/>
              <a:t>                  </a:t>
            </a:r>
            <a:r>
              <a:rPr lang="en-IN" dirty="0"/>
              <a:t>Mattress            </a:t>
            </a:r>
            <a:r>
              <a:rPr lang="en-IN" dirty="0" smtClean="0"/>
              <a:t>    Sink</a:t>
            </a:r>
            <a:endParaRPr lang="en-IN" dirty="0"/>
          </a:p>
          <a:p>
            <a:endParaRPr lang="en-IN" dirty="0"/>
          </a:p>
        </p:txBody>
      </p:sp>
    </p:spTree>
    <p:extLst>
      <p:ext uri="{BB962C8B-B14F-4D97-AF65-F5344CB8AC3E}">
        <p14:creationId xmlns:p14="http://schemas.microsoft.com/office/powerpoint/2010/main" val="1506951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keeping services</a:t>
            </a:r>
            <a:endParaRPr lang="en-IN" dirty="0"/>
          </a:p>
        </p:txBody>
      </p:sp>
      <p:sp>
        <p:nvSpPr>
          <p:cNvPr id="3" name="Content Placeholder 2"/>
          <p:cNvSpPr>
            <a:spLocks noGrp="1"/>
          </p:cNvSpPr>
          <p:nvPr>
            <p:ph idx="1"/>
          </p:nvPr>
        </p:nvSpPr>
        <p:spPr>
          <a:xfrm>
            <a:off x="1024128" y="1870363"/>
            <a:ext cx="9720073" cy="4821381"/>
          </a:xfrm>
        </p:spPr>
        <p:txBody>
          <a:bodyPr/>
          <a:lstStyle/>
          <a:p>
            <a:pPr>
              <a:buFont typeface="Wingdings" panose="05000000000000000000" pitchFamily="2" charset="2"/>
              <a:buChar char="q"/>
            </a:pPr>
            <a:r>
              <a:rPr lang="en-US" dirty="0" smtClean="0"/>
              <a:t>Hospitals are full of sick people wanting to get better , so must have  the cleanest surroundings.</a:t>
            </a:r>
          </a:p>
          <a:p>
            <a:pPr>
              <a:buFont typeface="Wingdings" panose="05000000000000000000" pitchFamily="2" charset="2"/>
              <a:buChar char="q"/>
            </a:pPr>
            <a:r>
              <a:rPr lang="en-US" dirty="0" smtClean="0"/>
              <a:t>Germs like sickness and sickness likes germs. They feed off each other.</a:t>
            </a:r>
          </a:p>
          <a:p>
            <a:pPr>
              <a:buFont typeface="Wingdings" panose="05000000000000000000" pitchFamily="2" charset="2"/>
              <a:buChar char="q"/>
            </a:pPr>
            <a:r>
              <a:rPr lang="en-US" dirty="0" smtClean="0"/>
              <a:t>Keeping hospital rooms and common areas clean with regular housekeeping services is healthy for patients, visitors, and hospital staff. </a:t>
            </a:r>
          </a:p>
          <a:p>
            <a:pPr>
              <a:buFont typeface="Wingdings" panose="05000000000000000000" pitchFamily="2" charset="2"/>
              <a:buChar char="q"/>
            </a:pPr>
            <a:r>
              <a:rPr lang="en-US" dirty="0"/>
              <a:t>To keep a healthcare environment like a hospital free from infections, cleanliness is paramount. </a:t>
            </a:r>
            <a:endParaRPr lang="en-US" dirty="0" smtClean="0"/>
          </a:p>
          <a:p>
            <a:pPr>
              <a:buFont typeface="Wingdings" panose="05000000000000000000" pitchFamily="2" charset="2"/>
              <a:buChar char="q"/>
            </a:pPr>
            <a:r>
              <a:rPr lang="en-US" dirty="0" smtClean="0"/>
              <a:t>Having </a:t>
            </a:r>
            <a:r>
              <a:rPr lang="en-US" dirty="0"/>
              <a:t>housekeeping services staff working hand in hand with other staff and patients can keep infections out. </a:t>
            </a:r>
            <a:endParaRPr lang="en-US" dirty="0" smtClean="0"/>
          </a:p>
          <a:p>
            <a:pPr>
              <a:buFont typeface="Wingdings" panose="05000000000000000000" pitchFamily="2" charset="2"/>
              <a:buChar char="q"/>
            </a:pPr>
            <a:r>
              <a:rPr lang="en-US" dirty="0" smtClean="0"/>
              <a:t>Housekeepers </a:t>
            </a:r>
            <a:r>
              <a:rPr lang="en-US" dirty="0"/>
              <a:t>play an essential role in the overall environmental health of a hospital.</a:t>
            </a:r>
            <a:endParaRPr lang="en-IN" dirty="0"/>
          </a:p>
        </p:txBody>
      </p:sp>
    </p:spTree>
    <p:extLst>
      <p:ext uri="{BB962C8B-B14F-4D97-AF65-F5344CB8AC3E}">
        <p14:creationId xmlns:p14="http://schemas.microsoft.com/office/powerpoint/2010/main" val="1935829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Infectious Diseases</a:t>
            </a:r>
            <a:endParaRPr lang="en-IN"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Some diseases can </a:t>
            </a:r>
            <a:r>
              <a:rPr lang="en-US" dirty="0" smtClean="0"/>
              <a:t>spreads very rapidly. </a:t>
            </a:r>
            <a:r>
              <a:rPr lang="en-US" dirty="0"/>
              <a:t>Housekeeping services in a hospital help to control the spread of those diseases</a:t>
            </a:r>
            <a:r>
              <a:rPr lang="en-US" dirty="0" smtClean="0"/>
              <a:t>.</a:t>
            </a:r>
          </a:p>
          <a:p>
            <a:pPr>
              <a:buFont typeface="Wingdings" panose="05000000000000000000" pitchFamily="2" charset="2"/>
              <a:buChar char="q"/>
            </a:pPr>
            <a:r>
              <a:rPr lang="en-US" dirty="0" smtClean="0"/>
              <a:t> </a:t>
            </a:r>
            <a:r>
              <a:rPr lang="en-US" dirty="0"/>
              <a:t>Bacteria </a:t>
            </a:r>
            <a:r>
              <a:rPr lang="en-US" dirty="0" smtClean="0"/>
              <a:t>can </a:t>
            </a:r>
            <a:r>
              <a:rPr lang="en-US" dirty="0"/>
              <a:t>survive in nearly every place and space. It can be found on bedrails, curtains, call buttons—everywhere. And it survives for a long time. </a:t>
            </a:r>
            <a:endParaRPr lang="en-US" dirty="0" smtClean="0"/>
          </a:p>
          <a:p>
            <a:pPr>
              <a:buFont typeface="Wingdings" panose="05000000000000000000" pitchFamily="2" charset="2"/>
              <a:buChar char="q"/>
            </a:pPr>
            <a:r>
              <a:rPr lang="en-US" dirty="0" smtClean="0"/>
              <a:t>If </a:t>
            </a:r>
            <a:r>
              <a:rPr lang="en-US" dirty="0"/>
              <a:t>someone touches these surfaces and fails to wash his or her hands, the bacteria spreads to every area he or she touches. </a:t>
            </a:r>
            <a:endParaRPr lang="en-US" dirty="0" smtClean="0"/>
          </a:p>
          <a:p>
            <a:pPr>
              <a:buFont typeface="Wingdings" panose="05000000000000000000" pitchFamily="2" charset="2"/>
              <a:buChar char="q"/>
            </a:pPr>
            <a:r>
              <a:rPr lang="en-US" dirty="0" smtClean="0"/>
              <a:t>In </a:t>
            </a:r>
            <a:r>
              <a:rPr lang="en-US" dirty="0"/>
              <a:t>fact, “superbugs,” or antibiotic-resistant bacteria, can survive for months on surfaces. These potentially deadly pests have also found their way into hospitals.</a:t>
            </a:r>
            <a:endParaRPr lang="en-IN" dirty="0"/>
          </a:p>
        </p:txBody>
      </p:sp>
    </p:spTree>
    <p:extLst>
      <p:ext uri="{BB962C8B-B14F-4D97-AF65-F5344CB8AC3E}">
        <p14:creationId xmlns:p14="http://schemas.microsoft.com/office/powerpoint/2010/main" val="166409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Cleaning vs. Disinfecting</a:t>
            </a:r>
          </a:p>
        </p:txBody>
      </p:sp>
      <p:sp>
        <p:nvSpPr>
          <p:cNvPr id="3" name="Content Placeholder 2"/>
          <p:cNvSpPr>
            <a:spLocks noGrp="1"/>
          </p:cNvSpPr>
          <p:nvPr>
            <p:ph idx="1"/>
          </p:nvPr>
        </p:nvSpPr>
        <p:spPr>
          <a:xfrm>
            <a:off x="1024128" y="1885243"/>
            <a:ext cx="9720073" cy="4809067"/>
          </a:xfrm>
        </p:spPr>
        <p:txBody>
          <a:bodyPr>
            <a:normAutofit/>
          </a:bodyPr>
          <a:lstStyle/>
          <a:p>
            <a:pPr>
              <a:buFont typeface="Wingdings" panose="05000000000000000000" pitchFamily="2" charset="2"/>
              <a:buChar char="q"/>
            </a:pPr>
            <a:r>
              <a:rPr lang="en-US" dirty="0"/>
              <a:t>Cleaning and disinfecting aren’t the same at all. </a:t>
            </a:r>
            <a:endParaRPr lang="en-US" dirty="0" smtClean="0"/>
          </a:p>
          <a:p>
            <a:pPr>
              <a:buFont typeface="Wingdings" panose="05000000000000000000" pitchFamily="2" charset="2"/>
              <a:buChar char="q"/>
            </a:pPr>
            <a:r>
              <a:rPr lang="en-US" dirty="0" smtClean="0"/>
              <a:t>Cleaning </a:t>
            </a:r>
            <a:r>
              <a:rPr lang="en-US" dirty="0"/>
              <a:t>should happen before disinfecting. </a:t>
            </a:r>
            <a:endParaRPr lang="en-US" dirty="0" smtClean="0"/>
          </a:p>
          <a:p>
            <a:pPr>
              <a:buFont typeface="Wingdings" panose="05000000000000000000" pitchFamily="2" charset="2"/>
              <a:buChar char="q"/>
            </a:pPr>
            <a:r>
              <a:rPr lang="en-US" dirty="0" smtClean="0"/>
              <a:t>When </a:t>
            </a:r>
            <a:r>
              <a:rPr lang="en-US" dirty="0"/>
              <a:t>housekeeping staff clean, they use soap, water, enzymes, and a scrubbing action to remove dirt, dust, and foreign matter from objects</a:t>
            </a:r>
            <a:r>
              <a:rPr lang="en-US" dirty="0" smtClean="0"/>
              <a:t>.</a:t>
            </a:r>
            <a:endParaRPr lang="en-US" dirty="0"/>
          </a:p>
          <a:p>
            <a:pPr>
              <a:buFont typeface="Wingdings" panose="05000000000000000000" pitchFamily="2" charset="2"/>
              <a:buChar char="q"/>
            </a:pPr>
            <a:r>
              <a:rPr lang="en-US" dirty="0"/>
              <a:t>Disinfection won’t be adequate if the cleaning isn’t up to par. As a rule of thumb, hospital housekeeping services usually use this formula when cleaning</a:t>
            </a:r>
            <a:r>
              <a:rPr lang="en-US" dirty="0" smtClean="0"/>
              <a:t>:</a:t>
            </a:r>
          </a:p>
          <a:p>
            <a:pPr>
              <a:buFont typeface="Wingdings" panose="05000000000000000000" pitchFamily="2" charset="2"/>
              <a:buChar char="q"/>
            </a:pPr>
            <a:r>
              <a:rPr lang="en-US" dirty="0" smtClean="0"/>
              <a:t> </a:t>
            </a:r>
            <a:r>
              <a:rPr lang="en-US" dirty="0"/>
              <a:t>No smudges, no dust, no odours, no spots equals clean. Disinfectants are used to sanitize clean areas</a:t>
            </a:r>
            <a:r>
              <a:rPr lang="en-US" dirty="0" smtClean="0"/>
              <a:t>.</a:t>
            </a:r>
          </a:p>
          <a:p>
            <a:pPr>
              <a:buFont typeface="Wingdings" panose="05000000000000000000" pitchFamily="2" charset="2"/>
              <a:buChar char="q"/>
            </a:pPr>
            <a:r>
              <a:rPr lang="en-US" dirty="0" smtClean="0"/>
              <a:t> </a:t>
            </a:r>
            <a:r>
              <a:rPr lang="en-US" dirty="0"/>
              <a:t>Sanitizers are usually chlorine, phenol or iodine based and are usually used in food prep locations like kitchens where food-borne pathogen levels must at safe levels.</a:t>
            </a:r>
          </a:p>
          <a:p>
            <a:pPr>
              <a:buFont typeface="Wingdings" panose="05000000000000000000" pitchFamily="2" charset="2"/>
              <a:buChar char="q"/>
            </a:pPr>
            <a:endParaRPr lang="en-US" dirty="0"/>
          </a:p>
          <a:p>
            <a:endParaRPr lang="en-IN" dirty="0"/>
          </a:p>
        </p:txBody>
      </p:sp>
    </p:spTree>
    <p:extLst>
      <p:ext uri="{BB962C8B-B14F-4D97-AF65-F5344CB8AC3E}">
        <p14:creationId xmlns:p14="http://schemas.microsoft.com/office/powerpoint/2010/main" val="2797664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Objectives of Housekeeping Department </a:t>
            </a:r>
          </a:p>
        </p:txBody>
      </p:sp>
      <p:sp>
        <p:nvSpPr>
          <p:cNvPr id="3" name="Content Placeholder 2"/>
          <p:cNvSpPr>
            <a:spLocks noGrp="1"/>
          </p:cNvSpPr>
          <p:nvPr>
            <p:ph idx="1"/>
          </p:nvPr>
        </p:nvSpPr>
        <p:spPr/>
        <p:txBody>
          <a:bodyPr/>
          <a:lstStyle/>
          <a:p>
            <a:r>
              <a:rPr lang="en-US" dirty="0"/>
              <a:t>To attain and maintain high standards of cleanliness and general upkeep.</a:t>
            </a:r>
          </a:p>
          <a:p>
            <a:r>
              <a:rPr lang="en-US" dirty="0" smtClean="0"/>
              <a:t>• To </a:t>
            </a:r>
            <a:r>
              <a:rPr lang="en-US" dirty="0"/>
              <a:t>train, control and supervise staff under its establishment.</a:t>
            </a:r>
          </a:p>
          <a:p>
            <a:r>
              <a:rPr lang="en-US" dirty="0"/>
              <a:t>• To attain good relations with other departments. </a:t>
            </a:r>
          </a:p>
          <a:p>
            <a:r>
              <a:rPr lang="en-US" dirty="0"/>
              <a:t>• To ensure safety and security of all staff under its department and to keep superior authorities informed about day to day activities.</a:t>
            </a:r>
          </a:p>
          <a:p>
            <a:r>
              <a:rPr lang="en-US" dirty="0"/>
              <a:t>• Control and issue of cleaning materials and equipment.</a:t>
            </a:r>
          </a:p>
          <a:p>
            <a:r>
              <a:rPr lang="en-US" dirty="0"/>
              <a:t>• To maintain official records on staffing, cleaning materials and equipment.</a:t>
            </a:r>
          </a:p>
          <a:p>
            <a:endParaRPr lang="en-IN" dirty="0"/>
          </a:p>
        </p:txBody>
      </p:sp>
    </p:spTree>
    <p:extLst>
      <p:ext uri="{BB962C8B-B14F-4D97-AF65-F5344CB8AC3E}">
        <p14:creationId xmlns:p14="http://schemas.microsoft.com/office/powerpoint/2010/main" val="3977434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Transmission involves:</a:t>
            </a:r>
          </a:p>
        </p:txBody>
      </p:sp>
      <p:sp>
        <p:nvSpPr>
          <p:cNvPr id="3" name="Content Placeholder 2"/>
          <p:cNvSpPr>
            <a:spLocks noGrp="1"/>
          </p:cNvSpPr>
          <p:nvPr>
            <p:ph idx="1"/>
          </p:nvPr>
        </p:nvSpPr>
        <p:spPr/>
        <p:txBody>
          <a:bodyPr/>
          <a:lstStyle/>
          <a:p>
            <a:r>
              <a:rPr lang="en-US" dirty="0"/>
              <a:t>Presence of an infectious agent (e.g. bacterium, virus, fungus) on equipment, objects and surfaces in the health care environment.</a:t>
            </a:r>
          </a:p>
          <a:p>
            <a:r>
              <a:rPr lang="en-US" dirty="0"/>
              <a:t>• A means for the infectious agent to transfer from patient-to-patient, patient-to-staff, staff-to-patient or staff-to-staff.</a:t>
            </a:r>
          </a:p>
          <a:p>
            <a:r>
              <a:rPr lang="en-US" dirty="0"/>
              <a:t>• Presence of susceptible patients, staff and </a:t>
            </a:r>
            <a:r>
              <a:rPr lang="en-US" dirty="0" err="1"/>
              <a:t>visitors.In</a:t>
            </a:r>
            <a:r>
              <a:rPr lang="en-US" dirty="0"/>
              <a:t> the health care organisation, the role of environmental cleaning is important because it reduces the number and amount of infectious agents that may be present and may also eliminate routes of transfer of microorganisms from one person/object to another, thereby reducing the risk of infection.</a:t>
            </a:r>
          </a:p>
          <a:p>
            <a:endParaRPr lang="en-IN" dirty="0"/>
          </a:p>
        </p:txBody>
      </p:sp>
    </p:spTree>
    <p:extLst>
      <p:ext uri="{BB962C8B-B14F-4D97-AF65-F5344CB8AC3E}">
        <p14:creationId xmlns:p14="http://schemas.microsoft.com/office/powerpoint/2010/main" val="926700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dirty="0"/>
              <a:t>two components for the purposes of environmental </a:t>
            </a:r>
            <a:r>
              <a:rPr lang="en-US" dirty="0" smtClean="0"/>
              <a:t>cleaning in hospitals</a:t>
            </a:r>
            <a:endParaRPr lang="en-IN" dirty="0"/>
          </a:p>
        </p:txBody>
      </p:sp>
      <p:sp>
        <p:nvSpPr>
          <p:cNvPr id="3" name="Content Placeholder 2"/>
          <p:cNvSpPr>
            <a:spLocks noGrp="1"/>
          </p:cNvSpPr>
          <p:nvPr>
            <p:ph idx="1"/>
          </p:nvPr>
        </p:nvSpPr>
        <p:spPr/>
        <p:txBody>
          <a:bodyPr/>
          <a:lstStyle/>
          <a:p>
            <a:r>
              <a:rPr lang="en-US" dirty="0"/>
              <a:t>a) Hotel component is the area of the facility that is not involved in direct patient care; this includes public areas such as lobbies and waiting rooms; offices; corridors; elevators and stairwells; and service areas. Areas designated in the hotel component are cleaned with a “Hotel Clean” regimen</a:t>
            </a:r>
            <a:r>
              <a:rPr lang="en-US" dirty="0" smtClean="0"/>
              <a:t>.</a:t>
            </a:r>
          </a:p>
          <a:p>
            <a:r>
              <a:rPr lang="en-US" dirty="0"/>
              <a:t>b) The Hospital Environment and Sanitation Patients shed microorganisms into the health care environment, particularly if they are coughing, sneezing or having </a:t>
            </a:r>
            <a:r>
              <a:rPr lang="en-US" dirty="0" err="1"/>
              <a:t>diarrhoea</a:t>
            </a:r>
            <a:r>
              <a:rPr lang="en-US" dirty="0"/>
              <a:t>. Bacteria and viruses may survive for weeks or months on dry surfaces in the environment of the patient (the space around a patient that may be touched by the patient and may also be touched by the health care provider). </a:t>
            </a:r>
            <a:endParaRPr lang="en-IN" dirty="0"/>
          </a:p>
        </p:txBody>
      </p:sp>
    </p:spTree>
    <p:extLst>
      <p:ext uri="{BB962C8B-B14F-4D97-AF65-F5344CB8AC3E}">
        <p14:creationId xmlns:p14="http://schemas.microsoft.com/office/powerpoint/2010/main" val="48482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dirty="0"/>
              <a:t>the nature of the health care organisation </a:t>
            </a:r>
            <a:endParaRPr lang="en-IN" dirty="0"/>
          </a:p>
        </p:txBody>
      </p:sp>
      <p:sp>
        <p:nvSpPr>
          <p:cNvPr id="3" name="Content Placeholder 2"/>
          <p:cNvSpPr>
            <a:spLocks noGrp="1"/>
          </p:cNvSpPr>
          <p:nvPr>
            <p:ph idx="1"/>
          </p:nvPr>
        </p:nvSpPr>
        <p:spPr/>
        <p:txBody>
          <a:bodyPr/>
          <a:lstStyle/>
          <a:p>
            <a:r>
              <a:rPr lang="en-US" dirty="0"/>
              <a:t>• In acute care, the patient environment is the area inside the curtain, including all items and equipment used in his/her care, as well as the bathroom that the patient uses.</a:t>
            </a:r>
          </a:p>
          <a:p>
            <a:r>
              <a:rPr lang="en-US" dirty="0"/>
              <a:t>• In intensive care units (ICUs), the patient environment is the room or bed space and items and equipment inside the room or bed space.</a:t>
            </a:r>
          </a:p>
          <a:p>
            <a:r>
              <a:rPr lang="en-US" dirty="0"/>
              <a:t>• In the nursery/neonatal setting, the patient environment is the incubator or bassinet and equipment outside the incubator/bassinet that is used for the infant.</a:t>
            </a:r>
          </a:p>
          <a:p>
            <a:r>
              <a:rPr lang="en-US" dirty="0"/>
              <a:t>• In ambulatory care, the patient environment is the immediate vicinity of the examination or treatment table or chair, and waiting areas.</a:t>
            </a:r>
            <a:endParaRPr lang="en-IN" dirty="0"/>
          </a:p>
        </p:txBody>
      </p:sp>
    </p:spTree>
    <p:extLst>
      <p:ext uri="{BB962C8B-B14F-4D97-AF65-F5344CB8AC3E}">
        <p14:creationId xmlns:p14="http://schemas.microsoft.com/office/powerpoint/2010/main" val="1507234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nature of the health care organisation </a:t>
            </a:r>
            <a:endParaRPr lang="en-IN"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 </a:t>
            </a:r>
            <a:r>
              <a:rPr lang="en-US" dirty="0"/>
              <a:t>In some care environments, e.g., mental health, long-term care, </a:t>
            </a:r>
            <a:r>
              <a:rPr lang="en-US" dirty="0" err="1"/>
              <a:t>paediatrics</a:t>
            </a:r>
            <a:r>
              <a:rPr lang="en-US" dirty="0"/>
              <a:t>, the patient environment may be shared space, such as group rooms, dining areas, playrooms, central showers and washrooms etc. </a:t>
            </a:r>
            <a:endParaRPr lang="en-US" dirty="0" smtClean="0"/>
          </a:p>
          <a:p>
            <a:pPr>
              <a:buFont typeface="Wingdings" panose="05000000000000000000" pitchFamily="2" charset="2"/>
              <a:buChar char="q"/>
            </a:pPr>
            <a:r>
              <a:rPr lang="en-US" dirty="0" smtClean="0"/>
              <a:t>Cleaning </a:t>
            </a:r>
            <a:r>
              <a:rPr lang="en-US" dirty="0"/>
              <a:t>disrupts transmission of these microorganisms from the contaminated environment to patients and health care providers. </a:t>
            </a:r>
            <a:endParaRPr lang="en-US" dirty="0" smtClean="0"/>
          </a:p>
          <a:p>
            <a:pPr>
              <a:buFont typeface="Wingdings" panose="05000000000000000000" pitchFamily="2" charset="2"/>
              <a:buChar char="q"/>
            </a:pPr>
            <a:r>
              <a:rPr lang="en-US" dirty="0" smtClean="0"/>
              <a:t>Improving </a:t>
            </a:r>
            <a:r>
              <a:rPr lang="en-US" dirty="0"/>
              <a:t>cleaning practices in hospitals and other health care </a:t>
            </a:r>
            <a:r>
              <a:rPr lang="en-US" dirty="0" err="1"/>
              <a:t>organisations</a:t>
            </a:r>
            <a:r>
              <a:rPr lang="en-US" dirty="0"/>
              <a:t> will contribute towards controlling health care-associated infection and associated costs.</a:t>
            </a:r>
            <a:endParaRPr lang="en-IN" dirty="0"/>
          </a:p>
        </p:txBody>
      </p:sp>
    </p:spTree>
    <p:extLst>
      <p:ext uri="{BB962C8B-B14F-4D97-AF65-F5344CB8AC3E}">
        <p14:creationId xmlns:p14="http://schemas.microsoft.com/office/powerpoint/2010/main" val="29375194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32</TotalTime>
  <Words>979</Words>
  <Application>Microsoft Office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Tw Cen MT</vt:lpstr>
      <vt:lpstr>Tw Cen MT Condensed</vt:lpstr>
      <vt:lpstr>Wingdings</vt:lpstr>
      <vt:lpstr>Wingdings 3</vt:lpstr>
      <vt:lpstr>Integral</vt:lpstr>
      <vt:lpstr>House Keeping Services in Hospitals</vt:lpstr>
      <vt:lpstr>House keeping services</vt:lpstr>
      <vt:lpstr>Infectious Diseases</vt:lpstr>
      <vt:lpstr>Cleaning vs. Disinfecting</vt:lpstr>
      <vt:lpstr>Objectives of Housekeeping Department </vt:lpstr>
      <vt:lpstr>Transmission involves:</vt:lpstr>
      <vt:lpstr> two components for the purposes of environmental cleaning in hospitals</vt:lpstr>
      <vt:lpstr> the nature of the health care organisation </vt:lpstr>
      <vt:lpstr>the nature of the health care organisation </vt:lpstr>
      <vt:lpstr>most common high touch surfaces in the healthcare environment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House Keeping Services in Hospitals</dc:title>
  <dc:creator>HP</dc:creator>
  <cp:lastModifiedBy>HP</cp:lastModifiedBy>
  <cp:revision>6</cp:revision>
  <dcterms:created xsi:type="dcterms:W3CDTF">2021-12-06T06:59:47Z</dcterms:created>
  <dcterms:modified xsi:type="dcterms:W3CDTF">2021-12-08T09:46:46Z</dcterms:modified>
</cp:coreProperties>
</file>