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dirty="0"/>
              <a:t>12/17/2021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dirty="0"/>
              <a:t>12/17/2021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dirty="0"/>
              <a:t>12/17/2021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dirty="0"/>
              <a:t>12/17/2021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dirty="0"/>
              <a:t>12/17/2021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dirty="0"/>
              <a:t>12/17/2021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dirty="0"/>
              <a:t>12/17/2021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dirty="0"/>
              <a:t>12/17/2021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dirty="0"/>
              <a:t>12/17/2021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dirty="0"/>
              <a:t>12/17/2021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t>12/17/2021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dirty="0"/>
              <a:pPr/>
              <a:t>12/17/2021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House keeping -4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Dr</a:t>
            </a:r>
            <a:r>
              <a:rPr lang="en-US" dirty="0" smtClean="0"/>
              <a:t> </a:t>
            </a:r>
            <a:r>
              <a:rPr lang="en-US" dirty="0" err="1" smtClean="0"/>
              <a:t>Versha</a:t>
            </a:r>
            <a:r>
              <a:rPr lang="en-US" dirty="0" smtClean="0"/>
              <a:t> Prasad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4330606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err="1"/>
              <a:t>Iodophors</a:t>
            </a:r>
            <a:r>
              <a:rPr lang="en-IN" dirty="0"/>
              <a:t> (Non-antiseptic formulations)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IN" dirty="0"/>
              <a:t>Hydrotherapy tanks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IN" dirty="0" smtClean="0"/>
              <a:t>Thermometers </a:t>
            </a:r>
            <a:endParaRPr lang="en-IN" dirty="0"/>
          </a:p>
          <a:p>
            <a:pPr>
              <a:buFont typeface="Wingdings" panose="05000000000000000000" pitchFamily="2" charset="2"/>
              <a:buChar char="q"/>
            </a:pPr>
            <a:r>
              <a:rPr lang="en-IN" dirty="0" smtClean="0"/>
              <a:t> </a:t>
            </a:r>
            <a:r>
              <a:rPr lang="en-IN" dirty="0"/>
              <a:t>Hard surfaces and </a:t>
            </a:r>
            <a:r>
              <a:rPr lang="en-IN" dirty="0" smtClean="0"/>
              <a:t>equipment </a:t>
            </a:r>
            <a:r>
              <a:rPr lang="en-IN" dirty="0"/>
              <a:t>that do not </a:t>
            </a:r>
            <a:r>
              <a:rPr lang="en-IN" dirty="0" smtClean="0"/>
              <a:t>touch </a:t>
            </a:r>
            <a:r>
              <a:rPr lang="en-IN" dirty="0"/>
              <a:t>mucous </a:t>
            </a:r>
            <a:r>
              <a:rPr lang="en-IN" dirty="0" smtClean="0"/>
              <a:t>membranes </a:t>
            </a:r>
            <a:r>
              <a:rPr lang="en-IN" dirty="0"/>
              <a:t>(e.g., </a:t>
            </a:r>
            <a:r>
              <a:rPr lang="en-IN" dirty="0" err="1" smtClean="0"/>
              <a:t>IVstands</a:t>
            </a:r>
            <a:r>
              <a:rPr lang="en-IN" dirty="0"/>
              <a:t>, wheelchairs, beds, </a:t>
            </a:r>
            <a:r>
              <a:rPr lang="en-IN" dirty="0" smtClean="0"/>
              <a:t>call </a:t>
            </a:r>
            <a:r>
              <a:rPr lang="en-IN" dirty="0"/>
              <a:t>bells)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IN" dirty="0" smtClean="0"/>
              <a:t> </a:t>
            </a:r>
            <a:r>
              <a:rPr lang="en-IN" dirty="0"/>
              <a:t>DO NOT use </a:t>
            </a:r>
            <a:r>
              <a:rPr lang="en-IN" dirty="0" smtClean="0"/>
              <a:t>antiseptic </a:t>
            </a:r>
            <a:r>
              <a:rPr lang="en-IN" dirty="0" err="1" smtClean="0"/>
              <a:t>iodophors</a:t>
            </a:r>
            <a:r>
              <a:rPr lang="en-IN" dirty="0" smtClean="0"/>
              <a:t> </a:t>
            </a:r>
            <a:r>
              <a:rPr lang="en-IN" dirty="0"/>
              <a:t>as hard surface </a:t>
            </a:r>
            <a:r>
              <a:rPr lang="en-IN" dirty="0" smtClean="0"/>
              <a:t>disinfectants</a:t>
            </a:r>
          </a:p>
          <a:p>
            <a:pPr marL="0" indent="0">
              <a:buNone/>
            </a:pPr>
            <a:r>
              <a:rPr lang="en-US" b="1" dirty="0" smtClean="0"/>
              <a:t>Advantages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IN" dirty="0"/>
              <a:t>Rapid action </a:t>
            </a:r>
            <a:endParaRPr lang="en-IN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en-IN" dirty="0" smtClean="0"/>
              <a:t> </a:t>
            </a:r>
            <a:r>
              <a:rPr lang="en-IN" dirty="0"/>
              <a:t>Non-toxic</a:t>
            </a:r>
          </a:p>
          <a:p>
            <a:pPr marL="0" indent="0">
              <a:buNone/>
            </a:pPr>
            <a:endParaRPr lang="en-IN" b="1" dirty="0"/>
          </a:p>
        </p:txBody>
      </p:sp>
    </p:spTree>
    <p:extLst>
      <p:ext uri="{BB962C8B-B14F-4D97-AF65-F5344CB8AC3E}">
        <p14:creationId xmlns:p14="http://schemas.microsoft.com/office/powerpoint/2010/main" val="5445738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Hydrogen peroxide enhanced action formulation (HPEAF) 0.5% (7% solution diluted 1:16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Isolation room surfaces room surfaces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Low-level </a:t>
            </a:r>
            <a:r>
              <a:rPr lang="en-US" dirty="0"/>
              <a:t>disinfection is </a:t>
            </a:r>
            <a:r>
              <a:rPr lang="en-US" dirty="0" smtClean="0"/>
              <a:t>achieved </a:t>
            </a:r>
            <a:r>
              <a:rPr lang="en-US" dirty="0"/>
              <a:t>after 5 minutes </a:t>
            </a:r>
            <a:r>
              <a:rPr lang="en-US" dirty="0" smtClean="0"/>
              <a:t>of </a:t>
            </a:r>
            <a:r>
              <a:rPr lang="en-US" dirty="0"/>
              <a:t>contact at 20°C.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Monitoring </a:t>
            </a:r>
            <a:r>
              <a:rPr lang="en-US" dirty="0"/>
              <a:t>not required, </a:t>
            </a:r>
            <a:r>
              <a:rPr lang="en-US" dirty="0" smtClean="0"/>
              <a:t>however </a:t>
            </a:r>
            <a:r>
              <a:rPr lang="en-US" dirty="0"/>
              <a:t>test kits are available from the </a:t>
            </a:r>
            <a:r>
              <a:rPr lang="en-US" dirty="0" smtClean="0"/>
              <a:t>manufacturer</a:t>
            </a:r>
          </a:p>
          <a:p>
            <a:pPr marL="0" indent="0">
              <a:buNone/>
            </a:pPr>
            <a:r>
              <a:rPr lang="en-US" b="1" dirty="0" smtClean="0"/>
              <a:t>Advantages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Safe for environment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Non-toxic </a:t>
            </a:r>
            <a:endParaRPr lang="en-US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 </a:t>
            </a:r>
            <a:r>
              <a:rPr lang="en-US" dirty="0"/>
              <a:t>Rapid action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Available </a:t>
            </a:r>
            <a:r>
              <a:rPr lang="en-US" dirty="0"/>
              <a:t>in a wipe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 </a:t>
            </a:r>
            <a:r>
              <a:rPr lang="en-US" dirty="0"/>
              <a:t>Active in the presence </a:t>
            </a:r>
            <a:r>
              <a:rPr lang="en-US" dirty="0" smtClean="0"/>
              <a:t>of </a:t>
            </a:r>
            <a:r>
              <a:rPr lang="en-US" dirty="0"/>
              <a:t>organic material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 </a:t>
            </a:r>
            <a:r>
              <a:rPr lang="en-US" dirty="0"/>
              <a:t>Excellent cleaning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7288752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 principles while using a hospital disinfectant: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 </a:t>
            </a:r>
            <a:r>
              <a:rPr lang="en-US" dirty="0"/>
              <a:t>It is most important that an item or surface be free from visible soil and other items </a:t>
            </a:r>
            <a:r>
              <a:rPr lang="en-US" dirty="0" smtClean="0"/>
              <a:t>that </a:t>
            </a:r>
            <a:r>
              <a:rPr lang="en-US" dirty="0"/>
              <a:t>might interfere with the action of the disinfectant, such as adhesive products, </a:t>
            </a:r>
            <a:r>
              <a:rPr lang="en-US" dirty="0" smtClean="0"/>
              <a:t>before </a:t>
            </a:r>
            <a:r>
              <a:rPr lang="en-US" dirty="0"/>
              <a:t>a disinfectant is applied, or the disinfectant will not work. </a:t>
            </a:r>
          </a:p>
          <a:p>
            <a:r>
              <a:rPr lang="en-US" dirty="0"/>
              <a:t> A hospital-grade disinfectant may be used for equipment that only touches intact </a:t>
            </a:r>
          </a:p>
          <a:p>
            <a:r>
              <a:rPr lang="en-US" dirty="0"/>
              <a:t>skin. </a:t>
            </a:r>
          </a:p>
          <a:p>
            <a:r>
              <a:rPr lang="en-US" dirty="0"/>
              <a:t> It is important that the disinfectant be used according to the manufacturer’s </a:t>
            </a:r>
          </a:p>
          <a:p>
            <a:r>
              <a:rPr lang="en-US" dirty="0"/>
              <a:t>instructions for dilution and contact time.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2391511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 principles while using a hospital </a:t>
            </a:r>
            <a:r>
              <a:rPr lang="en-US" dirty="0" smtClean="0"/>
              <a:t>disinfectant: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Minimize the contamination levels of the disinfectant solution and equipment used </a:t>
            </a:r>
            <a:r>
              <a:rPr lang="en-US" dirty="0" smtClean="0"/>
              <a:t>for </a:t>
            </a:r>
            <a:r>
              <a:rPr lang="en-US" dirty="0"/>
              <a:t>cleaning. </a:t>
            </a:r>
            <a:endParaRPr lang="en-US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This </a:t>
            </a:r>
            <a:r>
              <a:rPr lang="en-US" dirty="0"/>
              <a:t>can be achieved by ensuring proper dilution of the disinfectant, </a:t>
            </a:r>
            <a:r>
              <a:rPr lang="en-US" dirty="0" smtClean="0"/>
              <a:t>frequently </a:t>
            </a:r>
            <a:r>
              <a:rPr lang="en-US" dirty="0"/>
              <a:t>changing the disinfectant solution and by not dipping a soiled cloth into </a:t>
            </a:r>
            <a:r>
              <a:rPr lang="en-US" dirty="0" smtClean="0"/>
              <a:t>the </a:t>
            </a:r>
            <a:r>
              <a:rPr lang="en-US" dirty="0"/>
              <a:t>disinfectant solution (i.e., no ‘double-dipping</a:t>
            </a:r>
            <a:r>
              <a:rPr lang="en-US" dirty="0" smtClean="0"/>
              <a:t>’).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Personal </a:t>
            </a:r>
            <a:r>
              <a:rPr lang="en-US" dirty="0"/>
              <a:t>protective equipment must be worn appropriate to the product(s) </a:t>
            </a:r>
            <a:r>
              <a:rPr lang="en-US" dirty="0" smtClean="0"/>
              <a:t>used.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There </a:t>
            </a:r>
            <a:r>
              <a:rPr lang="en-US" dirty="0"/>
              <a:t>should be a quality monitoring system in place to ensure the efficacy of the </a:t>
            </a:r>
            <a:r>
              <a:rPr lang="en-US" dirty="0" smtClean="0"/>
              <a:t>disinfectant </a:t>
            </a:r>
            <a:r>
              <a:rPr lang="en-US" dirty="0"/>
              <a:t>over time (e.g., frequent testing of product).</a:t>
            </a:r>
          </a:p>
          <a:p>
            <a:pPr>
              <a:buFont typeface="Wingdings" panose="05000000000000000000" pitchFamily="2" charset="2"/>
              <a:buChar char="q"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2263405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Cleaning Agents and Disinfectants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Cleaning is the removal of foreign material (e.g., dust, soil, organic material such as blood, </a:t>
            </a:r>
            <a:r>
              <a:rPr lang="en-US" dirty="0" smtClean="0"/>
              <a:t>secretions</a:t>
            </a:r>
            <a:r>
              <a:rPr lang="en-US" dirty="0"/>
              <a:t>, excretions and microorganisms) from a surface or object. </a:t>
            </a:r>
            <a:endParaRPr lang="en-US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Cleaning </a:t>
            </a:r>
            <a:r>
              <a:rPr lang="en-US" dirty="0"/>
              <a:t>physically </a:t>
            </a:r>
            <a:r>
              <a:rPr lang="en-US" dirty="0" smtClean="0"/>
              <a:t>removes </a:t>
            </a:r>
            <a:r>
              <a:rPr lang="en-US" dirty="0"/>
              <a:t>rather than kills microorganisms, reducing the organism load on a surface. It is </a:t>
            </a:r>
            <a:r>
              <a:rPr lang="en-US" dirty="0" smtClean="0"/>
              <a:t>accomplished </a:t>
            </a:r>
            <a:r>
              <a:rPr lang="en-US" dirty="0"/>
              <a:t>with water, detergents and mechanical action. The key to cleaning is the use </a:t>
            </a:r>
            <a:r>
              <a:rPr lang="en-US" dirty="0" smtClean="0"/>
              <a:t>of </a:t>
            </a:r>
            <a:r>
              <a:rPr lang="en-US" dirty="0"/>
              <a:t>friction to remove microorganisms and debris. </a:t>
            </a:r>
            <a:endParaRPr lang="en-US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Thorough </a:t>
            </a:r>
            <a:r>
              <a:rPr lang="en-US" dirty="0"/>
              <a:t>cleaning is required for any </a:t>
            </a:r>
            <a:r>
              <a:rPr lang="en-US" dirty="0" smtClean="0"/>
              <a:t>equipment/device </a:t>
            </a:r>
            <a:r>
              <a:rPr lang="en-US" dirty="0"/>
              <a:t>to be disinfected, as organic material may inactivate a disinfectant. </a:t>
            </a:r>
            <a:endParaRPr lang="en-US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This may </a:t>
            </a:r>
            <a:r>
              <a:rPr lang="en-US" dirty="0"/>
              <a:t>be accomplished through a two-step process involving a cleaner followed by a </a:t>
            </a:r>
            <a:r>
              <a:rPr lang="en-US" dirty="0" smtClean="0"/>
              <a:t>disinfectant</a:t>
            </a:r>
            <a:r>
              <a:rPr lang="en-US" dirty="0"/>
              <a:t>, but is more commonly accomplished in the health care </a:t>
            </a:r>
            <a:r>
              <a:rPr lang="en-US" dirty="0" err="1"/>
              <a:t>organisation</a:t>
            </a:r>
            <a:r>
              <a:rPr lang="en-US" dirty="0"/>
              <a:t> through a </a:t>
            </a:r>
            <a:r>
              <a:rPr lang="en-US" dirty="0" smtClean="0"/>
              <a:t>one-step </a:t>
            </a:r>
            <a:r>
              <a:rPr lang="en-US" dirty="0"/>
              <a:t>process using a combined cleaner/disinfector product.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1599581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Cleaning Agents and Disinfectants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Disinfection is a process used on inanimate objects and surfaces to kill microorganisms. </a:t>
            </a:r>
          </a:p>
          <a:p>
            <a:r>
              <a:rPr lang="en-US" dirty="0"/>
              <a:t>Disinfection will kill most disease-causing microorganisms but may not kill all bacterial </a:t>
            </a:r>
          </a:p>
          <a:p>
            <a:r>
              <a:rPr lang="en-US" dirty="0"/>
              <a:t>spores. Only sterilization will kill all forms of microbial life.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988444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Detergents remove organic material and suspend grease or oil. </a:t>
            </a:r>
            <a:endParaRPr lang="en-US" dirty="0" smtClean="0"/>
          </a:p>
          <a:p>
            <a:r>
              <a:rPr lang="en-US" dirty="0" smtClean="0"/>
              <a:t>Equipment </a:t>
            </a:r>
            <a:r>
              <a:rPr lang="en-US" dirty="0"/>
              <a:t>and surfaces in </a:t>
            </a:r>
            <a:r>
              <a:rPr lang="en-US" dirty="0" smtClean="0"/>
              <a:t>the </a:t>
            </a:r>
            <a:r>
              <a:rPr lang="en-US" dirty="0"/>
              <a:t>health care setting must be cleaned with approved hospital-grade cleaners and </a:t>
            </a:r>
            <a:r>
              <a:rPr lang="en-US" dirty="0" smtClean="0"/>
              <a:t>disinfectants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Equipment </a:t>
            </a:r>
            <a:r>
              <a:rPr lang="en-US" dirty="0"/>
              <a:t>cleaning/disinfection should be done as soon as possible after </a:t>
            </a:r>
            <a:r>
              <a:rPr lang="en-US" dirty="0" smtClean="0"/>
              <a:t>items </a:t>
            </a:r>
            <a:r>
              <a:rPr lang="en-US" dirty="0"/>
              <a:t>have been used. </a:t>
            </a:r>
            <a:endParaRPr lang="en-US" dirty="0" smtClean="0"/>
          </a:p>
          <a:p>
            <a:r>
              <a:rPr lang="en-US" dirty="0" smtClean="0"/>
              <a:t>A </a:t>
            </a:r>
            <a:r>
              <a:rPr lang="en-US" dirty="0"/>
              <a:t>variety of products from a number of suppliers can be used to </a:t>
            </a:r>
            <a:r>
              <a:rPr lang="en-US" dirty="0" smtClean="0"/>
              <a:t>achieve </a:t>
            </a:r>
            <a:r>
              <a:rPr lang="en-US" dirty="0"/>
              <a:t>effective cleaning. It is important to follow the manufacturer’s instructions when </a:t>
            </a:r>
            <a:r>
              <a:rPr lang="en-US" dirty="0" smtClean="0"/>
              <a:t>using </a:t>
            </a:r>
            <a:r>
              <a:rPr lang="en-US" dirty="0"/>
              <a:t>cleaning agents</a:t>
            </a:r>
            <a:r>
              <a:rPr lang="en-US" dirty="0" smtClean="0"/>
              <a:t>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2017504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Hospital-grade disinfectants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IN" dirty="0"/>
              <a:t>Hospital-grade disinfectants for use in all health care settings include: </a:t>
            </a:r>
          </a:p>
          <a:p>
            <a:r>
              <a:rPr lang="en-IN" dirty="0"/>
              <a:t> Alcohols </a:t>
            </a:r>
          </a:p>
          <a:p>
            <a:r>
              <a:rPr lang="en-IN" dirty="0" smtClean="0"/>
              <a:t>          o </a:t>
            </a:r>
            <a:r>
              <a:rPr lang="en-IN" dirty="0"/>
              <a:t>60-90% ethyl or isopropyl alcohol</a:t>
            </a:r>
          </a:p>
          <a:p>
            <a:r>
              <a:rPr lang="en-IN" dirty="0"/>
              <a:t> Chlorine </a:t>
            </a:r>
          </a:p>
          <a:p>
            <a:r>
              <a:rPr lang="en-IN" dirty="0" smtClean="0"/>
              <a:t>        o </a:t>
            </a:r>
            <a:r>
              <a:rPr lang="en-IN" dirty="0"/>
              <a:t>Sodium hypochlorite (‘bleach’) </a:t>
            </a:r>
          </a:p>
          <a:p>
            <a:r>
              <a:rPr lang="en-IN" dirty="0" smtClean="0"/>
              <a:t>        o </a:t>
            </a:r>
            <a:r>
              <a:rPr lang="en-IN" dirty="0"/>
              <a:t>Calcium hypochlorite</a:t>
            </a:r>
          </a:p>
          <a:p>
            <a:r>
              <a:rPr lang="en-IN" dirty="0"/>
              <a:t> </a:t>
            </a:r>
            <a:r>
              <a:rPr lang="en-IN" dirty="0" err="1"/>
              <a:t>Phenolics</a:t>
            </a:r>
            <a:r>
              <a:rPr lang="en-IN" dirty="0"/>
              <a:t> </a:t>
            </a:r>
          </a:p>
          <a:p>
            <a:r>
              <a:rPr lang="en-IN" dirty="0"/>
              <a:t> Quaternary Ammonium Compounds (‘QUATs’)</a:t>
            </a:r>
          </a:p>
          <a:p>
            <a:r>
              <a:rPr lang="en-IN" dirty="0"/>
              <a:t> </a:t>
            </a:r>
            <a:r>
              <a:rPr lang="en-IN" dirty="0" err="1"/>
              <a:t>Iodophors</a:t>
            </a:r>
            <a:r>
              <a:rPr lang="en-IN" dirty="0"/>
              <a:t> </a:t>
            </a:r>
          </a:p>
          <a:p>
            <a:r>
              <a:rPr lang="en-IN" dirty="0"/>
              <a:t> Hydrogen Peroxides (1</a:t>
            </a:r>
          </a:p>
        </p:txBody>
      </p:sp>
    </p:spTree>
    <p:extLst>
      <p:ext uri="{BB962C8B-B14F-4D97-AF65-F5344CB8AC3E}">
        <p14:creationId xmlns:p14="http://schemas.microsoft.com/office/powerpoint/2010/main" val="36552277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Alcohols (70-95%) </a:t>
            </a:r>
            <a:br>
              <a:rPr lang="en-IN" dirty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1309255"/>
            <a:ext cx="9720073" cy="5000105"/>
          </a:xfrm>
        </p:spPr>
        <p:txBody>
          <a:bodyPr>
            <a:normAutofit lnSpcReduction="10000"/>
          </a:bodyPr>
          <a:lstStyle/>
          <a:p>
            <a:r>
              <a:rPr lang="en-US" dirty="0"/>
              <a:t>External surfaces of some </a:t>
            </a:r>
            <a:r>
              <a:rPr lang="en-US" dirty="0" smtClean="0"/>
              <a:t>equipment </a:t>
            </a:r>
            <a:r>
              <a:rPr lang="en-US" dirty="0"/>
              <a:t>(</a:t>
            </a:r>
            <a:r>
              <a:rPr lang="en-US" dirty="0" smtClean="0"/>
              <a:t>e.g., stethoscopes)</a:t>
            </a:r>
          </a:p>
          <a:p>
            <a:r>
              <a:rPr lang="en-US" dirty="0" smtClean="0"/>
              <a:t> </a:t>
            </a:r>
            <a:r>
              <a:rPr lang="en-US" dirty="0"/>
              <a:t>Noncritical equipment </a:t>
            </a:r>
            <a:r>
              <a:rPr lang="en-US" dirty="0" smtClean="0"/>
              <a:t>used </a:t>
            </a:r>
            <a:r>
              <a:rPr lang="en-US" dirty="0"/>
              <a:t>for home health care</a:t>
            </a:r>
          </a:p>
          <a:p>
            <a:r>
              <a:rPr lang="en-US" dirty="0"/>
              <a:t> Disinfection is achieved </a:t>
            </a:r>
            <a:r>
              <a:rPr lang="en-US" dirty="0" smtClean="0"/>
              <a:t>after </a:t>
            </a:r>
            <a:r>
              <a:rPr lang="en-US" dirty="0"/>
              <a:t>10 minutes of </a:t>
            </a:r>
            <a:r>
              <a:rPr lang="en-US" dirty="0" smtClean="0"/>
              <a:t>contact</a:t>
            </a:r>
            <a:r>
              <a:rPr lang="en-US" dirty="0"/>
              <a:t>.</a:t>
            </a:r>
          </a:p>
          <a:p>
            <a:r>
              <a:rPr lang="en-US" dirty="0"/>
              <a:t> Observe fire code </a:t>
            </a:r>
            <a:r>
              <a:rPr lang="en-US" dirty="0" smtClean="0"/>
              <a:t>restrictions </a:t>
            </a:r>
            <a:r>
              <a:rPr lang="en-US" dirty="0"/>
              <a:t>for storage of </a:t>
            </a:r>
            <a:r>
              <a:rPr lang="en-US" dirty="0" smtClean="0"/>
              <a:t>alcohol.</a:t>
            </a:r>
          </a:p>
          <a:p>
            <a:r>
              <a:rPr lang="en-US" b="1" dirty="0" smtClean="0"/>
              <a:t>Advantages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Non-toxic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Low </a:t>
            </a:r>
            <a:r>
              <a:rPr lang="en-US" dirty="0"/>
              <a:t>cost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 </a:t>
            </a:r>
            <a:r>
              <a:rPr lang="en-US" dirty="0"/>
              <a:t>Rapid action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 </a:t>
            </a:r>
            <a:r>
              <a:rPr lang="en-US" dirty="0"/>
              <a:t>Non-staining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 </a:t>
            </a:r>
            <a:r>
              <a:rPr lang="en-US" dirty="0"/>
              <a:t>No residue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 </a:t>
            </a:r>
            <a:r>
              <a:rPr lang="en-US" dirty="0"/>
              <a:t>Effective on clean </a:t>
            </a:r>
            <a:r>
              <a:rPr lang="en-US" dirty="0" smtClean="0"/>
              <a:t>equipment/devices </a:t>
            </a:r>
            <a:r>
              <a:rPr lang="en-US" dirty="0"/>
              <a:t>that </a:t>
            </a:r>
            <a:r>
              <a:rPr lang="en-US" dirty="0" smtClean="0"/>
              <a:t>can </a:t>
            </a:r>
            <a:r>
              <a:rPr lang="en-US" dirty="0"/>
              <a:t>be immersed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7558821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Chlorines (e.g., sodium hypochlorite or bleach)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IN" dirty="0"/>
              <a:t>Hydrotherapy tanks, </a:t>
            </a:r>
            <a:r>
              <a:rPr lang="en-IN" dirty="0" smtClean="0"/>
              <a:t>exterior </a:t>
            </a:r>
            <a:r>
              <a:rPr lang="en-IN" dirty="0"/>
              <a:t>surfaces of </a:t>
            </a:r>
            <a:r>
              <a:rPr lang="en-IN" dirty="0" smtClean="0"/>
              <a:t>dialysis </a:t>
            </a:r>
            <a:r>
              <a:rPr lang="en-IN" dirty="0"/>
              <a:t>equipment, </a:t>
            </a:r>
            <a:r>
              <a:rPr lang="en-IN" dirty="0" smtClean="0"/>
              <a:t>cardiopulmonary </a:t>
            </a:r>
            <a:r>
              <a:rPr lang="en-IN" dirty="0"/>
              <a:t>training </a:t>
            </a:r>
            <a:r>
              <a:rPr lang="en-IN" dirty="0" smtClean="0"/>
              <a:t>mannequin</a:t>
            </a:r>
            <a:r>
              <a:rPr lang="en-IN" dirty="0"/>
              <a:t>, </a:t>
            </a:r>
            <a:r>
              <a:rPr lang="en-IN" dirty="0" smtClean="0"/>
              <a:t>environmental </a:t>
            </a:r>
            <a:r>
              <a:rPr lang="en-IN" dirty="0"/>
              <a:t>surfaces </a:t>
            </a:r>
            <a:r>
              <a:rPr lang="en-IN" dirty="0" smtClean="0"/>
              <a:t>(</a:t>
            </a:r>
            <a:r>
              <a:rPr lang="en-IN" dirty="0"/>
              <a:t>use 0.1% for </a:t>
            </a:r>
            <a:r>
              <a:rPr lang="en-IN" dirty="0" smtClean="0"/>
              <a:t>surface</a:t>
            </a:r>
            <a:r>
              <a:rPr lang="en-US" dirty="0"/>
              <a:t>cleaning and soaking of </a:t>
            </a:r>
            <a:r>
              <a:rPr lang="en-US" dirty="0" smtClean="0"/>
              <a:t>items</a:t>
            </a:r>
            <a:r>
              <a:rPr lang="en-US" dirty="0"/>
              <a:t>)</a:t>
            </a:r>
          </a:p>
          <a:p>
            <a:r>
              <a:rPr lang="en-US" dirty="0"/>
              <a:t> Noncritical equipment </a:t>
            </a:r>
            <a:r>
              <a:rPr lang="en-US" dirty="0" smtClean="0"/>
              <a:t>used </a:t>
            </a:r>
            <a:r>
              <a:rPr lang="en-US" dirty="0"/>
              <a:t>for home health care</a:t>
            </a:r>
          </a:p>
          <a:p>
            <a:r>
              <a:rPr lang="en-US" dirty="0"/>
              <a:t> Blood spills (use 0.05% </a:t>
            </a:r>
            <a:r>
              <a:rPr lang="en-US" dirty="0" smtClean="0"/>
              <a:t>sodium </a:t>
            </a:r>
            <a:r>
              <a:rPr lang="en-US" dirty="0"/>
              <a:t>hypochlorite for a </a:t>
            </a:r>
            <a:r>
              <a:rPr lang="en-US" dirty="0" smtClean="0"/>
              <a:t>minor </a:t>
            </a:r>
            <a:r>
              <a:rPr lang="en-US" dirty="0"/>
              <a:t>blood spill and </a:t>
            </a:r>
            <a:r>
              <a:rPr lang="en-US" dirty="0" smtClean="0"/>
              <a:t>0.5</a:t>
            </a:r>
            <a:r>
              <a:rPr lang="en-US" dirty="0"/>
              <a:t>% for a major blood </a:t>
            </a:r>
            <a:r>
              <a:rPr lang="en-US" dirty="0" smtClean="0"/>
              <a:t>spill</a:t>
            </a:r>
            <a:r>
              <a:rPr lang="en-US" dirty="0"/>
              <a:t>)</a:t>
            </a:r>
            <a:r>
              <a:rPr lang="en-IN" dirty="0" smtClean="0"/>
              <a:t> </a:t>
            </a:r>
          </a:p>
          <a:p>
            <a:r>
              <a:rPr lang="en-US" b="1" dirty="0" smtClean="0"/>
              <a:t>Advantages</a:t>
            </a:r>
            <a:endParaRPr lang="en-IN" b="1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Low cost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 </a:t>
            </a:r>
            <a:r>
              <a:rPr lang="en-US" dirty="0"/>
              <a:t>Rapid action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 </a:t>
            </a:r>
            <a:r>
              <a:rPr lang="en-US" dirty="0"/>
              <a:t>Readily available in non </a:t>
            </a:r>
            <a:r>
              <a:rPr lang="en-US" dirty="0" smtClean="0"/>
              <a:t>hospital </a:t>
            </a:r>
            <a:r>
              <a:rPr lang="en-US" dirty="0"/>
              <a:t>settings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 </a:t>
            </a:r>
            <a:r>
              <a:rPr lang="en-US" dirty="0" err="1"/>
              <a:t>Sporicidal</a:t>
            </a:r>
            <a:r>
              <a:rPr lang="en-US" dirty="0"/>
              <a:t> at </a:t>
            </a:r>
            <a:r>
              <a:rPr lang="en-US" dirty="0" smtClean="0"/>
              <a:t>higher Concentration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4192694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err="1"/>
              <a:t>Phenolics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Floors, walls and </a:t>
            </a:r>
            <a:r>
              <a:rPr lang="en-US" dirty="0" smtClean="0"/>
              <a:t>furnishings</a:t>
            </a:r>
            <a:endParaRPr lang="en-US" dirty="0"/>
          </a:p>
          <a:p>
            <a:r>
              <a:rPr lang="en-US" dirty="0"/>
              <a:t> Hard surfaces and </a:t>
            </a:r>
            <a:r>
              <a:rPr lang="en-US" dirty="0" smtClean="0"/>
              <a:t>equipment </a:t>
            </a:r>
            <a:r>
              <a:rPr lang="en-US" dirty="0"/>
              <a:t>that do not </a:t>
            </a:r>
            <a:r>
              <a:rPr lang="en-US" dirty="0" smtClean="0"/>
              <a:t>touch </a:t>
            </a:r>
            <a:r>
              <a:rPr lang="en-US" dirty="0"/>
              <a:t>mucous </a:t>
            </a:r>
            <a:r>
              <a:rPr lang="en-US" dirty="0" smtClean="0"/>
              <a:t>membranes </a:t>
            </a:r>
            <a:r>
              <a:rPr lang="en-US" dirty="0"/>
              <a:t>(e.g., IV </a:t>
            </a:r>
            <a:r>
              <a:rPr lang="en-US" dirty="0" smtClean="0"/>
              <a:t>poles</a:t>
            </a:r>
            <a:r>
              <a:rPr lang="en-US" dirty="0"/>
              <a:t>, wheelchairs, beds, </a:t>
            </a:r>
            <a:r>
              <a:rPr lang="en-US" dirty="0" smtClean="0"/>
              <a:t>call </a:t>
            </a:r>
            <a:r>
              <a:rPr lang="en-US" dirty="0"/>
              <a:t>bells)</a:t>
            </a:r>
          </a:p>
          <a:p>
            <a:r>
              <a:rPr lang="en-US" dirty="0"/>
              <a:t> DO NOT use </a:t>
            </a:r>
            <a:r>
              <a:rPr lang="en-US" dirty="0" err="1"/>
              <a:t>phenolics</a:t>
            </a:r>
            <a:r>
              <a:rPr lang="en-US" dirty="0"/>
              <a:t> in </a:t>
            </a:r>
            <a:r>
              <a:rPr lang="en-US" dirty="0" smtClean="0"/>
              <a:t>nurseries</a:t>
            </a:r>
          </a:p>
          <a:p>
            <a:r>
              <a:rPr lang="en-US" b="1" dirty="0" smtClean="0"/>
              <a:t>Advantages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Leaves residual film on </a:t>
            </a:r>
            <a:r>
              <a:rPr lang="en-US" dirty="0" smtClean="0"/>
              <a:t>environmental </a:t>
            </a:r>
            <a:r>
              <a:rPr lang="en-US" dirty="0"/>
              <a:t>surfaces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 </a:t>
            </a:r>
            <a:r>
              <a:rPr lang="en-US" dirty="0"/>
              <a:t>Commercially available </a:t>
            </a:r>
            <a:r>
              <a:rPr lang="en-US" dirty="0" smtClean="0"/>
              <a:t>with </a:t>
            </a:r>
            <a:r>
              <a:rPr lang="en-US" dirty="0"/>
              <a:t>added detergents </a:t>
            </a:r>
            <a:r>
              <a:rPr lang="en-US" dirty="0" smtClean="0"/>
              <a:t>to </a:t>
            </a:r>
            <a:r>
              <a:rPr lang="en-US" dirty="0"/>
              <a:t>provide one-step </a:t>
            </a:r>
            <a:r>
              <a:rPr lang="en-US" dirty="0" smtClean="0"/>
              <a:t>cleaning </a:t>
            </a:r>
            <a:r>
              <a:rPr lang="en-US" dirty="0"/>
              <a:t>and </a:t>
            </a:r>
            <a:r>
              <a:rPr lang="en-US" dirty="0" smtClean="0"/>
              <a:t>disinfecting</a:t>
            </a:r>
            <a:endParaRPr lang="en-US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 </a:t>
            </a:r>
            <a:r>
              <a:rPr lang="en-US" dirty="0"/>
              <a:t>Slightly broader </a:t>
            </a:r>
            <a:r>
              <a:rPr lang="en-US" dirty="0" smtClean="0"/>
              <a:t>spectrum </a:t>
            </a:r>
            <a:r>
              <a:rPr lang="en-US" dirty="0"/>
              <a:t>of activity 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9495777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Quaternary ammonium compounds (QUATs)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Floors, walls and </a:t>
            </a:r>
            <a:r>
              <a:rPr lang="en-US" dirty="0" smtClean="0"/>
              <a:t>furnishings</a:t>
            </a:r>
            <a:endParaRPr lang="en-US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 </a:t>
            </a:r>
            <a:r>
              <a:rPr lang="en-US" dirty="0"/>
              <a:t>Blood spills prior to </a:t>
            </a:r>
            <a:r>
              <a:rPr lang="en-US" dirty="0" smtClean="0"/>
              <a:t>disinfection</a:t>
            </a:r>
          </a:p>
          <a:p>
            <a:r>
              <a:rPr lang="en-US" b="1" dirty="0" smtClean="0"/>
              <a:t>Advantages</a:t>
            </a:r>
            <a:endParaRPr lang="en-US" b="1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Non-corrosive, </a:t>
            </a:r>
            <a:r>
              <a:rPr lang="en-US" dirty="0" smtClean="0"/>
              <a:t>nontoxic</a:t>
            </a:r>
            <a:r>
              <a:rPr lang="en-US" dirty="0"/>
              <a:t>, low irritant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 </a:t>
            </a:r>
            <a:r>
              <a:rPr lang="en-US" dirty="0"/>
              <a:t>Good cleaning ability, </a:t>
            </a:r>
            <a:r>
              <a:rPr lang="en-US" dirty="0" smtClean="0"/>
              <a:t>usually </a:t>
            </a:r>
            <a:r>
              <a:rPr lang="en-US" dirty="0"/>
              <a:t>have detergent </a:t>
            </a:r>
            <a:endParaRPr lang="en-US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May be used on food </a:t>
            </a:r>
            <a:r>
              <a:rPr lang="en-US" dirty="0" smtClean="0"/>
              <a:t>surfaces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21046767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21</TotalTime>
  <Words>856</Words>
  <Application>Microsoft Office PowerPoint</Application>
  <PresentationFormat>Widescreen</PresentationFormat>
  <Paragraphs>93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Tw Cen MT</vt:lpstr>
      <vt:lpstr>Tw Cen MT Condensed</vt:lpstr>
      <vt:lpstr>Wingdings</vt:lpstr>
      <vt:lpstr>Wingdings 3</vt:lpstr>
      <vt:lpstr>Integral</vt:lpstr>
      <vt:lpstr>House keeping -4</vt:lpstr>
      <vt:lpstr>Cleaning Agents and Disinfectants</vt:lpstr>
      <vt:lpstr>Cleaning Agents and Disinfectants</vt:lpstr>
      <vt:lpstr>PowerPoint Presentation</vt:lpstr>
      <vt:lpstr>Hospital-grade disinfectants </vt:lpstr>
      <vt:lpstr>Alcohols (70-95%)  </vt:lpstr>
      <vt:lpstr>Chlorines (e.g., sodium hypochlorite or bleach)</vt:lpstr>
      <vt:lpstr>Phenolics</vt:lpstr>
      <vt:lpstr>Quaternary ammonium compounds (QUATs)</vt:lpstr>
      <vt:lpstr>Iodophors (Non-antiseptic formulations) </vt:lpstr>
      <vt:lpstr>Hydrogen peroxide enhanced action formulation (HP_x0002_EAF) 0.5% (7% solution diluted 1:16</vt:lpstr>
      <vt:lpstr>General principles while using a hospital disinfectant:</vt:lpstr>
      <vt:lpstr>General principles while using a hospital disinfectant: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House keeping -4</dc:title>
  <dc:creator>HP</dc:creator>
  <cp:lastModifiedBy>HP</cp:lastModifiedBy>
  <cp:revision>3</cp:revision>
  <dcterms:created xsi:type="dcterms:W3CDTF">2021-12-17T09:11:34Z</dcterms:created>
  <dcterms:modified xsi:type="dcterms:W3CDTF">2021-12-17T09:32:41Z</dcterms:modified>
</cp:coreProperties>
</file>