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78" r:id="rId3"/>
    <p:sldId id="279" r:id="rId4"/>
    <p:sldId id="280" r:id="rId5"/>
    <p:sldId id="281" r:id="rId6"/>
    <p:sldId id="282" r:id="rId7"/>
    <p:sldId id="283" r:id="rId8"/>
    <p:sldId id="284" r:id="rId9"/>
    <p:sldId id="285" r:id="rId10"/>
    <p:sldId id="286" r:id="rId11"/>
    <p:sldId id="287" r:id="rId12"/>
    <p:sldId id="288" r:id="rId13"/>
    <p:sldId id="289" r:id="rId14"/>
    <p:sldId id="293" r:id="rId15"/>
    <p:sldId id="291" r:id="rId16"/>
    <p:sldId id="292"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E293E93-2ECC-4D36-80C4-23A9F46F5F87}" type="datetimeFigureOut">
              <a:rPr lang="en-US" smtClean="0"/>
              <a:pPr/>
              <a:t>12/21/2021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BAFBF6-A0D3-4FFA-A79F-0E49FBC0C8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293E93-2ECC-4D36-80C4-23A9F46F5F87}"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293E93-2ECC-4D36-80C4-23A9F46F5F87}"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E293E93-2ECC-4D36-80C4-23A9F46F5F87}" type="datetimeFigureOut">
              <a:rPr lang="en-US" smtClean="0"/>
              <a:pPr/>
              <a:t>12/21/2021</a:t>
            </a:fld>
            <a:endParaRPr lang="en-US"/>
          </a:p>
        </p:txBody>
      </p:sp>
      <p:sp>
        <p:nvSpPr>
          <p:cNvPr id="9" name="Slide Number Placeholder 8"/>
          <p:cNvSpPr>
            <a:spLocks noGrp="1"/>
          </p:cNvSpPr>
          <p:nvPr>
            <p:ph type="sldNum" sz="quarter" idx="15"/>
          </p:nvPr>
        </p:nvSpPr>
        <p:spPr/>
        <p:txBody>
          <a:bodyPr rtlCol="0"/>
          <a:lstStyle/>
          <a:p>
            <a:fld id="{D2BAFBF6-A0D3-4FFA-A79F-0E49FBC0C88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E293E93-2ECC-4D36-80C4-23A9F46F5F87}" type="datetimeFigureOut">
              <a:rPr lang="en-US" smtClean="0"/>
              <a:pPr/>
              <a:t>12/21/2021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BAFBF6-A0D3-4FFA-A79F-0E49FBC0C8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E293E93-2ECC-4D36-80C4-23A9F46F5F87}" type="datetimeFigureOut">
              <a:rPr lang="en-US" smtClean="0"/>
              <a:pPr/>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AFBF6-A0D3-4FFA-A79F-0E49FBC0C88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E293E93-2ECC-4D36-80C4-23A9F46F5F87}" type="datetimeFigureOut">
              <a:rPr lang="en-US" smtClean="0"/>
              <a:pPr/>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AFBF6-A0D3-4FFA-A79F-0E49FBC0C88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E293E93-2ECC-4D36-80C4-23A9F46F5F87}" type="datetimeFigureOut">
              <a:rPr lang="en-US" smtClean="0"/>
              <a:pPr/>
              <a:t>12/21/2021</a:t>
            </a:fld>
            <a:endParaRPr lang="en-US"/>
          </a:p>
        </p:txBody>
      </p:sp>
      <p:sp>
        <p:nvSpPr>
          <p:cNvPr id="7" name="Slide Number Placeholder 6"/>
          <p:cNvSpPr>
            <a:spLocks noGrp="1"/>
          </p:cNvSpPr>
          <p:nvPr>
            <p:ph type="sldNum" sz="quarter" idx="11"/>
          </p:nvPr>
        </p:nvSpPr>
        <p:spPr/>
        <p:txBody>
          <a:bodyPr rtlCol="0"/>
          <a:lstStyle/>
          <a:p>
            <a:fld id="{D2BAFBF6-A0D3-4FFA-A79F-0E49FBC0C88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93E93-2ECC-4D36-80C4-23A9F46F5F87}" type="datetimeFigureOut">
              <a:rPr lang="en-US" smtClean="0"/>
              <a:pPr/>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E293E93-2ECC-4D36-80C4-23A9F46F5F87}" type="datetimeFigureOut">
              <a:rPr lang="en-US" smtClean="0"/>
              <a:pPr/>
              <a:t>12/21/2021</a:t>
            </a:fld>
            <a:endParaRPr lang="en-US"/>
          </a:p>
        </p:txBody>
      </p:sp>
      <p:sp>
        <p:nvSpPr>
          <p:cNvPr id="22" name="Slide Number Placeholder 21"/>
          <p:cNvSpPr>
            <a:spLocks noGrp="1"/>
          </p:cNvSpPr>
          <p:nvPr>
            <p:ph type="sldNum" sz="quarter" idx="15"/>
          </p:nvPr>
        </p:nvSpPr>
        <p:spPr/>
        <p:txBody>
          <a:bodyPr rtlCol="0"/>
          <a:lstStyle/>
          <a:p>
            <a:fld id="{D2BAFBF6-A0D3-4FFA-A79F-0E49FBC0C88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293E93-2ECC-4D36-80C4-23A9F46F5F87}" type="datetimeFigureOut">
              <a:rPr lang="en-US" smtClean="0"/>
              <a:pPr/>
              <a:t>12/21/2021</a:t>
            </a:fld>
            <a:endParaRPr lang="en-US"/>
          </a:p>
        </p:txBody>
      </p:sp>
      <p:sp>
        <p:nvSpPr>
          <p:cNvPr id="18" name="Slide Number Placeholder 17"/>
          <p:cNvSpPr>
            <a:spLocks noGrp="1"/>
          </p:cNvSpPr>
          <p:nvPr>
            <p:ph type="sldNum" sz="quarter" idx="11"/>
          </p:nvPr>
        </p:nvSpPr>
        <p:spPr/>
        <p:txBody>
          <a:bodyPr rtlCol="0"/>
          <a:lstStyle/>
          <a:p>
            <a:fld id="{D2BAFBF6-A0D3-4FFA-A79F-0E49FBC0C88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E293E93-2ECC-4D36-80C4-23A9F46F5F87}" type="datetimeFigureOut">
              <a:rPr lang="en-US" smtClean="0"/>
              <a:pPr/>
              <a:t>12/21/2021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BAFBF6-A0D3-4FFA-A79F-0E49FBC0C8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1142984"/>
            <a:ext cx="6643702" cy="2786082"/>
          </a:xfrm>
        </p:spPr>
        <p:txBody>
          <a:bodyPr>
            <a:normAutofit/>
          </a:bodyPr>
          <a:lstStyle/>
          <a:p>
            <a:r>
              <a:rPr lang="en-US" sz="8800" b="1" dirty="0">
                <a:latin typeface="Algerian" pitchFamily="82" charset="0"/>
                <a:cs typeface="Times New Roman" pitchFamily="18" charset="0"/>
              </a:rPr>
              <a:t>IMMUNITY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KILLED VACCINES</a:t>
            </a:r>
            <a:br>
              <a:rPr lang="en-US" dirty="0"/>
            </a:br>
            <a:endParaRPr lang="en-US" dirty="0"/>
          </a:p>
        </p:txBody>
      </p:sp>
      <p:sp>
        <p:nvSpPr>
          <p:cNvPr id="3" name="Content Placeholder 2"/>
          <p:cNvSpPr>
            <a:spLocks noGrp="1"/>
          </p:cNvSpPr>
          <p:nvPr>
            <p:ph sz="quarter" idx="1"/>
          </p:nvPr>
        </p:nvSpPr>
        <p:spPr>
          <a:xfrm>
            <a:off x="0" y="928670"/>
            <a:ext cx="9144000" cy="5643578"/>
          </a:xfrm>
        </p:spPr>
        <p:txBody>
          <a:bodyPr>
            <a:normAutofit/>
          </a:bodyPr>
          <a:lstStyle/>
          <a:p>
            <a:pPr>
              <a:lnSpc>
                <a:spcPct val="150000"/>
              </a:lnSpc>
              <a:buFont typeface="Wingdings" pitchFamily="2" charset="2"/>
              <a:buChar char="Ø"/>
            </a:pPr>
            <a:r>
              <a:rPr lang="en-IN" sz="1800" b="1" dirty="0">
                <a:latin typeface="Times New Roman" pitchFamily="18" charset="0"/>
                <a:cs typeface="Times New Roman" pitchFamily="18" charset="0"/>
              </a:rPr>
              <a:t>Killed vaccines are generally less immunogenic than live vaccines, and protection lasts only for a short period. </a:t>
            </a:r>
          </a:p>
          <a:p>
            <a:pPr>
              <a:lnSpc>
                <a:spcPct val="150000"/>
              </a:lnSpc>
              <a:buFont typeface="Wingdings" pitchFamily="2" charset="2"/>
              <a:buChar char="Ø"/>
            </a:pPr>
            <a:r>
              <a:rPr lang="en-IN" sz="1800" b="1" dirty="0">
                <a:latin typeface="Times New Roman" pitchFamily="18" charset="0"/>
                <a:cs typeface="Times New Roman" pitchFamily="18" charset="0"/>
              </a:rPr>
              <a:t>They have, therefore, to be administered repeatedly, generally at least two doses being required for the production of immunity. </a:t>
            </a:r>
          </a:p>
          <a:p>
            <a:pPr>
              <a:lnSpc>
                <a:spcPct val="150000"/>
              </a:lnSpc>
              <a:buFont typeface="Wingdings" pitchFamily="2" charset="2"/>
              <a:buChar char="Ø"/>
            </a:pPr>
            <a:r>
              <a:rPr lang="en-IN" sz="1800" b="1" dirty="0">
                <a:latin typeface="Times New Roman" pitchFamily="18" charset="0"/>
                <a:cs typeface="Times New Roman" pitchFamily="18" charset="0"/>
              </a:rPr>
              <a:t>The first is known as the primary dose and the subsequent doses as booster doses. Killed vaccines may be given orally but this route is generally not effective.</a:t>
            </a:r>
          </a:p>
          <a:p>
            <a:pPr>
              <a:lnSpc>
                <a:spcPct val="150000"/>
              </a:lnSpc>
              <a:buFont typeface="Wingdings" pitchFamily="2" charset="2"/>
              <a:buChar char="Ø"/>
            </a:pPr>
            <a:r>
              <a:rPr lang="en-IN" sz="1800" b="1" dirty="0" err="1">
                <a:latin typeface="Times New Roman" pitchFamily="18" charset="0"/>
                <a:cs typeface="Times New Roman" pitchFamily="18" charset="0"/>
              </a:rPr>
              <a:t>Parenteral</a:t>
            </a:r>
            <a:r>
              <a:rPr lang="en-IN" sz="1800" b="1" dirty="0">
                <a:latin typeface="Times New Roman" pitchFamily="18" charset="0"/>
                <a:cs typeface="Times New Roman" pitchFamily="18" charset="0"/>
              </a:rPr>
              <a:t> administration provides </a:t>
            </a:r>
            <a:r>
              <a:rPr lang="en-IN" sz="1800" b="1" dirty="0" err="1">
                <a:latin typeface="Times New Roman" pitchFamily="18" charset="0"/>
                <a:cs typeface="Times New Roman" pitchFamily="18" charset="0"/>
              </a:rPr>
              <a:t>humoral</a:t>
            </a:r>
            <a:r>
              <a:rPr lang="en-IN" sz="1800" b="1" dirty="0">
                <a:latin typeface="Times New Roman" pitchFamily="18" charset="0"/>
                <a:cs typeface="Times New Roman" pitchFamily="18" charset="0"/>
              </a:rPr>
              <a:t> antibody response, which may be improved by addition of ADJUVANTS (for example, aluminium phosphate).</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TYPES OF PASSIVE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14422"/>
            <a:ext cx="9144000" cy="5643578"/>
          </a:xfrm>
        </p:spPr>
        <p:txBody>
          <a:bodyPr>
            <a:normAutofit/>
          </a:bodyPr>
          <a:lstStyle/>
          <a:p>
            <a:pPr>
              <a:lnSpc>
                <a:spcPct val="150000"/>
              </a:lnSpc>
              <a:buNone/>
            </a:pPr>
            <a:r>
              <a:rPr lang="en-IN" sz="1800" b="1" dirty="0">
                <a:latin typeface="Times New Roman" pitchFamily="18" charset="0"/>
                <a:cs typeface="Times New Roman" pitchFamily="18" charset="0"/>
              </a:rPr>
              <a:t>1.Natural passive immunity</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Natural passive immunity is the resistance passively transferred from mother to baby. In human infants, maternal antibodies are transmitted predominantly through the placenta, while in animals such as pigs, transfer of antibodies occurs mainly orally through the </a:t>
            </a:r>
            <a:r>
              <a:rPr lang="en-IN" sz="1800" dirty="0" err="1">
                <a:latin typeface="Times New Roman" pitchFamily="18" charset="0"/>
                <a:cs typeface="Times New Roman" pitchFamily="18" charset="0"/>
              </a:rPr>
              <a:t>colostrum</a:t>
            </a:r>
            <a:r>
              <a:rPr lang="en-IN" sz="1800" dirty="0">
                <a:latin typeface="Times New Roman" pitchFamily="18" charset="0"/>
                <a:cs typeface="Times New Roman" pitchFamily="18" charset="0"/>
              </a:rPr>
              <a:t>. The human </a:t>
            </a:r>
            <a:r>
              <a:rPr lang="en-IN" sz="1800" dirty="0" err="1">
                <a:latin typeface="Times New Roman" pitchFamily="18" charset="0"/>
                <a:cs typeface="Times New Roman" pitchFamily="18" charset="0"/>
              </a:rPr>
              <a:t>colostrum</a:t>
            </a:r>
            <a:r>
              <a:rPr lang="en-IN" sz="1800" dirty="0">
                <a:latin typeface="Times New Roman" pitchFamily="18" charset="0"/>
                <a:cs typeface="Times New Roman" pitchFamily="18" charset="0"/>
              </a:rPr>
              <a:t>, which is also rich in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antibodies resistant to intestinal digestion, gives protection to the neonate.</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The human </a:t>
            </a:r>
            <a:r>
              <a:rPr lang="en-IN" sz="1800" dirty="0" err="1">
                <a:latin typeface="Times New Roman" pitchFamily="18" charset="0"/>
                <a:cs typeface="Times New Roman" pitchFamily="18" charset="0"/>
              </a:rPr>
              <a:t>fetus</a:t>
            </a:r>
            <a:r>
              <a:rPr lang="en-IN" sz="1800" dirty="0">
                <a:latin typeface="Times New Roman" pitchFamily="18" charset="0"/>
                <a:cs typeface="Times New Roman" pitchFamily="18" charset="0"/>
              </a:rPr>
              <a:t> acquires some ability to synthesise antibodies (</a:t>
            </a:r>
            <a:r>
              <a:rPr lang="en-IN" sz="1800" dirty="0" err="1">
                <a:latin typeface="Times New Roman" pitchFamily="18" charset="0"/>
                <a:cs typeface="Times New Roman" pitchFamily="18" charset="0"/>
              </a:rPr>
              <a:t>IgM</a:t>
            </a:r>
            <a:r>
              <a:rPr lang="en-IN" sz="1800" dirty="0">
                <a:latin typeface="Times New Roman" pitchFamily="18" charset="0"/>
                <a:cs typeface="Times New Roman" pitchFamily="18" charset="0"/>
              </a:rPr>
              <a:t>) from about the twentieth week of life but it’s immunological capacity is still inadequate at birth.</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It is only by about the age of three months that the infant acquires some measure of immunological independence. Until then, maternal antibodies give passive protection against infectious diseases to the infant.</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nSpc>
                <a:spcPct val="150000"/>
              </a:lnSpc>
              <a:buNone/>
            </a:pPr>
            <a:r>
              <a:rPr lang="en-IN" sz="1800" b="1" dirty="0">
                <a:latin typeface="Times New Roman" pitchFamily="18" charset="0"/>
                <a:cs typeface="Times New Roman" pitchFamily="18" charset="0"/>
              </a:rPr>
              <a:t>2.ARTIFICIAL PASSIVE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Artificial passive immunity is the resistance passively transferred to a recipient by  the administration of antibodies.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agents used for this purpose are </a:t>
            </a:r>
            <a:r>
              <a:rPr lang="en-IN" sz="1800" dirty="0" err="1">
                <a:latin typeface="Times New Roman" pitchFamily="18" charset="0"/>
                <a:cs typeface="Times New Roman" pitchFamily="18" charset="0"/>
              </a:rPr>
              <a:t>hyperimmune</a:t>
            </a:r>
            <a:r>
              <a:rPr lang="en-IN" sz="1800" dirty="0">
                <a:latin typeface="Times New Roman" pitchFamily="18" charset="0"/>
                <a:cs typeface="Times New Roman" pitchFamily="18" charset="0"/>
              </a:rPr>
              <a:t> sera of animal or human origin, convalescent sera and pooled human gamma globulin.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These are used for prophylaxis and therapy.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Equine </a:t>
            </a:r>
            <a:r>
              <a:rPr lang="en-IN" sz="1800" dirty="0" err="1">
                <a:latin typeface="Times New Roman" pitchFamily="18" charset="0"/>
                <a:cs typeface="Times New Roman" pitchFamily="18" charset="0"/>
              </a:rPr>
              <a:t>hyperimmune</a:t>
            </a:r>
            <a:r>
              <a:rPr lang="en-IN" sz="1800" dirty="0">
                <a:latin typeface="Times New Roman" pitchFamily="18" charset="0"/>
                <a:cs typeface="Times New Roman" pitchFamily="18" charset="0"/>
              </a:rPr>
              <a:t> sera such as </a:t>
            </a:r>
            <a:r>
              <a:rPr lang="en-IN" sz="1800" dirty="0" err="1">
                <a:latin typeface="Times New Roman" pitchFamily="18" charset="0"/>
                <a:cs typeface="Times New Roman" pitchFamily="18" charset="0"/>
              </a:rPr>
              <a:t>antitetanus</a:t>
            </a:r>
            <a:r>
              <a:rPr lang="en-IN" sz="1800" dirty="0">
                <a:latin typeface="Times New Roman" pitchFamily="18" charset="0"/>
                <a:cs typeface="Times New Roman" pitchFamily="18" charset="0"/>
              </a:rPr>
              <a:t> serum and ATS Prepared from </a:t>
            </a:r>
            <a:r>
              <a:rPr lang="en-IN" sz="1800" dirty="0" err="1">
                <a:latin typeface="Times New Roman" pitchFamily="18" charset="0"/>
                <a:cs typeface="Times New Roman" pitchFamily="18" charset="0"/>
              </a:rPr>
              <a:t>hyperimmunised</a:t>
            </a:r>
            <a:r>
              <a:rPr lang="en-IN" sz="1800" dirty="0">
                <a:latin typeface="Times New Roman" pitchFamily="18" charset="0"/>
                <a:cs typeface="Times New Roman" pitchFamily="18" charset="0"/>
              </a:rPr>
              <a:t> horses used to be extensively employed.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They gave temporary protection but carried the disadvantages of hypersensitivity and immune elimination.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Human </a:t>
            </a:r>
            <a:r>
              <a:rPr lang="en-IN" sz="1800" dirty="0" err="1">
                <a:latin typeface="Times New Roman" pitchFamily="18" charset="0"/>
                <a:cs typeface="Times New Roman" pitchFamily="18" charset="0"/>
              </a:rPr>
              <a:t>hyperimmune</a:t>
            </a:r>
            <a:r>
              <a:rPr lang="en-IN" sz="1800" dirty="0">
                <a:latin typeface="Times New Roman" pitchFamily="18" charset="0"/>
                <a:cs typeface="Times New Roman" pitchFamily="18" charset="0"/>
              </a:rPr>
              <a:t> globulin (for example,  </a:t>
            </a:r>
            <a:r>
              <a:rPr lang="en-IN" sz="1800" dirty="0" err="1">
                <a:latin typeface="Times New Roman" pitchFamily="18" charset="0"/>
                <a:cs typeface="Times New Roman" pitchFamily="18" charset="0"/>
              </a:rPr>
              <a:t>tatanus</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immuneglobulin</a:t>
            </a:r>
            <a:r>
              <a:rPr lang="en-IN" sz="1800" dirty="0">
                <a:latin typeface="Times New Roman" pitchFamily="18" charset="0"/>
                <a:cs typeface="Times New Roman" pitchFamily="18" charset="0"/>
              </a:rPr>
              <a:t>, TIG) is free from those complications and also provides more lasting protection.</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nSpc>
                <a:spcPct val="150000"/>
              </a:lnSpc>
              <a:buNone/>
            </a:pPr>
            <a:r>
              <a:rPr lang="en-IN" sz="1800" b="1" dirty="0">
                <a:latin typeface="Times New Roman" pitchFamily="18" charset="0"/>
                <a:cs typeface="Times New Roman" pitchFamily="18" charset="0"/>
              </a:rPr>
              <a:t>3. COMBINED IMMUNISATION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Sometimes a combination of the active and passive methods of immunisation is used .</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Ideally, whenever passive immunisation is employed for immediate protection, combined immunisation is to be preferred, as in the protection of non immune individual with a tetanus-prone wound.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method is to inject TIG in one arm and the first dose of tetanus </a:t>
            </a:r>
            <a:r>
              <a:rPr lang="en-IN" sz="1800" dirty="0" err="1">
                <a:latin typeface="Times New Roman" pitchFamily="18" charset="0"/>
                <a:cs typeface="Times New Roman" pitchFamily="18" charset="0"/>
              </a:rPr>
              <a:t>toxoid</a:t>
            </a:r>
            <a:r>
              <a:rPr lang="en-IN" sz="1800" dirty="0">
                <a:latin typeface="Times New Roman" pitchFamily="18" charset="0"/>
                <a:cs typeface="Times New Roman" pitchFamily="18" charset="0"/>
              </a:rPr>
              <a:t> in the other.</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This is followed by the full coarse of phased tetanus </a:t>
            </a:r>
            <a:r>
              <a:rPr lang="en-IN" sz="1800" dirty="0" err="1">
                <a:latin typeface="Times New Roman" pitchFamily="18" charset="0"/>
                <a:cs typeface="Times New Roman" pitchFamily="18" charset="0"/>
              </a:rPr>
              <a:t>toxoid</a:t>
            </a:r>
            <a:r>
              <a:rPr lang="en-IN" sz="1800" dirty="0">
                <a:latin typeface="Times New Roman" pitchFamily="18" charset="0"/>
                <a:cs typeface="Times New Roman" pitchFamily="18" charset="0"/>
              </a:rPr>
              <a:t> injections.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TIG provides the protection necessary till active immunity is able to take effect.</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dirty="0">
                <a:latin typeface="Times New Roman" pitchFamily="18" charset="0"/>
                <a:cs typeface="Times New Roman" pitchFamily="18" charset="0"/>
              </a:rPr>
              <a:t>ADOPTIVE IMMUNITY</a:t>
            </a:r>
          </a:p>
        </p:txBody>
      </p:sp>
      <p:sp>
        <p:nvSpPr>
          <p:cNvPr id="3" name="Content Placeholder 2"/>
          <p:cNvSpPr>
            <a:spLocks noGrp="1"/>
          </p:cNvSpPr>
          <p:nvPr>
            <p:ph sz="quarter" idx="1"/>
          </p:nvPr>
        </p:nvSpPr>
        <p:spPr>
          <a:xfrm>
            <a:off x="0" y="1214422"/>
            <a:ext cx="9144000" cy="4786346"/>
          </a:xfrm>
        </p:spPr>
        <p:txBody>
          <a:bodyPr>
            <a:normAutofit/>
          </a:bodyPr>
          <a:lstStyle/>
          <a:p>
            <a:pPr>
              <a:lnSpc>
                <a:spcPct val="150000"/>
              </a:lnSpc>
            </a:pPr>
            <a:r>
              <a:rPr lang="en-IN" sz="1800" dirty="0">
                <a:latin typeface="Times New Roman" pitchFamily="18" charset="0"/>
                <a:cs typeface="Times New Roman" pitchFamily="18" charset="0"/>
              </a:rPr>
              <a:t>A special type of immunisation is the injection of immunologically competent lymphocytes. This is known as adoptive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Instead of whole lymphocytes, an extract of immunologically competent lymphocytes, known as the ’transfer factor’ can be used.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This has attempted in the treatment of certain types of diseases for example </a:t>
            </a:r>
            <a:r>
              <a:rPr lang="en-IN" sz="1800" dirty="0" err="1">
                <a:latin typeface="Times New Roman" pitchFamily="18" charset="0"/>
                <a:cs typeface="Times New Roman" pitchFamily="18" charset="0"/>
              </a:rPr>
              <a:t>lepromatous</a:t>
            </a:r>
            <a:r>
              <a:rPr lang="en-IN" sz="1800" dirty="0">
                <a:latin typeface="Times New Roman" pitchFamily="18" charset="0"/>
                <a:cs typeface="Times New Roman" pitchFamily="18" charset="0"/>
              </a:rPr>
              <a:t> leprosy.</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LOCAL IMMUNITY</a:t>
            </a:r>
            <a:br>
              <a:rPr lang="en-US" dirty="0"/>
            </a:br>
            <a:endParaRPr lang="en-US" dirty="0"/>
          </a:p>
        </p:txBody>
      </p:sp>
      <p:sp>
        <p:nvSpPr>
          <p:cNvPr id="3" name="Content Placeholder 2"/>
          <p:cNvSpPr>
            <a:spLocks noGrp="1"/>
          </p:cNvSpPr>
          <p:nvPr>
            <p:ph sz="quarter" idx="1"/>
          </p:nvPr>
        </p:nvSpPr>
        <p:spPr>
          <a:xfrm>
            <a:off x="0" y="1142984"/>
            <a:ext cx="9144000" cy="5715016"/>
          </a:xfrm>
        </p:spPr>
        <p:txBody>
          <a:bodyPr>
            <a:normAutofit/>
          </a:bodyPr>
          <a:lstStyle/>
          <a:p>
            <a:pPr lvl="0">
              <a:lnSpc>
                <a:spcPct val="150000"/>
              </a:lnSpc>
            </a:pPr>
            <a:r>
              <a:rPr lang="en-IN" sz="1800" dirty="0">
                <a:latin typeface="Times New Roman" pitchFamily="18" charset="0"/>
                <a:cs typeface="Times New Roman" pitchFamily="18" charset="0"/>
              </a:rPr>
              <a:t>Natural infection on the live virus vaccine administered </a:t>
            </a:r>
            <a:r>
              <a:rPr lang="en-IN" sz="1800" dirty="0" err="1">
                <a:latin typeface="Times New Roman" pitchFamily="18" charset="0"/>
                <a:cs typeface="Times New Roman" pitchFamily="18" charset="0"/>
              </a:rPr>
              <a:t>intranasally</a:t>
            </a:r>
            <a:r>
              <a:rPr lang="en-IN" sz="1800" dirty="0">
                <a:latin typeface="Times New Roman" pitchFamily="18" charset="0"/>
                <a:cs typeface="Times New Roman" pitchFamily="18" charset="0"/>
              </a:rPr>
              <a:t> provides local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 special class of </a:t>
            </a:r>
            <a:r>
              <a:rPr lang="en-IN" sz="1800" dirty="0" err="1">
                <a:latin typeface="Times New Roman" pitchFamily="18" charset="0"/>
                <a:cs typeface="Times New Roman" pitchFamily="18" charset="0"/>
              </a:rPr>
              <a:t>immunoglobulins</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forms the main component of local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One type of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antibody called </a:t>
            </a:r>
            <a:r>
              <a:rPr lang="en-IN" sz="1800" dirty="0" err="1">
                <a:latin typeface="Times New Roman" pitchFamily="18" charset="0"/>
                <a:cs typeface="Times New Roman" pitchFamily="18" charset="0"/>
              </a:rPr>
              <a:t>secretory</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is produced locally by plasma cells present on mucosal surfaces or in </a:t>
            </a:r>
            <a:r>
              <a:rPr lang="en-IN" sz="1800" dirty="0" err="1">
                <a:latin typeface="Times New Roman" pitchFamily="18" charset="0"/>
                <a:cs typeface="Times New Roman" pitchFamily="18" charset="0"/>
              </a:rPr>
              <a:t>secretory</a:t>
            </a:r>
            <a:r>
              <a:rPr lang="en-IN" sz="1800" dirty="0">
                <a:latin typeface="Times New Roman" pitchFamily="18" charset="0"/>
                <a:cs typeface="Times New Roman" pitchFamily="18" charset="0"/>
              </a:rPr>
              <a:t> glands.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There appears to be selective transport of </a:t>
            </a:r>
            <a:r>
              <a:rPr lang="en-IN" sz="1800" dirty="0" err="1">
                <a:latin typeface="Times New Roman" pitchFamily="18" charset="0"/>
                <a:cs typeface="Times New Roman" pitchFamily="18" charset="0"/>
              </a:rPr>
              <a:t>sach</a:t>
            </a:r>
            <a:r>
              <a:rPr lang="en-IN" sz="1800" dirty="0">
                <a:latin typeface="Times New Roman" pitchFamily="18" charset="0"/>
                <a:cs typeface="Times New Roman" pitchFamily="18" charset="0"/>
              </a:rPr>
              <a:t> antibodies between the various mucosal surfaces and </a:t>
            </a:r>
            <a:r>
              <a:rPr lang="en-IN" sz="1800" dirty="0" err="1">
                <a:latin typeface="Times New Roman" pitchFamily="18" charset="0"/>
                <a:cs typeface="Times New Roman" pitchFamily="18" charset="0"/>
              </a:rPr>
              <a:t>secretory</a:t>
            </a:r>
            <a:r>
              <a:rPr lang="en-IN" sz="1800" dirty="0">
                <a:latin typeface="Times New Roman" pitchFamily="18" charset="0"/>
                <a:cs typeface="Times New Roman" pitchFamily="18" charset="0"/>
              </a:rPr>
              <a:t> glands.</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HERD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142984"/>
            <a:ext cx="9144000" cy="5715016"/>
          </a:xfrm>
        </p:spPr>
        <p:txBody>
          <a:bodyPr>
            <a:normAutofit/>
          </a:bodyPr>
          <a:lstStyle/>
          <a:p>
            <a:pPr lvl="0">
              <a:lnSpc>
                <a:spcPct val="150000"/>
              </a:lnSpc>
            </a:pPr>
            <a:r>
              <a:rPr lang="en-IN" sz="1800" b="1" dirty="0">
                <a:latin typeface="Times New Roman" pitchFamily="18" charset="0"/>
                <a:cs typeface="Times New Roman" pitchFamily="18" charset="0"/>
              </a:rPr>
              <a:t>This refers to the overall level of immunity in a community and is relevant in the control of epidemic diseases.</a:t>
            </a:r>
            <a:endParaRPr lang="en-US" sz="1800"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When a large proportion individuals in a community are immune to a pathogen, the herd immunity to the pathogen is satisfactory.</a:t>
            </a:r>
            <a:endParaRPr lang="en-US" sz="1800"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When heard immunity is low epidemics are likely to occur on the introduction of a suitable pathogen, due to the presence of large numbers of </a:t>
            </a:r>
            <a:r>
              <a:rPr lang="en-IN" sz="1800" b="1" dirty="0" err="1">
                <a:latin typeface="Times New Roman" pitchFamily="18" charset="0"/>
                <a:cs typeface="Times New Roman" pitchFamily="18" charset="0"/>
              </a:rPr>
              <a:t>suceptible</a:t>
            </a:r>
            <a:r>
              <a:rPr lang="en-IN" sz="1800" b="1" dirty="0">
                <a:latin typeface="Times New Roman" pitchFamily="18" charset="0"/>
                <a:cs typeface="Times New Roman" pitchFamily="18" charset="0"/>
              </a:rPr>
              <a:t> individuals in the community.</a:t>
            </a:r>
            <a:endParaRPr lang="en-US" sz="1800"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Eradication of communicable diseases depends on the development of high level of herd immunity rather than on the development of a high level of immunity in individuals.</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F44FD-6F0D-4339-AF8C-B7B91BD942AB}"/>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0E13CE6F-C76E-4931-A444-E670FF87ADF6}"/>
              </a:ext>
            </a:extLst>
          </p:cNvPr>
          <p:cNvSpPr>
            <a:spLocks noGrp="1"/>
          </p:cNvSpPr>
          <p:nvPr>
            <p:ph sz="quarter" idx="1"/>
          </p:nvPr>
        </p:nvSpPr>
        <p:spPr/>
        <p:txBody>
          <a:bodyPr/>
          <a:lstStyle/>
          <a:p>
            <a:r>
              <a:rPr lang="en-IN" dirty="0"/>
              <a:t>Textbook of Medical Microbiology by </a:t>
            </a:r>
            <a:r>
              <a:rPr lang="en-IN" dirty="0" err="1"/>
              <a:t>Ananthnarayan</a:t>
            </a:r>
            <a:r>
              <a:rPr lang="en-IN" dirty="0"/>
              <a:t> and </a:t>
            </a:r>
            <a:r>
              <a:rPr lang="en-IN" dirty="0" err="1"/>
              <a:t>Paniker</a:t>
            </a:r>
            <a:endParaRPr lang="en-IN" dirty="0"/>
          </a:p>
          <a:p>
            <a:r>
              <a:rPr lang="en-IN" dirty="0"/>
              <a:t>Textbook of Medical Microbiology by D.R. </a:t>
            </a:r>
            <a:r>
              <a:rPr lang="en-IN"/>
              <a:t>Arora</a:t>
            </a:r>
          </a:p>
          <a:p>
            <a:endParaRPr lang="en-IN"/>
          </a:p>
        </p:txBody>
      </p:sp>
    </p:spTree>
    <p:extLst>
      <p:ext uri="{BB962C8B-B14F-4D97-AF65-F5344CB8AC3E}">
        <p14:creationId xmlns:p14="http://schemas.microsoft.com/office/powerpoint/2010/main" val="242131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928694"/>
          </a:xfrm>
        </p:spPr>
        <p:txBody>
          <a:bodyPr>
            <a:noAutofit/>
          </a:bodyPr>
          <a:lstStyle/>
          <a:p>
            <a:pPr algn="ctr"/>
            <a:r>
              <a:rPr lang="en-IN" sz="2400" b="1" dirty="0">
                <a:latin typeface="Times New Roman" pitchFamily="18" charset="0"/>
                <a:cs typeface="Times New Roman" pitchFamily="18" charset="0"/>
              </a:rPr>
              <a:t>ACQUIRED IMMUNITY OR ADAPTIVE IMMUNITY</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357298"/>
            <a:ext cx="9144000" cy="5500702"/>
          </a:xfrm>
        </p:spPr>
        <p:txBody>
          <a:bodyPr>
            <a:normAutofit/>
          </a:bodyPr>
          <a:lstStyle/>
          <a:p>
            <a:pPr>
              <a:lnSpc>
                <a:spcPct val="150000"/>
              </a:lnSpc>
              <a:buFont typeface="Wingdings" pitchFamily="2" charset="2"/>
              <a:buChar char="Ø"/>
            </a:pPr>
            <a:r>
              <a:rPr lang="en-IN" sz="1800" dirty="0">
                <a:latin typeface="Times New Roman" pitchFamily="18" charset="0"/>
                <a:cs typeface="Times New Roman" pitchFamily="18" charset="0"/>
              </a:rPr>
              <a:t>The resistance that an individual acquires during life by recognising and selectively eliminating specific foreign molecules is known as acquired immunity.</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This is displays four characteristic features: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b="1" dirty="0">
                <a:latin typeface="Times New Roman" pitchFamily="18" charset="0"/>
                <a:cs typeface="Times New Roman" pitchFamily="18" charset="0"/>
              </a:rPr>
              <a:t>ANTIGENIC SPECIFICITY-</a:t>
            </a:r>
            <a:r>
              <a:rPr lang="en-IN" sz="1800" dirty="0">
                <a:latin typeface="Times New Roman" pitchFamily="18" charset="0"/>
                <a:cs typeface="Times New Roman" pitchFamily="18" charset="0"/>
              </a:rPr>
              <a:t>The immune system or antibodies can distinguish among antigens, even between two proteins that differ in only one amino acid.</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b="1" dirty="0">
                <a:latin typeface="Times New Roman" pitchFamily="18" charset="0"/>
                <a:cs typeface="Times New Roman" pitchFamily="18" charset="0"/>
              </a:rPr>
              <a:t>DIVERSITY-</a:t>
            </a:r>
            <a:r>
              <a:rPr lang="en-IN" sz="1800" dirty="0">
                <a:latin typeface="Times New Roman" pitchFamily="18" charset="0"/>
                <a:cs typeface="Times New Roman" pitchFamily="18" charset="0"/>
              </a:rPr>
              <a:t> The immune system is capable of generating enormous antibody diversity in its recognition molecules, allowing it to reorganise billions of unique structures/patterns on foreign antigens.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Genes form the basis of such diversity.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b="1" dirty="0">
                <a:latin typeface="Times New Roman" pitchFamily="18" charset="0"/>
                <a:cs typeface="Times New Roman" pitchFamily="18" charset="0"/>
              </a:rPr>
              <a:t>IMMUNOLOGIC MEMORY-</a:t>
            </a:r>
            <a:r>
              <a:rPr lang="en-IN" sz="1800" dirty="0">
                <a:latin typeface="Times New Roman" pitchFamily="18" charset="0"/>
                <a:cs typeface="Times New Roman" pitchFamily="18" charset="0"/>
              </a:rPr>
              <a:t>The immune system exhibits memory on the second encounter of the same antigen by generating a secondary response which is more specific, heightened and quick.</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lvl="0">
              <a:lnSpc>
                <a:spcPct val="150000"/>
              </a:lnSpc>
            </a:pPr>
            <a:endParaRPr lang="en-IN" sz="1800" b="1" dirty="0">
              <a:latin typeface="Times New Roman" pitchFamily="18" charset="0"/>
              <a:cs typeface="Times New Roman" pitchFamily="18" charset="0"/>
            </a:endParaRPr>
          </a:p>
          <a:p>
            <a:pPr lvl="0">
              <a:lnSpc>
                <a:spcPct val="150000"/>
              </a:lnSpc>
            </a:pPr>
            <a:endParaRPr lang="en-IN" sz="1800" b="1" dirty="0">
              <a:latin typeface="Times New Roman" pitchFamily="18" charset="0"/>
              <a:cs typeface="Times New Roman" pitchFamily="18" charset="0"/>
            </a:endParaRPr>
          </a:p>
          <a:p>
            <a:pPr lvl="0">
              <a:lnSpc>
                <a:spcPct val="150000"/>
              </a:lnSpc>
            </a:pPr>
            <a:endParaRPr lang="en-IN" sz="1800" b="1"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SELF/NON-SELF RECOGNITION- </a:t>
            </a:r>
            <a:r>
              <a:rPr lang="en-IN" sz="1800" dirty="0">
                <a:latin typeface="Times New Roman" pitchFamily="18" charset="0"/>
                <a:cs typeface="Times New Roman" pitchFamily="18" charset="0"/>
              </a:rPr>
              <a:t>Self-tolerance is one of the unique characteristics of the immune system which prevents it from reacting to the body’s own molecules while still effectively eliminating foreign antigens.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Multiple mechanisms ensure Self-tolerance.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Failure of these mechanisms may lead to autoimmunity.</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IN" sz="2800" b="1" dirty="0">
                <a:latin typeface="Times New Roman" pitchFamily="18" charset="0"/>
                <a:cs typeface="Times New Roman" pitchFamily="18" charset="0"/>
              </a:rPr>
              <a:t>TYPES OF ACQUIRED OR ADAPTIVE IMMUNITY</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00174"/>
            <a:ext cx="9144000" cy="5357826"/>
          </a:xfrm>
        </p:spPr>
        <p:txBody>
          <a:bodyPr>
            <a:normAutofit/>
          </a:bodyPr>
          <a:lstStyle/>
          <a:p>
            <a:pPr>
              <a:lnSpc>
                <a:spcPct val="150000"/>
              </a:lnSpc>
              <a:buNone/>
            </a:pPr>
            <a:r>
              <a:rPr lang="en-IN" sz="1800" b="1" dirty="0">
                <a:latin typeface="Times New Roman" pitchFamily="18" charset="0"/>
                <a:cs typeface="Times New Roman" pitchFamily="18" charset="0"/>
              </a:rPr>
              <a:t>ACTIVE IMMUNITY</a:t>
            </a:r>
          </a:p>
          <a:p>
            <a:pPr>
              <a:lnSpc>
                <a:spcPct val="150000"/>
              </a:lnSpc>
            </a:pPr>
            <a:r>
              <a:rPr lang="en-IN" sz="1800" dirty="0">
                <a:latin typeface="Times New Roman" pitchFamily="18" charset="0"/>
                <a:cs typeface="Times New Roman" pitchFamily="18" charset="0"/>
              </a:rPr>
              <a:t>This is resistance developed by an individual as a result of antigenic stimulus. It is also known as adaptive immunity as it represents the adaptive response of the host to a specific pathogen or other antigen.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involves the active functioning of host’s immune apparatus, leading to the synthesis of antibodies and the production of immunologically active cells.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sets in only after a latent period which is required for the immunological machinery to be set in motion.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During the development of active immunity, there is often a negative phase during which the level of measurable immunity may actually be lower than it was before the antigenic stimulus.</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lvl="0">
              <a:lnSpc>
                <a:spcPct val="150000"/>
              </a:lnSpc>
            </a:pPr>
            <a:r>
              <a:rPr lang="en-IN" sz="1800" dirty="0">
                <a:latin typeface="Times New Roman" pitchFamily="18" charset="0"/>
                <a:cs typeface="Times New Roman" pitchFamily="18" charset="0"/>
              </a:rPr>
              <a:t>This is because the antigen combines with any pre-existing antibody and lowers it’s level in circulation.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Once developed, active immunity is long-lasting.</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If an individual who has been actively immunised against an antigen experiences the same antigen subsequently, the immune response occurs more quickly and abundantly than during the first encounter. This is known as secondary response.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Besides the development of </a:t>
            </a:r>
            <a:r>
              <a:rPr lang="en-IN" sz="1800" dirty="0" err="1">
                <a:latin typeface="Times New Roman" pitchFamily="18" charset="0"/>
                <a:cs typeface="Times New Roman" pitchFamily="18" charset="0"/>
              </a:rPr>
              <a:t>humoral</a:t>
            </a:r>
            <a:r>
              <a:rPr lang="en-IN" sz="1800" dirty="0">
                <a:latin typeface="Times New Roman" pitchFamily="18" charset="0"/>
                <a:cs typeface="Times New Roman" pitchFamily="18" charset="0"/>
              </a:rPr>
              <a:t> and cellular immunity, active immunity is associated with immunological memory.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Active immunisation is more effective and confers better protection than passive immunisation.</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PASSIVE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071546"/>
            <a:ext cx="9144000" cy="5786454"/>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This is the resistance that is transmitted passively to a recipient in a' readymade’ form. Here the recipient’s the immune system plays no active role.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There is no antigenic stimulus; instead, performed antibodies are administered.</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There is no latent period, protection being effective immediately after passive immunisation.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There is no negative phase.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No secondary type response occurs in passive immunity.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Passive immunisation is less effective than active immunisation.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 main advantage of passive immunisation is that it acts immediately, and therefore, can be employed when ’instant immunity' is desired.</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IN" b="1" dirty="0">
                <a:latin typeface="Times New Roman" pitchFamily="18" charset="0"/>
                <a:cs typeface="Times New Roman" pitchFamily="18" charset="0"/>
              </a:rPr>
              <a:t> </a:t>
            </a:r>
            <a:br>
              <a:rPr lang="en-US" dirty="0">
                <a:latin typeface="Times New Roman" pitchFamily="18" charset="0"/>
                <a:cs typeface="Times New Roman" pitchFamily="18" charset="0"/>
              </a:rPr>
            </a:br>
            <a:r>
              <a:rPr lang="en-IN" b="1" dirty="0">
                <a:latin typeface="Times New Roman" pitchFamily="18" charset="0"/>
                <a:cs typeface="Times New Roman" pitchFamily="18" charset="0"/>
              </a:rPr>
              <a:t>TYPES OF ACTIVE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142984"/>
            <a:ext cx="9144000" cy="5715016"/>
          </a:xfrm>
        </p:spPr>
        <p:txBody>
          <a:bodyPr>
            <a:normAutofit/>
          </a:bodyPr>
          <a:lstStyle/>
          <a:p>
            <a:pPr>
              <a:lnSpc>
                <a:spcPct val="150000"/>
              </a:lnSpc>
              <a:buNone/>
            </a:pPr>
            <a:r>
              <a:rPr lang="en-IN" sz="1800" b="1" dirty="0">
                <a:latin typeface="Times New Roman" pitchFamily="18" charset="0"/>
                <a:cs typeface="Times New Roman" pitchFamily="18" charset="0"/>
              </a:rPr>
              <a:t>1.NATURAL ACTIVE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Natural active immunity results from either a clinical or an </a:t>
            </a:r>
            <a:r>
              <a:rPr lang="en-IN" sz="1800" dirty="0" err="1">
                <a:latin typeface="Times New Roman" pitchFamily="18" charset="0"/>
                <a:cs typeface="Times New Roman" pitchFamily="18" charset="0"/>
              </a:rPr>
              <a:t>inapparent</a:t>
            </a:r>
            <a:r>
              <a:rPr lang="en-IN" sz="1800" dirty="0">
                <a:latin typeface="Times New Roman" pitchFamily="18" charset="0"/>
                <a:cs typeface="Times New Roman" pitchFamily="18" charset="0"/>
              </a:rPr>
              <a:t> infection by a microbe.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 person who has recovered from an attack of measles develop natural active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large majority of adults in the developing countries possess natural active immunity to poliomyelitis due to repeated </a:t>
            </a:r>
            <a:r>
              <a:rPr lang="en-IN" sz="1800" dirty="0" err="1">
                <a:latin typeface="Times New Roman" pitchFamily="18" charset="0"/>
                <a:cs typeface="Times New Roman" pitchFamily="18" charset="0"/>
              </a:rPr>
              <a:t>inapparent</a:t>
            </a:r>
            <a:r>
              <a:rPr lang="en-IN" sz="1800" dirty="0">
                <a:latin typeface="Times New Roman" pitchFamily="18" charset="0"/>
                <a:cs typeface="Times New Roman" pitchFamily="18" charset="0"/>
              </a:rPr>
              <a:t> infections in childhood.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Such immunity is usually long-lasting but the duration varies with the type of pathogen.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immunity is lifelong following many viral diseases such as chickenpox and measles.</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In SYPHILIS, a special type of immunity known as </a:t>
            </a:r>
            <a:r>
              <a:rPr lang="en-IN" sz="1800" dirty="0" err="1">
                <a:latin typeface="Times New Roman" pitchFamily="18" charset="0"/>
                <a:cs typeface="Times New Roman" pitchFamily="18" charset="0"/>
              </a:rPr>
              <a:t>premunition</a:t>
            </a:r>
            <a:r>
              <a:rPr lang="en-IN" sz="1800" dirty="0">
                <a:latin typeface="Times New Roman" pitchFamily="18" charset="0"/>
                <a:cs typeface="Times New Roman" pitchFamily="18" charset="0"/>
              </a:rPr>
              <a:t> is seen .</a:t>
            </a:r>
            <a:endParaRPr lang="en-US"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nSpc>
                <a:spcPct val="150000"/>
              </a:lnSpc>
              <a:buNone/>
            </a:pPr>
            <a:r>
              <a:rPr lang="en-IN" sz="1800" b="1" dirty="0">
                <a:latin typeface="Times New Roman" pitchFamily="18" charset="0"/>
                <a:cs typeface="Times New Roman" pitchFamily="18" charset="0"/>
              </a:rPr>
              <a:t>2 . ARTIFICIAL ACTIVE IMMUNITY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Artificial active immunity is the resistance induced by vaccines.</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BACTERIAL  VACCINES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Live(BCG vaccine for tuberculosis)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Killed. (Cholera vaccine)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Subunit (Typhoid Vi antigen)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Bacterial products (Tetanus </a:t>
            </a:r>
            <a:r>
              <a:rPr lang="en-IN" sz="1800" dirty="0" err="1">
                <a:latin typeface="Times New Roman" pitchFamily="18" charset="0"/>
                <a:cs typeface="Times New Roman" pitchFamily="18" charset="0"/>
              </a:rPr>
              <a:t>toxoid</a:t>
            </a:r>
            <a:r>
              <a:rPr lang="en-IN" sz="180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VIRAL VACCINES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Live (Oral polio vaccine-Sabin)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Killed (</a:t>
            </a:r>
            <a:r>
              <a:rPr lang="en-IN" sz="1800" dirty="0" err="1">
                <a:latin typeface="Times New Roman" pitchFamily="18" charset="0"/>
                <a:cs typeface="Times New Roman" pitchFamily="18" charset="0"/>
              </a:rPr>
              <a:t>Injectable</a:t>
            </a:r>
            <a:r>
              <a:rPr lang="en-IN" sz="1800" dirty="0">
                <a:latin typeface="Times New Roman" pitchFamily="18" charset="0"/>
                <a:cs typeface="Times New Roman" pitchFamily="18" charset="0"/>
              </a:rPr>
              <a:t> polio vaccine-Salk)</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Subunit (Hepatitis B Vaccine)</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LIVE VACCINES</a:t>
            </a:r>
            <a:br>
              <a:rPr lang="en-US" dirty="0"/>
            </a:br>
            <a:endParaRPr lang="en-US" dirty="0"/>
          </a:p>
        </p:txBody>
      </p:sp>
      <p:sp>
        <p:nvSpPr>
          <p:cNvPr id="3" name="Content Placeholder 2"/>
          <p:cNvSpPr>
            <a:spLocks noGrp="1"/>
          </p:cNvSpPr>
          <p:nvPr>
            <p:ph sz="quarter" idx="1"/>
          </p:nvPr>
        </p:nvSpPr>
        <p:spPr>
          <a:xfrm>
            <a:off x="0" y="1071546"/>
            <a:ext cx="9144000" cy="5786454"/>
          </a:xfrm>
        </p:spPr>
        <p:txBody>
          <a:bodyPr>
            <a:normAutofit/>
          </a:bodyPr>
          <a:lstStyle/>
          <a:p>
            <a:pPr>
              <a:lnSpc>
                <a:spcPct val="150000"/>
              </a:lnSpc>
              <a:buFont typeface="Wingdings" pitchFamily="2" charset="2"/>
              <a:buChar char="Ø"/>
            </a:pPr>
            <a:r>
              <a:rPr lang="en-IN" sz="1800" dirty="0">
                <a:latin typeface="Times New Roman" pitchFamily="18" charset="0"/>
                <a:cs typeface="Times New Roman" pitchFamily="18" charset="0"/>
              </a:rPr>
              <a:t>Live vaccines initiate infection without causing any injury or disease.</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The immunity following live vaccine administration therefore parallels that following natural infection though it may be of a lower order.</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The immunity lasts for several years but booster doses may be necessary. Live vaccines may be administered orally (as with the Sabin vaccine for poliomyelitis) or </a:t>
            </a:r>
            <a:r>
              <a:rPr lang="en-IN" sz="1800" dirty="0" err="1">
                <a:latin typeface="Times New Roman" pitchFamily="18" charset="0"/>
                <a:cs typeface="Times New Roman" pitchFamily="18" charset="0"/>
              </a:rPr>
              <a:t>parenterally</a:t>
            </a:r>
            <a:r>
              <a:rPr lang="en-IN" sz="1800" dirty="0">
                <a:latin typeface="Times New Roman" pitchFamily="18" charset="0"/>
                <a:cs typeface="Times New Roman" pitchFamily="18" charset="0"/>
              </a:rPr>
              <a:t> (as with the measles vaccine).</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285</TotalTime>
  <Words>1441</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Century Schoolbook</vt:lpstr>
      <vt:lpstr>Times New Roman</vt:lpstr>
      <vt:lpstr>Wingdings</vt:lpstr>
      <vt:lpstr>Wingdings 2</vt:lpstr>
      <vt:lpstr>Oriel</vt:lpstr>
      <vt:lpstr>IMMUNITY</vt:lpstr>
      <vt:lpstr>ACQUIRED IMMUNITY OR ADAPTIVE IMMUNITY </vt:lpstr>
      <vt:lpstr>PowerPoint Presentation</vt:lpstr>
      <vt:lpstr>TYPES OF ACQUIRED OR ADAPTIVE IMMUNITY </vt:lpstr>
      <vt:lpstr>PowerPoint Presentation</vt:lpstr>
      <vt:lpstr>PASSIVE IMMUNITY: </vt:lpstr>
      <vt:lpstr>  TYPES OF ACTIVE IMMUNITY </vt:lpstr>
      <vt:lpstr>PowerPoint Presentation</vt:lpstr>
      <vt:lpstr>LIVE VACCINES </vt:lpstr>
      <vt:lpstr>KILLED VACCINES </vt:lpstr>
      <vt:lpstr>TYPES OF PASSIVE IMMUNITY </vt:lpstr>
      <vt:lpstr>PowerPoint Presentation</vt:lpstr>
      <vt:lpstr>PowerPoint Presentation</vt:lpstr>
      <vt:lpstr>ADOPTIVE IMMUNITY</vt:lpstr>
      <vt:lpstr>LOCAL IMMUNITY </vt:lpstr>
      <vt:lpstr>HERD IMMUNITY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dc:title>
  <dc:creator>Lappy</dc:creator>
  <cp:lastModifiedBy>dolly rastogi</cp:lastModifiedBy>
  <cp:revision>69</cp:revision>
  <dcterms:created xsi:type="dcterms:W3CDTF">2021-10-28T13:00:35Z</dcterms:created>
  <dcterms:modified xsi:type="dcterms:W3CDTF">2021-12-21T06:56:05Z</dcterms:modified>
</cp:coreProperties>
</file>