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7"/>
  </p:notesMasterIdLst>
  <p:sldIdLst>
    <p:sldId id="270" r:id="rId2"/>
    <p:sldId id="272" r:id="rId3"/>
    <p:sldId id="271" r:id="rId4"/>
    <p:sldId id="258" r:id="rId5"/>
    <p:sldId id="259" r:id="rId6"/>
    <p:sldId id="260" r:id="rId7"/>
    <p:sldId id="261" r:id="rId8"/>
    <p:sldId id="262" r:id="rId9"/>
    <p:sldId id="263" r:id="rId10"/>
    <p:sldId id="269" r:id="rId11"/>
    <p:sldId id="264" r:id="rId12"/>
    <p:sldId id="265" r:id="rId13"/>
    <p:sldId id="266" r:id="rId14"/>
    <p:sldId id="267" r:id="rId15"/>
    <p:sldId id="268" r:id="rId16"/>
    <p:sldId id="274" r:id="rId17"/>
    <p:sldId id="273" r:id="rId18"/>
    <p:sldId id="275" r:id="rId19"/>
    <p:sldId id="276"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755" autoAdjust="0"/>
  </p:normalViewPr>
  <p:slideViewPr>
    <p:cSldViewPr snapToGrid="0">
      <p:cViewPr varScale="1">
        <p:scale>
          <a:sx n="63" d="100"/>
          <a:sy n="63"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34BFF6-F14D-4FA2-8FF8-356E02DD2A71}" type="datetimeFigureOut">
              <a:rPr lang="en-US" smtClean="0"/>
              <a:t>12-Dec-21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7D79E-989E-4ACA-8379-796ABF4DB4B3}" type="slidenum">
              <a:rPr lang="en-US" smtClean="0"/>
              <a:t>‹#›</a:t>
            </a:fld>
            <a:endParaRPr lang="en-US"/>
          </a:p>
        </p:txBody>
      </p:sp>
    </p:spTree>
    <p:extLst>
      <p:ext uri="{BB962C8B-B14F-4D97-AF65-F5344CB8AC3E}">
        <p14:creationId xmlns:p14="http://schemas.microsoft.com/office/powerpoint/2010/main" val="102970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1699008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27474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9377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3929778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5693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3011678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1184516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362381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248287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2AEA-092C-48A9-9684-A006D1C7E982}" type="datetimeFigureOut">
              <a:rPr lang="en-US" smtClean="0"/>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24156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1D2AEA-092C-48A9-9684-A006D1C7E982}" type="datetimeFigureOut">
              <a:rPr lang="en-US" smtClean="0"/>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33214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1D2AEA-092C-48A9-9684-A006D1C7E982}" type="datetimeFigureOut">
              <a:rPr lang="en-US" smtClean="0"/>
              <a:t>12-Dec-21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42905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1D2AEA-092C-48A9-9684-A006D1C7E982}" type="datetimeFigureOut">
              <a:rPr lang="en-US" smtClean="0"/>
              <a:t>12-Dec-21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416149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D2AEA-092C-48A9-9684-A006D1C7E982}" type="datetimeFigureOut">
              <a:rPr lang="en-US" smtClean="0"/>
              <a:t>12-Dec-21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421700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1D2AEA-092C-48A9-9684-A006D1C7E982}" type="datetimeFigureOut">
              <a:rPr lang="en-US" smtClean="0"/>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57571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1D2AEA-092C-48A9-9684-A006D1C7E982}" type="datetimeFigureOut">
              <a:rPr lang="en-US" smtClean="0"/>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3DD6B-2CA5-4AA6-A329-016AF3B32052}" type="slidenum">
              <a:rPr lang="en-US" smtClean="0"/>
              <a:t>‹#›</a:t>
            </a:fld>
            <a:endParaRPr lang="en-US"/>
          </a:p>
        </p:txBody>
      </p:sp>
    </p:spTree>
    <p:extLst>
      <p:ext uri="{BB962C8B-B14F-4D97-AF65-F5344CB8AC3E}">
        <p14:creationId xmlns:p14="http://schemas.microsoft.com/office/powerpoint/2010/main" val="73505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1D2AEA-092C-48A9-9684-A006D1C7E982}" type="datetimeFigureOut">
              <a:rPr lang="en-US" smtClean="0"/>
              <a:t>12-Dec-21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03DD6B-2CA5-4AA6-A329-016AF3B32052}" type="slidenum">
              <a:rPr lang="en-US" smtClean="0"/>
              <a:t>‹#›</a:t>
            </a:fld>
            <a:endParaRPr lang="en-US"/>
          </a:p>
        </p:txBody>
      </p:sp>
    </p:spTree>
    <p:extLst>
      <p:ext uri="{BB962C8B-B14F-4D97-AF65-F5344CB8AC3E}">
        <p14:creationId xmlns:p14="http://schemas.microsoft.com/office/powerpoint/2010/main" val="23606113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nipccd.nic.in/" TargetMode="External"/><Relationship Id="rId2" Type="http://schemas.openxmlformats.org/officeDocument/2006/relationships/hyperlink" Target="http://icar.gov.in/" TargetMode="External"/><Relationship Id="rId1" Type="http://schemas.openxmlformats.org/officeDocument/2006/relationships/slideLayout" Target="../slideLayouts/slideLayout3.xml"/><Relationship Id="rId5" Type="http://schemas.openxmlformats.org/officeDocument/2006/relationships/hyperlink" Target="http://cftri.res.in.nin.res.in/" TargetMode="External"/><Relationship Id="rId4" Type="http://schemas.openxmlformats.org/officeDocument/2006/relationships/hyperlink" Target="http://icmr.nic.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F3AB612-6E53-4409-B0E9-4D3529D8223A}"/>
              </a:ext>
            </a:extLst>
          </p:cNvPr>
          <p:cNvSpPr>
            <a:spLocks noGrp="1"/>
          </p:cNvSpPr>
          <p:nvPr>
            <p:ph type="ctrTitle"/>
          </p:nvPr>
        </p:nvSpPr>
        <p:spPr>
          <a:xfrm>
            <a:off x="1507066" y="999460"/>
            <a:ext cx="5698067" cy="4479852"/>
          </a:xfrm>
        </p:spPr>
        <p:txBody>
          <a:bodyPr anchor="ctr">
            <a:normAutofit/>
          </a:bodyPr>
          <a:lstStyle/>
          <a:p>
            <a:r>
              <a:rPr lang="en-US" b="1" dirty="0"/>
              <a:t>Traditional home science and its relevance in current era</a:t>
            </a:r>
          </a:p>
        </p:txBody>
      </p:sp>
      <p:sp>
        <p:nvSpPr>
          <p:cNvPr id="5" name="Subtitle 4">
            <a:extLst>
              <a:ext uri="{FF2B5EF4-FFF2-40B4-BE49-F238E27FC236}">
                <a16:creationId xmlns:a16="http://schemas.microsoft.com/office/drawing/2014/main" id="{E2BE51BA-C127-4866-BB3C-93430DC320D2}"/>
              </a:ext>
            </a:extLst>
          </p:cNvPr>
          <p:cNvSpPr>
            <a:spLocks noGrp="1"/>
          </p:cNvSpPr>
          <p:nvPr>
            <p:ph type="subTitle" idx="1"/>
          </p:nvPr>
        </p:nvSpPr>
        <p:spPr>
          <a:xfrm>
            <a:off x="7871971" y="999460"/>
            <a:ext cx="3123620" cy="4479852"/>
          </a:xfrm>
        </p:spPr>
        <p:txBody>
          <a:bodyPr anchor="ctr">
            <a:normAutofit/>
          </a:bodyPr>
          <a:lstStyle/>
          <a:p>
            <a:pPr algn="l"/>
            <a:r>
              <a:rPr lang="en-US" sz="2000" b="1" dirty="0"/>
              <a:t>Dr. Bharti Pandey</a:t>
            </a:r>
          </a:p>
          <a:p>
            <a:pPr algn="l"/>
            <a:r>
              <a:rPr lang="en-US" sz="2000" b="1" dirty="0"/>
              <a:t>Assistant Professor</a:t>
            </a:r>
          </a:p>
          <a:p>
            <a:pPr algn="l"/>
            <a:r>
              <a:rPr lang="en-US" sz="2000" b="1" dirty="0"/>
              <a:t>Department of Home Science</a:t>
            </a:r>
          </a:p>
          <a:p>
            <a:pPr algn="l"/>
            <a:r>
              <a:rPr lang="en-US" sz="2000" b="1" dirty="0"/>
              <a:t>A.N.D.N.N.M. </a:t>
            </a:r>
            <a:r>
              <a:rPr lang="en-US" sz="2000" b="1" dirty="0" err="1"/>
              <a:t>Mahavidyalaya</a:t>
            </a:r>
            <a:r>
              <a:rPr lang="en-US" sz="2000" b="1" dirty="0"/>
              <a:t>, Kanpur</a:t>
            </a:r>
          </a:p>
        </p:txBody>
      </p:sp>
      <p:sp>
        <p:nvSpPr>
          <p:cNvPr id="12" name="Isosceles Triangle 11">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sosceles Triangle 15">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067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EF16BA-4C2A-4C32-BA2E-2B43225D28BB}"/>
              </a:ext>
            </a:extLst>
          </p:cNvPr>
          <p:cNvSpPr>
            <a:spLocks noGrp="1"/>
          </p:cNvSpPr>
          <p:nvPr>
            <p:ph idx="1"/>
          </p:nvPr>
        </p:nvSpPr>
        <p:spPr>
          <a:xfrm>
            <a:off x="1333502" y="2160589"/>
            <a:ext cx="8596668" cy="3880773"/>
          </a:xfrm>
        </p:spPr>
        <p:txBody>
          <a:bodyPr>
            <a:normAutofit/>
          </a:bodyPr>
          <a:lstStyle/>
          <a:p>
            <a:pPr marL="0" indent="0" algn="ctr">
              <a:buNone/>
            </a:pPr>
            <a:r>
              <a:rPr lang="hi-IN" sz="4800" dirty="0"/>
              <a:t>भारतीय गृह वैज्ञानिकों द्वारा दिया गया योगदान</a:t>
            </a:r>
            <a:endParaRPr lang="en-US" sz="4800" dirty="0"/>
          </a:p>
        </p:txBody>
      </p:sp>
    </p:spTree>
    <p:extLst>
      <p:ext uri="{BB962C8B-B14F-4D97-AF65-F5344CB8AC3E}">
        <p14:creationId xmlns:p14="http://schemas.microsoft.com/office/powerpoint/2010/main" val="240464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F30275-F2F5-45C9-BDE9-6EEF1A16BEE4}"/>
              </a:ext>
            </a:extLst>
          </p:cNvPr>
          <p:cNvSpPr>
            <a:spLocks noGrp="1"/>
          </p:cNvSpPr>
          <p:nvPr>
            <p:ph type="title"/>
          </p:nvPr>
        </p:nvSpPr>
        <p:spPr>
          <a:xfrm>
            <a:off x="1333502" y="609600"/>
            <a:ext cx="8596668" cy="1320800"/>
          </a:xfrm>
        </p:spPr>
        <p:txBody>
          <a:bodyPr>
            <a:normAutofit/>
          </a:bodyPr>
          <a:lstStyle/>
          <a:p>
            <a:r>
              <a:rPr lang="hi-IN"/>
              <a:t>एम. एस. स्वामीनाथन</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657C62C-C6D9-4B52-BCAC-BE06093F2E79}"/>
              </a:ext>
            </a:extLst>
          </p:cNvPr>
          <p:cNvSpPr>
            <a:spLocks noGrp="1"/>
          </p:cNvSpPr>
          <p:nvPr>
            <p:ph idx="1"/>
          </p:nvPr>
        </p:nvSpPr>
        <p:spPr>
          <a:xfrm>
            <a:off x="1333502" y="2160589"/>
            <a:ext cx="8596668" cy="3880773"/>
          </a:xfrm>
        </p:spPr>
        <p:txBody>
          <a:bodyPr>
            <a:normAutofit/>
          </a:bodyPr>
          <a:lstStyle/>
          <a:p>
            <a:pPr>
              <a:lnSpc>
                <a:spcPct val="90000"/>
              </a:lnSpc>
            </a:pPr>
            <a:r>
              <a:rPr lang="hi-IN"/>
              <a:t>उनका जन्म 7 अगस्त 1925 को कुंभकोणम तमिल नाडु में हुआ। उनका पूरा नाम मकांबो संबासिवन स्वामीनाथन था। </a:t>
            </a:r>
          </a:p>
          <a:p>
            <a:pPr>
              <a:lnSpc>
                <a:spcPct val="90000"/>
              </a:lnSpc>
            </a:pPr>
            <a:r>
              <a:rPr lang="hi-IN"/>
              <a:t>एम.एस. स्वामीनाथन प्रसिद्ध भारतीय कृषि वैज्ञानिक थे, जो भारत की हरित क्रांति में अपनी महत्वपूर्ण भूमिका के लिए विख्यात हैं। उन्होंने प्राणी विज्ञान और कृषि विज्ञान में स्नातक की डिग्री ली। 1952 में कैंब्रिज विश्वविद्यालय से अनुवांशिकी में पीएचडी की। </a:t>
            </a:r>
          </a:p>
          <a:p>
            <a:pPr>
              <a:lnSpc>
                <a:spcPct val="90000"/>
              </a:lnSpc>
            </a:pPr>
            <a:r>
              <a:rPr lang="hi-IN"/>
              <a:t>स्वामीनाथन ने 1960 में जब भारत अन्न की कमी से जूझ रहा था, तब पैदावार बढ़ाने वाली गेहूं की प्रजाति तैयार की। 1972 से 1979 तक वे भारतीय कृषि अनुसंधान परिषद् के महानिदेशक रहे। हरित क्रांति के दूत एम,.एस. स्वामीनाथन ने सबसे पहले गेहूं की एक किस्म को पहचाना और विकसित किया और भारत को अन्न के उत्पादन में आत्मनिर्भर बनाया। यह मैक्सिकन गेहूं की एक किस्म थी जिसे स्वामीनाथन ने भारतीय खाद्यान्न की कमी दूर करने के लिए सबसे पहले अपनाने के लिए स्वीकार किया। इसके कारण भारत में गेहूं उत्पादन में भारी वृद्धि हुई। इसलिए स्वामीनाथन को भारत में हरित क्रांति का अगुआ माना जाता है ।</a:t>
            </a:r>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485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489012-CD6D-4906-9063-8001AE67D40E}"/>
              </a:ext>
            </a:extLst>
          </p:cNvPr>
          <p:cNvSpPr>
            <a:spLocks noGrp="1"/>
          </p:cNvSpPr>
          <p:nvPr>
            <p:ph type="title"/>
          </p:nvPr>
        </p:nvSpPr>
        <p:spPr>
          <a:xfrm>
            <a:off x="1333502" y="609600"/>
            <a:ext cx="8596668" cy="1320800"/>
          </a:xfrm>
        </p:spPr>
        <p:txBody>
          <a:bodyPr>
            <a:normAutofit/>
          </a:bodyPr>
          <a:lstStyle/>
          <a:p>
            <a:r>
              <a:rPr lang="hi-IN"/>
              <a:t>एम. एस. स्वामीनाथन</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3E35BA-6709-4C50-88CC-F9D15B59A17B}"/>
              </a:ext>
            </a:extLst>
          </p:cNvPr>
          <p:cNvSpPr>
            <a:spLocks noGrp="1"/>
          </p:cNvSpPr>
          <p:nvPr>
            <p:ph idx="1"/>
          </p:nvPr>
        </p:nvSpPr>
        <p:spPr>
          <a:xfrm>
            <a:off x="1333502" y="2160589"/>
            <a:ext cx="8596668" cy="3880773"/>
          </a:xfrm>
        </p:spPr>
        <p:txBody>
          <a:bodyPr>
            <a:normAutofit/>
          </a:bodyPr>
          <a:lstStyle/>
          <a:p>
            <a:r>
              <a:rPr lang="hi-IN"/>
              <a:t>इनके प्रयास का यह परिणाम है कि भारत की आबादी में प्रति वर्ष पूरा एक ऑस्ट्रेलिया समा जाने के बाद भी खाद्यान्नों के मामले में वह आत्मनिर्भर बन चुका है। भारत के खाद्यान्नों का निर्यात भी किया जाता है और निरंतर उसके उत्पादन में वृद्धि हो रही है।</a:t>
            </a:r>
            <a:endParaRPr lang="en-US"/>
          </a:p>
          <a:p>
            <a:r>
              <a:rPr lang="hi-IN"/>
              <a:t>एम.एस. स्वामीनाथन द्वारा विभिन्न शोध केंद्र की केंद्रों की स्थापना की गई 1990 के आरंभिक वर्षों में अवलंबन कृषि तथा ग्रामीण विकास शोध केंद्र की स्थापना हुई।</a:t>
            </a:r>
            <a:endParaRPr lang="en-US"/>
          </a:p>
          <a:p>
            <a:r>
              <a:rPr lang="hi-IN"/>
              <a:t>एमएस स्वामीनाथन रिसर्च फाऊंडेशन की स्थापना भारतीय गांवों में प्रकृति तथा महिलाओं के अनुकूल प्रौद्योगिकी के विकास और प्रसार पर आधारित रोजगार उपलब्ध कराने तथा आर्थिक विकास की रणनीति को बढ़ावा देने वाले के उद्देश्य से की गई।</a:t>
            </a:r>
            <a:r>
              <a:rPr lang="en-US"/>
              <a:t> </a:t>
            </a:r>
          </a:p>
          <a:p>
            <a:r>
              <a:rPr lang="hi-IN"/>
              <a:t>गृह विज्ञान विषय में पोषण विज्ञान एवं आहार से संबंधित अनेक किताबों का लेखन श्री स्वामीनाथन ने किया है।</a:t>
            </a:r>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0958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BF539B-86DC-4C93-8152-F33F65C76DB0}"/>
              </a:ext>
            </a:extLst>
          </p:cNvPr>
          <p:cNvSpPr>
            <a:spLocks noGrp="1"/>
          </p:cNvSpPr>
          <p:nvPr>
            <p:ph type="title"/>
          </p:nvPr>
        </p:nvSpPr>
        <p:spPr>
          <a:xfrm>
            <a:off x="1333502" y="609600"/>
            <a:ext cx="8596668" cy="1320800"/>
          </a:xfrm>
        </p:spPr>
        <p:txBody>
          <a:bodyPr>
            <a:normAutofit/>
          </a:bodyPr>
          <a:lstStyle/>
          <a:p>
            <a:r>
              <a:rPr lang="hi-IN"/>
              <a:t>एस.</a:t>
            </a:r>
            <a:r>
              <a:rPr lang="en-US"/>
              <a:t> </a:t>
            </a:r>
            <a:r>
              <a:rPr lang="hi-IN"/>
              <a:t>के. डे</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35C99B0-1DA1-47FD-9829-B5323B57E6B2}"/>
              </a:ext>
            </a:extLst>
          </p:cNvPr>
          <p:cNvSpPr>
            <a:spLocks noGrp="1"/>
          </p:cNvSpPr>
          <p:nvPr>
            <p:ph idx="1"/>
          </p:nvPr>
        </p:nvSpPr>
        <p:spPr>
          <a:xfrm>
            <a:off x="1333502" y="1524001"/>
            <a:ext cx="8596668" cy="4517362"/>
          </a:xfrm>
        </p:spPr>
        <p:txBody>
          <a:bodyPr>
            <a:normAutofit fontScale="92500" lnSpcReduction="20000"/>
          </a:bodyPr>
          <a:lstStyle/>
          <a:p>
            <a:pPr>
              <a:lnSpc>
                <a:spcPct val="90000"/>
              </a:lnSpc>
            </a:pPr>
            <a:r>
              <a:rPr lang="hi-IN" dirty="0"/>
              <a:t>भारत में श्री एस के डे के कार्य गृह विज्ञान प्रसार शिक्षा का आदर्श उदाहरण है।</a:t>
            </a:r>
            <a:endParaRPr lang="en-US" dirty="0"/>
          </a:p>
          <a:p>
            <a:pPr>
              <a:lnSpc>
                <a:spcPct val="90000"/>
              </a:lnSpc>
            </a:pPr>
            <a:r>
              <a:rPr lang="hi-IN" dirty="0"/>
              <a:t>भारत में नीलोखेड़ी विकास कार्यक्रम की शुरुआत एसकेडी के निर्देशन में हुई। यह योजना हरियाणा राज्य में कुरुक्षेत्र के पास नीलोखेड़ी स्थान में जंगल एवं दलदल के स्थान पर विस्थापितों को बसाने के लिए प्रारंभ हुई। इस स्थान पर पाकिस्तानी विस्थापितों को बसाया गया। यही क्षेत्र नीलोखेड़ी के नाम से प्रसिद्ध हुआ। यहां अनेक बहुआयामी योजनाएं चलाई गई। </a:t>
            </a:r>
          </a:p>
          <a:p>
            <a:pPr>
              <a:lnSpc>
                <a:spcPct val="90000"/>
              </a:lnSpc>
            </a:pPr>
            <a:r>
              <a:rPr lang="hi-IN" dirty="0"/>
              <a:t>नीलोखेड़ी योजना का विकास के क्षेत्र में महत्वपूर्ण स्थान है। लोगों में आत्मविश्वास उत्पन्न करना और उन्हें आत्मनिर्भर बनाना इस योजना</a:t>
            </a:r>
            <a:r>
              <a:rPr lang="en-US" dirty="0"/>
              <a:t>  </a:t>
            </a:r>
            <a:r>
              <a:rPr lang="hi-IN" dirty="0"/>
              <a:t>की प्रमुख उपलब्धि रही। इस योजना की सफलता को देखकर उन्हें अन्य क्षेत्रों में भी लागू किया गया।</a:t>
            </a:r>
          </a:p>
          <a:p>
            <a:pPr>
              <a:lnSpc>
                <a:spcPct val="90000"/>
              </a:lnSpc>
            </a:pPr>
            <a:r>
              <a:rPr lang="hi-IN" dirty="0"/>
              <a:t>नीलोखेड़ी कार्यक्रम का उद्देश्य</a:t>
            </a:r>
            <a:br>
              <a:rPr lang="en-US" dirty="0"/>
            </a:br>
            <a:r>
              <a:rPr lang="en-US" dirty="0"/>
              <a:t>1. </a:t>
            </a:r>
            <a:r>
              <a:rPr lang="hi-IN" dirty="0"/>
              <a:t>पाकिस्तानी विस्थापितों को आश्रय देना</a:t>
            </a:r>
            <a:br>
              <a:rPr lang="en-US" dirty="0"/>
            </a:br>
            <a:r>
              <a:rPr lang="en-US" dirty="0"/>
              <a:t>2. </a:t>
            </a:r>
            <a:r>
              <a:rPr lang="hi-IN" dirty="0"/>
              <a:t>बंजर भूमि को विकसित व खेती योग्य बनाना</a:t>
            </a:r>
            <a:br>
              <a:rPr lang="en-US" dirty="0"/>
            </a:br>
            <a:r>
              <a:rPr lang="en-US" dirty="0"/>
              <a:t>3. </a:t>
            </a:r>
            <a:r>
              <a:rPr lang="hi-IN" dirty="0"/>
              <a:t>लोगों को मूलभूत सुविधाएं उपलब्ध कराना </a:t>
            </a:r>
            <a:r>
              <a:rPr lang="en-US" dirty="0"/>
              <a:t>4.</a:t>
            </a:r>
            <a:r>
              <a:rPr lang="hi-IN" dirty="0"/>
              <a:t>जीवन यापन हेतु रोजगार उपलब्ध कराना</a:t>
            </a:r>
            <a:br>
              <a:rPr lang="en-US" dirty="0"/>
            </a:br>
            <a:r>
              <a:rPr lang="en-US" dirty="0"/>
              <a:t>5. </a:t>
            </a:r>
            <a:r>
              <a:rPr lang="hi-IN" dirty="0"/>
              <a:t>स्वयं सहायक भावना विकसित करना</a:t>
            </a:r>
            <a:br>
              <a:rPr lang="en-US" dirty="0"/>
            </a:br>
            <a:r>
              <a:rPr lang="en-US" dirty="0"/>
              <a:t>6.</a:t>
            </a:r>
            <a:r>
              <a:rPr lang="hi-IN" dirty="0"/>
              <a:t>कुटीर उद्योगों को बढ़ावा देने के लिए प्रशिक्षण</a:t>
            </a:r>
            <a:r>
              <a:rPr lang="en-US" dirty="0"/>
              <a:t>     </a:t>
            </a:r>
            <a:r>
              <a:rPr lang="hi-IN" dirty="0"/>
              <a:t>प्रदान करना</a:t>
            </a:r>
            <a:br>
              <a:rPr lang="en-US" dirty="0"/>
            </a:br>
            <a:r>
              <a:rPr lang="en-US" dirty="0"/>
              <a:t>7.</a:t>
            </a:r>
            <a:r>
              <a:rPr lang="hi-IN" dirty="0"/>
              <a:t>परस्पर सहयोग व समन्वय की भावना उत्पन्न करना</a:t>
            </a:r>
            <a:br>
              <a:rPr lang="en-US" dirty="0"/>
            </a:br>
            <a:r>
              <a:rPr lang="en-US" dirty="0"/>
              <a:t>8.</a:t>
            </a:r>
            <a:r>
              <a:rPr lang="hi-IN" dirty="0"/>
              <a:t>आत्मनिर्भर होकर सम्मान पूर्वक जीवन जीने के लिए प्रेरित करना</a:t>
            </a:r>
          </a:p>
          <a:p>
            <a:pPr>
              <a:lnSpc>
                <a:spcPct val="90000"/>
              </a:lnSpc>
            </a:pPr>
            <a:r>
              <a:rPr lang="hi-IN" dirty="0"/>
              <a:t>एसके डे के अनुसार "गृह विज्ञान प्रसार शिक्षा ग्रामीणों तक गृह विज्ञान से संबंधित तथ्यों की जानकारी पहुंचाने का एक तरीका है ।इसके माध्यम से तकनीकी एवं वैज्ञानिक बातें उन तक पहुंचाई जाती है</a:t>
            </a:r>
            <a:r>
              <a:rPr lang="en-US" dirty="0"/>
              <a:t>, </a:t>
            </a:r>
            <a:r>
              <a:rPr lang="hi-IN" dirty="0"/>
              <a:t>जिनकी कार्यकलापों को ठीक ढंग से संपन्न करने से लेकर उत्पादन बढ़ाने तक उत्तरोत्तर आवश्यकता होती है"</a:t>
            </a:r>
            <a:r>
              <a:rPr lang="en-US" dirty="0"/>
              <a:t> </a:t>
            </a:r>
          </a:p>
          <a:p>
            <a:pPr>
              <a:lnSpc>
                <a:spcPct val="90000"/>
              </a:lnSpc>
            </a:pPr>
            <a:endParaRPr lang="en-US" sz="11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3132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68D259-2D6B-4C09-94F3-237594B847AA}"/>
              </a:ext>
            </a:extLst>
          </p:cNvPr>
          <p:cNvSpPr>
            <a:spLocks noGrp="1"/>
          </p:cNvSpPr>
          <p:nvPr>
            <p:ph type="title"/>
          </p:nvPr>
        </p:nvSpPr>
        <p:spPr>
          <a:xfrm>
            <a:off x="1333502" y="609600"/>
            <a:ext cx="8596668" cy="1320800"/>
          </a:xfrm>
        </p:spPr>
        <p:txBody>
          <a:bodyPr>
            <a:normAutofit/>
          </a:bodyPr>
          <a:lstStyle/>
          <a:p>
            <a:r>
              <a:rPr lang="hi-IN"/>
              <a:t>रवींद्रनाथ टैगोर</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0137B83-4928-4D1F-90B6-F0FD53B3FA4B}"/>
              </a:ext>
            </a:extLst>
          </p:cNvPr>
          <p:cNvSpPr>
            <a:spLocks noGrp="1"/>
          </p:cNvSpPr>
          <p:nvPr>
            <p:ph idx="1"/>
          </p:nvPr>
        </p:nvSpPr>
        <p:spPr>
          <a:xfrm>
            <a:off x="1333502" y="2160589"/>
            <a:ext cx="8596668" cy="3880773"/>
          </a:xfrm>
        </p:spPr>
        <p:txBody>
          <a:bodyPr>
            <a:normAutofit/>
          </a:bodyPr>
          <a:lstStyle/>
          <a:p>
            <a:r>
              <a:rPr lang="hi-IN"/>
              <a:t>नोबेल पुरस्कार पाने वाले प्रथम भारतीय गुरुदेव रवींद्रनाथ टैगोर का जन्म </a:t>
            </a:r>
            <a:r>
              <a:rPr lang="en-US"/>
              <a:t>1861 </a:t>
            </a:r>
            <a:r>
              <a:rPr lang="hi-IN"/>
              <a:t>में हुआ। संस्कृति</a:t>
            </a:r>
            <a:r>
              <a:rPr lang="en-US"/>
              <a:t>, </a:t>
            </a:r>
            <a:r>
              <a:rPr lang="hi-IN"/>
              <a:t>साहित्य और दर्शन की भावना से परिपूर्ण परिवार में जन्म लेने के कारण टैगोर का जीवन दर्शन विकसित हुआ। </a:t>
            </a:r>
          </a:p>
          <a:p>
            <a:r>
              <a:rPr lang="hi-IN"/>
              <a:t>विदेश से शिक्षा लेकर </a:t>
            </a:r>
            <a:r>
              <a:rPr lang="en-US"/>
              <a:t>1880 </a:t>
            </a:r>
            <a:r>
              <a:rPr lang="hi-IN"/>
              <a:t>में भारत वापस आए और लेखन कार्य आरंभ किया। इनकी रचनाओं में समाज सुधार और राजनीतिक जागृति की प्रवृत्ति होती थी। महात्मा गांधी द्वारा गुरुदेव की उपाधि से विभूषित किए गए रवींद्रनाथ टैगोर मनुष्य की आत्मा को ऊंचा उठाना चाहते थे। वह मनुष्य की सेवा को सबसे बड़ा धर्म मानते थे। शिक्षा के विभिन्न उद्देश्य का वर्णन करते हुए उन्होंने बालकों के शारीरिक विकास</a:t>
            </a:r>
            <a:r>
              <a:rPr lang="en-US"/>
              <a:t>, </a:t>
            </a:r>
            <a:r>
              <a:rPr lang="hi-IN"/>
              <a:t>बौद्धिक विकास</a:t>
            </a:r>
            <a:r>
              <a:rPr lang="en-US"/>
              <a:t>,</a:t>
            </a:r>
            <a:r>
              <a:rPr lang="hi-IN"/>
              <a:t> नैतिक और आध्यात्मिक विकास और अंतर्राष्ट्रीय दृष्टिकोण का विकास करने की आवश्यकता पर बल दिया। उन्होंने लिखा "श्रेष्ठ शिक्षा की विशेषता है कि वह व्यक्ति को अपना दास ना बनाकर स्वतंत्र बनाती है"। गुरुदेव के अनुसार </a:t>
            </a:r>
            <a:r>
              <a:rPr lang="en-US"/>
              <a:t>"</a:t>
            </a:r>
            <a:r>
              <a:rPr lang="hi-IN"/>
              <a:t>सजीव मातृभाषा के माध्यम से दी हुई शिक्षा चिरस्थाई बन सकती है"।</a:t>
            </a:r>
            <a:br>
              <a:rPr lang="en-US"/>
            </a:br>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8564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BEDE8F-F986-4FF6-B252-6B23A05687B3}"/>
              </a:ext>
            </a:extLst>
          </p:cNvPr>
          <p:cNvSpPr>
            <a:spLocks noGrp="1"/>
          </p:cNvSpPr>
          <p:nvPr>
            <p:ph type="title"/>
          </p:nvPr>
        </p:nvSpPr>
        <p:spPr>
          <a:xfrm>
            <a:off x="1333502" y="609600"/>
            <a:ext cx="8596668" cy="1320800"/>
          </a:xfrm>
        </p:spPr>
        <p:txBody>
          <a:bodyPr>
            <a:normAutofit/>
          </a:bodyPr>
          <a:lstStyle/>
          <a:p>
            <a:r>
              <a:rPr lang="hi-IN"/>
              <a:t>रवींद्रनाथ टैगोर</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4910734-9858-47D9-B61E-CB06720924BB}"/>
              </a:ext>
            </a:extLst>
          </p:cNvPr>
          <p:cNvSpPr>
            <a:spLocks noGrp="1"/>
          </p:cNvSpPr>
          <p:nvPr>
            <p:ph idx="1"/>
          </p:nvPr>
        </p:nvSpPr>
        <p:spPr>
          <a:xfrm>
            <a:off x="1333502" y="1615441"/>
            <a:ext cx="8596668" cy="4425922"/>
          </a:xfrm>
        </p:spPr>
        <p:txBody>
          <a:bodyPr>
            <a:normAutofit lnSpcReduction="10000"/>
          </a:bodyPr>
          <a:lstStyle/>
          <a:p>
            <a:pPr>
              <a:lnSpc>
                <a:spcPct val="90000"/>
              </a:lnSpc>
            </a:pPr>
            <a:r>
              <a:rPr lang="hi-IN" dirty="0"/>
              <a:t>गुरुदेव ने स्त्री शिक्षा पर बहुत अधिक बल दिया। भारत में स्त्री शिक्षा और गृह विज्ञान के क्षेत्र में कार्य करने वाले अग्रणी संस्थानों में प्रथम संस्थान गुरुदेव रवीन्द्रनाथ टैगोर द्वारा स्थापित शांतिनिकेतन विद्यालय है जो अब विश्व भारती विश्वविद्यालय के नाम से जाना जाता है। रवीन्द्रनाथ टैगोर के शब्दों में "विशुद्ध ज्ञान के क्षेत्र में पुरुष और स्त्री में कोई भेद नहीं</a:t>
            </a:r>
            <a:r>
              <a:rPr lang="en-US" dirty="0"/>
              <a:t>,</a:t>
            </a:r>
            <a:r>
              <a:rPr lang="hi-IN" dirty="0"/>
              <a:t> व्यवहारिक उपयोगिता के क्षेत्र में अंतर हो सकता है।</a:t>
            </a:r>
          </a:p>
          <a:p>
            <a:pPr>
              <a:lnSpc>
                <a:spcPct val="90000"/>
              </a:lnSpc>
            </a:pPr>
            <a:r>
              <a:rPr lang="hi-IN" dirty="0"/>
              <a:t>स्त्री को परिपक्व मानव प्राणी बनाने के लिए विशुद्ध ज्ञान प्राप्त करना चाहिए और सही स्त्री बनाने के लिए उपयोगी ज्ञान । स्त्री व पुरुष से समाज को अलग-अलग अपेक्षाएं हैं। इसलिए स्त्रियों के सर्वांगीण विकास हेतु वह गृह विज्ञान</a:t>
            </a:r>
            <a:r>
              <a:rPr lang="en-US" dirty="0"/>
              <a:t>, </a:t>
            </a:r>
            <a:r>
              <a:rPr lang="hi-IN" dirty="0"/>
              <a:t>कला</a:t>
            </a:r>
            <a:r>
              <a:rPr lang="en-US" dirty="0"/>
              <a:t>, </a:t>
            </a:r>
            <a:r>
              <a:rPr lang="hi-IN" dirty="0"/>
              <a:t>सिलाई</a:t>
            </a:r>
            <a:r>
              <a:rPr lang="en-US" dirty="0"/>
              <a:t>, </a:t>
            </a:r>
            <a:r>
              <a:rPr lang="hi-IN" dirty="0"/>
              <a:t>कढ़ाई</a:t>
            </a:r>
            <a:r>
              <a:rPr lang="en-US" dirty="0"/>
              <a:t>, </a:t>
            </a:r>
            <a:r>
              <a:rPr lang="hi-IN" dirty="0"/>
              <a:t>संगीत</a:t>
            </a:r>
            <a:r>
              <a:rPr lang="en-US" dirty="0"/>
              <a:t>, </a:t>
            </a:r>
            <a:r>
              <a:rPr lang="hi-IN" dirty="0"/>
              <a:t>व्यायाम</a:t>
            </a:r>
            <a:r>
              <a:rPr lang="en-US" dirty="0"/>
              <a:t>,</a:t>
            </a:r>
            <a:r>
              <a:rPr lang="hi-IN" dirty="0"/>
              <a:t> खेलकूद व समाज सेवा को महत्वपूर्ण मानते थे। शांतिनिकेतन में उन्होंने स्त्री शिक्षा की आवश्यकता एवं महत्व को साकार रूप देने हेतु </a:t>
            </a:r>
            <a:r>
              <a:rPr lang="en-US" dirty="0"/>
              <a:t>1908 </a:t>
            </a:r>
            <a:r>
              <a:rPr lang="hi-IN" dirty="0"/>
              <a:t>में स्त्री शिक्षण विभाग की स्थापना की। </a:t>
            </a:r>
            <a:r>
              <a:rPr lang="en-US" dirty="0"/>
              <a:t>1922 </a:t>
            </a:r>
            <a:r>
              <a:rPr lang="hi-IN" dirty="0"/>
              <a:t>में उन्होंने नारी भवन स्थापित किया और बाद में इसे नारी विभाग में परिवर्तित कर दिया। यहां स्त्रियों को शास्त्रीय विषयों की शिक्षा दी जाती थी। उन्होंने स्त्री वर्ग के शारीरिक</a:t>
            </a:r>
            <a:r>
              <a:rPr lang="en-US" dirty="0"/>
              <a:t>, </a:t>
            </a:r>
            <a:r>
              <a:rPr lang="hi-IN" dirty="0"/>
              <a:t>बौद्धिक</a:t>
            </a:r>
            <a:r>
              <a:rPr lang="en-US" dirty="0"/>
              <a:t>, </a:t>
            </a:r>
            <a:r>
              <a:rPr lang="hi-IN" dirty="0"/>
              <a:t>व्यवसायिक </a:t>
            </a:r>
            <a:r>
              <a:rPr lang="en-US" dirty="0"/>
              <a:t>,</a:t>
            </a:r>
            <a:r>
              <a:rPr lang="hi-IN" dirty="0"/>
              <a:t>सामाजिक व सांस्कृतिक प्रोन्नति पर भी बल दिया। </a:t>
            </a:r>
          </a:p>
          <a:p>
            <a:pPr>
              <a:lnSpc>
                <a:spcPct val="90000"/>
              </a:lnSpc>
            </a:pPr>
            <a:r>
              <a:rPr lang="hi-IN" dirty="0"/>
              <a:t>गुरुदेव रवींद्रनाथ टैगोर महान शिक्षा शास्त्री थे। उनके अनुसार "सर्वोच्च शिक्षा वह है जो हमें न केवल सूचना प्रदान करती है वरना हमारे जीवन का सामंजस्य ब्रह्म सत्ता से जोड़ती है"। वह कहते हैं "शिक्षा का एकमात्र अर्थ एवं लक्ष्य स्वतंत्रता है। स्वतंत्रता के आंतरिक संसार तथा जीवन का आनंद उठाना विद्यार्थी का अधिकार है।"</a:t>
            </a:r>
            <a:r>
              <a:rPr lang="en-US" dirty="0"/>
              <a:t> </a:t>
            </a:r>
          </a:p>
          <a:p>
            <a:pPr>
              <a:lnSpc>
                <a:spcPct val="90000"/>
              </a:lnSpc>
            </a:pPr>
            <a:endParaRPr lang="en-US" sz="1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7933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F95A9-C121-4E4C-9FAA-FBF06640B662}"/>
              </a:ext>
            </a:extLst>
          </p:cNvPr>
          <p:cNvSpPr>
            <a:spLocks noGrp="1"/>
          </p:cNvSpPr>
          <p:nvPr>
            <p:ph type="title"/>
          </p:nvPr>
        </p:nvSpPr>
        <p:spPr>
          <a:xfrm rot="9959834" flipV="1">
            <a:off x="1066800" y="2014193"/>
            <a:ext cx="10058400" cy="2354385"/>
          </a:xfrm>
        </p:spPr>
        <p:txBody>
          <a:bodyPr>
            <a:normAutofit/>
          </a:bodyPr>
          <a:lstStyle/>
          <a:p>
            <a:r>
              <a:rPr lang="hi-IN" dirty="0"/>
              <a:t>पोषण के क्षेत्र में काम करने वाले भारतीय संस्थानों जैसे आईसीएमआर, सीएफटीआरआई , एनआईपीसीसीडी का योगदान</a:t>
            </a:r>
            <a:endParaRPr lang="en-US" dirty="0"/>
          </a:p>
        </p:txBody>
      </p:sp>
      <p:sp>
        <p:nvSpPr>
          <p:cNvPr id="3" name="Content Placeholder 2">
            <a:extLst>
              <a:ext uri="{FF2B5EF4-FFF2-40B4-BE49-F238E27FC236}">
                <a16:creationId xmlns:a16="http://schemas.microsoft.com/office/drawing/2014/main" id="{C437A40F-2C70-4F4C-8658-E5BE40EBBE7F}"/>
              </a:ext>
            </a:extLst>
          </p:cNvPr>
          <p:cNvSpPr>
            <a:spLocks noGrp="1"/>
          </p:cNvSpPr>
          <p:nvPr>
            <p:ph idx="1"/>
          </p:nvPr>
        </p:nvSpPr>
        <p:spPr>
          <a:xfrm flipV="1">
            <a:off x="1066800" y="6035039"/>
            <a:ext cx="100584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1189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7687FA-5EB9-4597-865A-1CF3C1838EB9}"/>
              </a:ext>
            </a:extLst>
          </p:cNvPr>
          <p:cNvSpPr>
            <a:spLocks noGrp="1"/>
          </p:cNvSpPr>
          <p:nvPr>
            <p:ph type="title"/>
          </p:nvPr>
        </p:nvSpPr>
        <p:spPr>
          <a:xfrm>
            <a:off x="1333502" y="609600"/>
            <a:ext cx="8596668" cy="1320800"/>
          </a:xfrm>
        </p:spPr>
        <p:txBody>
          <a:bodyPr>
            <a:normAutofit/>
          </a:bodyPr>
          <a:lstStyle/>
          <a:p>
            <a:r>
              <a:rPr lang="hi-IN" sz="3300"/>
              <a:t>1.भारतीय आयुर्विज्ञान अनुसंधान परिषद (1949)</a:t>
            </a:r>
            <a:br>
              <a:rPr lang="hi-IN" sz="3300"/>
            </a:br>
            <a:endParaRPr lang="en-US" sz="330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6F4C937-6EF5-46B2-9AE0-4AF5CE749595}"/>
              </a:ext>
            </a:extLst>
          </p:cNvPr>
          <p:cNvSpPr>
            <a:spLocks noGrp="1"/>
          </p:cNvSpPr>
          <p:nvPr>
            <p:ph idx="1"/>
          </p:nvPr>
        </p:nvSpPr>
        <p:spPr>
          <a:xfrm>
            <a:off x="1333502" y="2160589"/>
            <a:ext cx="8596668" cy="3880773"/>
          </a:xfrm>
        </p:spPr>
        <p:txBody>
          <a:bodyPr>
            <a:normAutofit/>
          </a:bodyPr>
          <a:lstStyle/>
          <a:p>
            <a:pPr>
              <a:lnSpc>
                <a:spcPct val="90000"/>
              </a:lnSpc>
            </a:pPr>
            <a:r>
              <a:rPr lang="hi-IN"/>
              <a:t>भारतीय आयुर्विज्ञान अनुसंधान परिषद (आईसीएमआर )भारत में जैव चिकित्सा के शोध के निर्माण, समन्वय और प्रोत्साहन हेतु शीर्ष संस्थान है ।यह विश्व के सबसे पुराने चिकित्सकीय शोध संस्थानों में से एक है। इस परिषद को भारत सरकार के स्वास्थ्य एवं परिवार कल्याण मंत्रालय द्वारा वित्तीय सहायता प्राप्त होती है। इसका मुख्यालय नई दिल्ली में स्थित है।</a:t>
            </a:r>
            <a:br>
              <a:rPr lang="hi-IN"/>
            </a:br>
            <a:r>
              <a:rPr lang="hi-IN"/>
              <a:t>*आईसीएमआर की शोध प्राथमिकताएं*</a:t>
            </a:r>
            <a:br>
              <a:rPr lang="hi-IN"/>
            </a:br>
            <a:r>
              <a:rPr lang="hi-IN"/>
              <a:t>भारतीय आयुर्विज्ञान अनुसंधान परिषद की शोध प्राथमिकताएं राष्ट्रीय स्वास्थ्य प्राथमिकताओं के अनुरूप हैं जिनमें निम्नलिखित कार्य सम्मिलित हैं: संचारी रोगों पर नियंत्रण और उनकी चिकित्सा प्रबंध, प्रजनन क्षमता नियंत्रण, मातृ शिशु स्वास्थ्य, पोषणजन्य विकारों का नियंत्रण, स्वास्थ्य सुरक्षा वितरण हेतु वैकल्पिक नीतियों का विकास, पर्यावरणीय एवं व्यवसायिक स्वास्थ्य समस्याओं को रोकना, कैंसर, हृदय रोगों ,अंधता ,मधुमेह तथा चयापचय एवं रुधिर विकारों जैसे प्रमुख असंचारी रोगों पर अनुसंधान, मानसिक स्वास्थ्य अनुसंधान और औषधि अनुसंधान ।यह सारे प्रयास रोग के पूर्ण भार को घटाने और आबादी के स्वास्थ्य एवं कल्याण को बढ़ावा देने को ध्यान में रखते हुए किए जा रहे हैं।</a:t>
            </a:r>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74655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227C3-6DC4-4613-8643-F5F871D09EBF}"/>
              </a:ext>
            </a:extLst>
          </p:cNvPr>
          <p:cNvSpPr>
            <a:spLocks noGrp="1"/>
          </p:cNvSpPr>
          <p:nvPr>
            <p:ph type="title"/>
          </p:nvPr>
        </p:nvSpPr>
        <p:spPr>
          <a:xfrm>
            <a:off x="1333502" y="609600"/>
            <a:ext cx="8596668" cy="1320800"/>
          </a:xfrm>
        </p:spPr>
        <p:txBody>
          <a:bodyPr>
            <a:normAutofit/>
          </a:bodyPr>
          <a:lstStyle/>
          <a:p>
            <a:pPr>
              <a:lnSpc>
                <a:spcPct val="90000"/>
              </a:lnSpc>
            </a:pPr>
            <a:r>
              <a:rPr lang="hi-IN" sz="2800"/>
              <a:t>आईसीएमआर द्वारा पोषण विज्ञान से संबंधित अनेक महत्वपूर्ण शोध आलेखों तथा पुस्तकों का प्रकाशन</a:t>
            </a:r>
            <a:endParaRPr lang="en-US" sz="280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B1E94BB-1ACA-417B-97E4-B0434368FE17}"/>
              </a:ext>
            </a:extLst>
          </p:cNvPr>
          <p:cNvSpPr>
            <a:spLocks noGrp="1"/>
          </p:cNvSpPr>
          <p:nvPr>
            <p:ph idx="1"/>
          </p:nvPr>
        </p:nvSpPr>
        <p:spPr>
          <a:xfrm>
            <a:off x="1333502" y="2160589"/>
            <a:ext cx="8596668" cy="3880773"/>
          </a:xfrm>
        </p:spPr>
        <p:txBody>
          <a:bodyPr>
            <a:normAutofit/>
          </a:bodyPr>
          <a:lstStyle/>
          <a:p>
            <a:pPr>
              <a:lnSpc>
                <a:spcPct val="90000"/>
              </a:lnSpc>
            </a:pPr>
            <a:r>
              <a:rPr lang="hi-IN" sz="1500"/>
              <a:t>न्यूट्रिटिव वैल्यू ऑफ इंडियन फूड एंड प्लानिंग ऑफ सेटिस्फेक्ट्री डाइट</a:t>
            </a:r>
            <a:br>
              <a:rPr lang="hi-IN" sz="1500"/>
            </a:br>
            <a:r>
              <a:rPr lang="hi-IN" sz="1500"/>
              <a:t>एनर्जी मेटाबॉलिज्म</a:t>
            </a:r>
            <a:br>
              <a:rPr lang="hi-IN" sz="1500"/>
            </a:br>
            <a:r>
              <a:rPr lang="hi-IN" sz="1500"/>
              <a:t>स्टडीज ऑन ह्यूमन लेक्टेशन</a:t>
            </a:r>
            <a:br>
              <a:rPr lang="hi-IN" sz="1500"/>
            </a:br>
            <a:r>
              <a:rPr lang="hi-IN" sz="1500"/>
              <a:t>डाइट एटलस ऑफ इंडिया</a:t>
            </a:r>
            <a:br>
              <a:rPr lang="hi-IN" sz="1500"/>
            </a:br>
            <a:r>
              <a:rPr lang="hi-IN" sz="1500"/>
              <a:t>न्यूट्रिशन एटलस ऑफ इंडिया</a:t>
            </a:r>
            <a:br>
              <a:rPr lang="hi-IN" sz="1500"/>
            </a:br>
            <a:r>
              <a:rPr lang="hi-IN" sz="1500"/>
              <a:t>न्यूट्रिशन इन इंडिया</a:t>
            </a:r>
            <a:br>
              <a:rPr lang="hi-IN" sz="1500"/>
            </a:br>
            <a:r>
              <a:rPr lang="hi-IN" sz="1500"/>
              <a:t>डाइटरी एलाउंसेस फॉर इंडियन</a:t>
            </a:r>
            <a:br>
              <a:rPr lang="hi-IN" sz="1500"/>
            </a:br>
            <a:r>
              <a:rPr lang="hi-IN" sz="1500"/>
              <a:t>रिव्यु ऑफ न्यूट्रिशन सर्वे केरिड आउट इन इंडिया न्यूट्रिशन फॉर मदर एंड चाइल्ड</a:t>
            </a:r>
            <a:br>
              <a:rPr lang="hi-IN" sz="1500"/>
            </a:br>
            <a:r>
              <a:rPr lang="hi-IN" sz="1500"/>
              <a:t>*आईसीएमआर का प्रजनन स्वास्थ्य और पोषण प्रभाग*</a:t>
            </a:r>
            <a:br>
              <a:rPr lang="hi-IN" sz="1500"/>
            </a:br>
            <a:r>
              <a:rPr lang="hi-IN" sz="1500"/>
              <a:t>यह प्रभाग परिषद के 5 संस्थाओं /केंद्रों के संबंध में प्रशासनिक प्रभाग के रूप में कार्य करता है। यह संस्थान केंद्र हैं_ खाद्य औषधि एवं विष विज्ञान अनुसंधान केंद्र, हैदराबाद, आईसीएमआर अनुवांशिक अनुसंधान केंद्र, मुंबई, राष्ट्रीय प्रयोगशाला जंतु विज्ञान केंद्र, हैदराबाद, राष्ट्रीय पोषण संस्थान, हैदराबाद, राष्ट्रीय प्रजनन स्वास्थ्य अनुसंधान संस्थान, मुंबई। इसके अलावा यह प्रभाग पोषण एवं नवजात स्वास्थ्य पर दो उन्नत अनुसंधान केंद्रों और एक मानव प्रजनन स्वास्थ्य केंद्रों के एक नेटवर्क से भी प्रशासनिक प्रशासनिक रूप से संबद्ध है।</a:t>
            </a:r>
            <a:br>
              <a:rPr lang="hi-IN" sz="1500"/>
            </a:br>
            <a:r>
              <a:rPr lang="hi-IN" sz="1500"/>
              <a:t> </a:t>
            </a:r>
            <a:endParaRPr lang="en-US" sz="150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71615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Rectangle 1">
            <a:extLst>
              <a:ext uri="{FF2B5EF4-FFF2-40B4-BE49-F238E27FC236}">
                <a16:creationId xmlns:a16="http://schemas.microsoft.com/office/drawing/2014/main" id="{33526A06-895C-4C30-B738-5B7B297C5888}"/>
              </a:ext>
            </a:extLst>
          </p:cNvPr>
          <p:cNvSpPr/>
          <p:nvPr/>
        </p:nvSpPr>
        <p:spPr>
          <a:xfrm>
            <a:off x="1333502" y="2160589"/>
            <a:ext cx="8596668" cy="3880773"/>
          </a:xfrm>
          <a:prstGeom prst="rect">
            <a:avLst/>
          </a:prstGeom>
        </p:spPr>
        <p:txBody>
          <a:bodyPr vert="horz" lIns="91440" tIns="45720" rIns="91440" bIns="45720" rtlCol="0">
            <a:normAutofit/>
          </a:bodyPr>
          <a:lstStyle/>
          <a:p>
            <a:pPr indent="-182880">
              <a:spcBef>
                <a:spcPts val="1000"/>
              </a:spcBef>
              <a:buClr>
                <a:schemeClr val="accent1"/>
              </a:buClr>
              <a:buSzPct val="80000"/>
              <a:buFont typeface="Wingdings 3" charset="2"/>
              <a:buChar char=""/>
            </a:pPr>
            <a:r>
              <a:rPr lang="en-US" dirty="0">
                <a:solidFill>
                  <a:schemeClr val="tx1">
                    <a:lumMod val="75000"/>
                    <a:lumOff val="25000"/>
                  </a:schemeClr>
                </a:solidFill>
              </a:rPr>
              <a:t>*</a:t>
            </a:r>
            <a:r>
              <a:rPr lang="en-US">
                <a:solidFill>
                  <a:schemeClr val="tx1">
                    <a:lumMod val="75000"/>
                    <a:lumOff val="25000"/>
                  </a:schemeClr>
                </a:solidFill>
              </a:rPr>
              <a:t>आईसीएमआर</a:t>
            </a:r>
            <a:r>
              <a:rPr lang="en-US" dirty="0">
                <a:solidFill>
                  <a:schemeClr val="tx1">
                    <a:lumMod val="75000"/>
                    <a:lumOff val="25000"/>
                  </a:schemeClr>
                </a:solidFill>
              </a:rPr>
              <a:t> </a:t>
            </a:r>
            <a:r>
              <a:rPr lang="en-US">
                <a:solidFill>
                  <a:schemeClr val="tx1">
                    <a:lumMod val="75000"/>
                    <a:lumOff val="25000"/>
                  </a:schemeClr>
                </a:solidFill>
              </a:rPr>
              <a:t>का</a:t>
            </a:r>
            <a:r>
              <a:rPr lang="en-US" dirty="0">
                <a:solidFill>
                  <a:schemeClr val="tx1">
                    <a:lumMod val="75000"/>
                    <a:lumOff val="25000"/>
                  </a:schemeClr>
                </a:solidFill>
              </a:rPr>
              <a:t> </a:t>
            </a:r>
            <a:r>
              <a:rPr lang="en-US">
                <a:solidFill>
                  <a:schemeClr val="tx1">
                    <a:lumMod val="75000"/>
                    <a:lumOff val="25000"/>
                  </a:schemeClr>
                </a:solidFill>
              </a:rPr>
              <a:t>प्रजनन</a:t>
            </a:r>
            <a:r>
              <a:rPr lang="en-US" dirty="0">
                <a:solidFill>
                  <a:schemeClr val="tx1">
                    <a:lumMod val="75000"/>
                    <a:lumOff val="25000"/>
                  </a:schemeClr>
                </a:solidFill>
              </a:rPr>
              <a:t> </a:t>
            </a:r>
            <a:r>
              <a:rPr lang="en-US">
                <a:solidFill>
                  <a:schemeClr val="tx1">
                    <a:lumMod val="75000"/>
                    <a:lumOff val="25000"/>
                  </a:schemeClr>
                </a:solidFill>
              </a:rPr>
              <a:t>स्वास्थ्य</a:t>
            </a:r>
            <a:r>
              <a:rPr lang="en-US" dirty="0">
                <a:solidFill>
                  <a:schemeClr val="tx1">
                    <a:lumMod val="75000"/>
                    <a:lumOff val="25000"/>
                  </a:schemeClr>
                </a:solidFill>
              </a:rPr>
              <a:t> </a:t>
            </a:r>
            <a:r>
              <a:rPr lang="en-US">
                <a:solidFill>
                  <a:schemeClr val="tx1">
                    <a:lumMod val="75000"/>
                    <a:lumOff val="25000"/>
                  </a:schemeClr>
                </a:solidFill>
              </a:rPr>
              <a:t>और</a:t>
            </a:r>
            <a:r>
              <a:rPr lang="en-US" dirty="0">
                <a:solidFill>
                  <a:schemeClr val="tx1">
                    <a:lumMod val="75000"/>
                    <a:lumOff val="25000"/>
                  </a:schemeClr>
                </a:solidFill>
              </a:rPr>
              <a:t> </a:t>
            </a:r>
            <a:r>
              <a:rPr lang="en-US">
                <a:solidFill>
                  <a:schemeClr val="tx1">
                    <a:lumMod val="75000"/>
                    <a:lumOff val="25000"/>
                  </a:schemeClr>
                </a:solidFill>
              </a:rPr>
              <a:t>पोषण</a:t>
            </a:r>
            <a:r>
              <a:rPr lang="en-US" dirty="0">
                <a:solidFill>
                  <a:schemeClr val="tx1">
                    <a:lumMod val="75000"/>
                    <a:lumOff val="25000"/>
                  </a:schemeClr>
                </a:solidFill>
              </a:rPr>
              <a:t> </a:t>
            </a:r>
            <a:r>
              <a:rPr lang="en-US">
                <a:solidFill>
                  <a:schemeClr val="tx1">
                    <a:lumMod val="75000"/>
                    <a:lumOff val="25000"/>
                  </a:schemeClr>
                </a:solidFill>
              </a:rPr>
              <a:t>प्रभाग</a:t>
            </a:r>
            <a:r>
              <a:rPr lang="en-US" dirty="0">
                <a:solidFill>
                  <a:schemeClr val="tx1">
                    <a:lumMod val="75000"/>
                    <a:lumOff val="25000"/>
                  </a:schemeClr>
                </a:solidFill>
              </a:rPr>
              <a:t>*</a:t>
            </a:r>
            <a:br>
              <a:rPr lang="en-US" dirty="0">
                <a:solidFill>
                  <a:schemeClr val="tx1">
                    <a:lumMod val="75000"/>
                    <a:lumOff val="25000"/>
                  </a:schemeClr>
                </a:solidFill>
              </a:rPr>
            </a:br>
            <a:r>
              <a:rPr lang="en-US">
                <a:solidFill>
                  <a:schemeClr val="tx1">
                    <a:lumMod val="75000"/>
                    <a:lumOff val="25000"/>
                  </a:schemeClr>
                </a:solidFill>
              </a:rPr>
              <a:t>यह</a:t>
            </a:r>
            <a:r>
              <a:rPr lang="en-US" dirty="0">
                <a:solidFill>
                  <a:schemeClr val="tx1">
                    <a:lumMod val="75000"/>
                    <a:lumOff val="25000"/>
                  </a:schemeClr>
                </a:solidFill>
              </a:rPr>
              <a:t> </a:t>
            </a:r>
            <a:r>
              <a:rPr lang="en-US">
                <a:solidFill>
                  <a:schemeClr val="tx1">
                    <a:lumMod val="75000"/>
                    <a:lumOff val="25000"/>
                  </a:schemeClr>
                </a:solidFill>
              </a:rPr>
              <a:t>प्रभाग</a:t>
            </a:r>
            <a:r>
              <a:rPr lang="en-US" dirty="0">
                <a:solidFill>
                  <a:schemeClr val="tx1">
                    <a:lumMod val="75000"/>
                    <a:lumOff val="25000"/>
                  </a:schemeClr>
                </a:solidFill>
              </a:rPr>
              <a:t> </a:t>
            </a:r>
            <a:r>
              <a:rPr lang="en-US">
                <a:solidFill>
                  <a:schemeClr val="tx1">
                    <a:lumMod val="75000"/>
                    <a:lumOff val="25000"/>
                  </a:schemeClr>
                </a:solidFill>
              </a:rPr>
              <a:t>परिषद</a:t>
            </a:r>
            <a:r>
              <a:rPr lang="en-US" dirty="0">
                <a:solidFill>
                  <a:schemeClr val="tx1">
                    <a:lumMod val="75000"/>
                    <a:lumOff val="25000"/>
                  </a:schemeClr>
                </a:solidFill>
              </a:rPr>
              <a:t> </a:t>
            </a:r>
            <a:r>
              <a:rPr lang="en-US">
                <a:solidFill>
                  <a:schemeClr val="tx1">
                    <a:lumMod val="75000"/>
                    <a:lumOff val="25000"/>
                  </a:schemeClr>
                </a:solidFill>
              </a:rPr>
              <a:t>के</a:t>
            </a:r>
            <a:r>
              <a:rPr lang="en-US" dirty="0">
                <a:solidFill>
                  <a:schemeClr val="tx1">
                    <a:lumMod val="75000"/>
                    <a:lumOff val="25000"/>
                  </a:schemeClr>
                </a:solidFill>
              </a:rPr>
              <a:t> 5 </a:t>
            </a:r>
            <a:r>
              <a:rPr lang="en-US">
                <a:solidFill>
                  <a:schemeClr val="tx1">
                    <a:lumMod val="75000"/>
                    <a:lumOff val="25000"/>
                  </a:schemeClr>
                </a:solidFill>
              </a:rPr>
              <a:t>संस्थाओं</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के</a:t>
            </a:r>
            <a:r>
              <a:rPr lang="en-US" dirty="0">
                <a:solidFill>
                  <a:schemeClr val="tx1">
                    <a:lumMod val="75000"/>
                    <a:lumOff val="25000"/>
                  </a:schemeClr>
                </a:solidFill>
              </a:rPr>
              <a:t> </a:t>
            </a:r>
            <a:r>
              <a:rPr lang="en-US">
                <a:solidFill>
                  <a:schemeClr val="tx1">
                    <a:lumMod val="75000"/>
                    <a:lumOff val="25000"/>
                  </a:schemeClr>
                </a:solidFill>
              </a:rPr>
              <a:t>संबंध</a:t>
            </a:r>
            <a:r>
              <a:rPr lang="en-US" dirty="0">
                <a:solidFill>
                  <a:schemeClr val="tx1">
                    <a:lumMod val="75000"/>
                    <a:lumOff val="25000"/>
                  </a:schemeClr>
                </a:solidFill>
              </a:rPr>
              <a:t> </a:t>
            </a:r>
            <a:r>
              <a:rPr lang="en-US">
                <a:solidFill>
                  <a:schemeClr val="tx1">
                    <a:lumMod val="75000"/>
                    <a:lumOff val="25000"/>
                  </a:schemeClr>
                </a:solidFill>
              </a:rPr>
              <a:t>में</a:t>
            </a:r>
            <a:r>
              <a:rPr lang="en-US" dirty="0">
                <a:solidFill>
                  <a:schemeClr val="tx1">
                    <a:lumMod val="75000"/>
                    <a:lumOff val="25000"/>
                  </a:schemeClr>
                </a:solidFill>
              </a:rPr>
              <a:t> </a:t>
            </a:r>
            <a:r>
              <a:rPr lang="en-US">
                <a:solidFill>
                  <a:schemeClr val="tx1">
                    <a:lumMod val="75000"/>
                    <a:lumOff val="25000"/>
                  </a:schemeClr>
                </a:solidFill>
              </a:rPr>
              <a:t>प्रशासनिक</a:t>
            </a:r>
            <a:r>
              <a:rPr lang="en-US" dirty="0">
                <a:solidFill>
                  <a:schemeClr val="tx1">
                    <a:lumMod val="75000"/>
                    <a:lumOff val="25000"/>
                  </a:schemeClr>
                </a:solidFill>
              </a:rPr>
              <a:t> </a:t>
            </a:r>
            <a:r>
              <a:rPr lang="en-US">
                <a:solidFill>
                  <a:schemeClr val="tx1">
                    <a:lumMod val="75000"/>
                    <a:lumOff val="25000"/>
                  </a:schemeClr>
                </a:solidFill>
              </a:rPr>
              <a:t>प्रभाग</a:t>
            </a:r>
            <a:r>
              <a:rPr lang="en-US" dirty="0">
                <a:solidFill>
                  <a:schemeClr val="tx1">
                    <a:lumMod val="75000"/>
                    <a:lumOff val="25000"/>
                  </a:schemeClr>
                </a:solidFill>
              </a:rPr>
              <a:t> </a:t>
            </a:r>
            <a:r>
              <a:rPr lang="en-US">
                <a:solidFill>
                  <a:schemeClr val="tx1">
                    <a:lumMod val="75000"/>
                    <a:lumOff val="25000"/>
                  </a:schemeClr>
                </a:solidFill>
              </a:rPr>
              <a:t>के</a:t>
            </a:r>
            <a:r>
              <a:rPr lang="en-US" dirty="0">
                <a:solidFill>
                  <a:schemeClr val="tx1">
                    <a:lumMod val="75000"/>
                    <a:lumOff val="25000"/>
                  </a:schemeClr>
                </a:solidFill>
              </a:rPr>
              <a:t> </a:t>
            </a:r>
            <a:r>
              <a:rPr lang="en-US">
                <a:solidFill>
                  <a:schemeClr val="tx1">
                    <a:lumMod val="75000"/>
                    <a:lumOff val="25000"/>
                  </a:schemeClr>
                </a:solidFill>
              </a:rPr>
              <a:t>रूप</a:t>
            </a:r>
            <a:r>
              <a:rPr lang="en-US" dirty="0">
                <a:solidFill>
                  <a:schemeClr val="tx1">
                    <a:lumMod val="75000"/>
                    <a:lumOff val="25000"/>
                  </a:schemeClr>
                </a:solidFill>
              </a:rPr>
              <a:t> </a:t>
            </a:r>
            <a:r>
              <a:rPr lang="en-US">
                <a:solidFill>
                  <a:schemeClr val="tx1">
                    <a:lumMod val="75000"/>
                    <a:lumOff val="25000"/>
                  </a:schemeClr>
                </a:solidFill>
              </a:rPr>
              <a:t>में</a:t>
            </a:r>
            <a:r>
              <a:rPr lang="en-US" dirty="0">
                <a:solidFill>
                  <a:schemeClr val="tx1">
                    <a:lumMod val="75000"/>
                    <a:lumOff val="25000"/>
                  </a:schemeClr>
                </a:solidFill>
              </a:rPr>
              <a:t> </a:t>
            </a:r>
            <a:r>
              <a:rPr lang="en-US">
                <a:solidFill>
                  <a:schemeClr val="tx1">
                    <a:lumMod val="75000"/>
                    <a:lumOff val="25000"/>
                  </a:schemeClr>
                </a:solidFill>
              </a:rPr>
              <a:t>कार्य</a:t>
            </a:r>
            <a:r>
              <a:rPr lang="en-US" dirty="0">
                <a:solidFill>
                  <a:schemeClr val="tx1">
                    <a:lumMod val="75000"/>
                    <a:lumOff val="25000"/>
                  </a:schemeClr>
                </a:solidFill>
              </a:rPr>
              <a:t> </a:t>
            </a:r>
            <a:r>
              <a:rPr lang="en-US">
                <a:solidFill>
                  <a:schemeClr val="tx1">
                    <a:lumMod val="75000"/>
                    <a:lumOff val="25000"/>
                  </a:schemeClr>
                </a:solidFill>
              </a:rPr>
              <a:t>करता</a:t>
            </a:r>
            <a:r>
              <a:rPr lang="en-US" dirty="0">
                <a:solidFill>
                  <a:schemeClr val="tx1">
                    <a:lumMod val="75000"/>
                    <a:lumOff val="25000"/>
                  </a:schemeClr>
                </a:solidFill>
              </a:rPr>
              <a:t> </a:t>
            </a:r>
            <a:r>
              <a:rPr lang="en-US">
                <a:solidFill>
                  <a:schemeClr val="tx1">
                    <a:lumMod val="75000"/>
                    <a:lumOff val="25000"/>
                  </a:schemeClr>
                </a:solidFill>
              </a:rPr>
              <a:t>है</a:t>
            </a:r>
            <a:r>
              <a:rPr lang="en-US" dirty="0">
                <a:solidFill>
                  <a:schemeClr val="tx1">
                    <a:lumMod val="75000"/>
                    <a:lumOff val="25000"/>
                  </a:schemeClr>
                </a:solidFill>
              </a:rPr>
              <a:t>। </a:t>
            </a:r>
            <a:r>
              <a:rPr lang="en-US">
                <a:solidFill>
                  <a:schemeClr val="tx1">
                    <a:lumMod val="75000"/>
                    <a:lumOff val="25000"/>
                  </a:schemeClr>
                </a:solidFill>
              </a:rPr>
              <a:t>यह</a:t>
            </a:r>
            <a:r>
              <a:rPr lang="en-US" dirty="0">
                <a:solidFill>
                  <a:schemeClr val="tx1">
                    <a:lumMod val="75000"/>
                    <a:lumOff val="25000"/>
                  </a:schemeClr>
                </a:solidFill>
              </a:rPr>
              <a:t> </a:t>
            </a:r>
            <a:r>
              <a:rPr lang="en-US">
                <a:solidFill>
                  <a:schemeClr val="tx1">
                    <a:lumMod val="75000"/>
                    <a:lumOff val="25000"/>
                  </a:schemeClr>
                </a:solidFill>
              </a:rPr>
              <a:t>संस्थान</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हैं</a:t>
            </a:r>
            <a:r>
              <a:rPr lang="en-US" dirty="0">
                <a:solidFill>
                  <a:schemeClr val="tx1">
                    <a:lumMod val="75000"/>
                    <a:lumOff val="25000"/>
                  </a:schemeClr>
                </a:solidFill>
              </a:rPr>
              <a:t>_ </a:t>
            </a:r>
            <a:r>
              <a:rPr lang="en-US">
                <a:solidFill>
                  <a:schemeClr val="tx1">
                    <a:lumMod val="75000"/>
                    <a:lumOff val="25000"/>
                  </a:schemeClr>
                </a:solidFill>
              </a:rPr>
              <a:t>खाद्य</a:t>
            </a:r>
            <a:r>
              <a:rPr lang="en-US" dirty="0">
                <a:solidFill>
                  <a:schemeClr val="tx1">
                    <a:lumMod val="75000"/>
                    <a:lumOff val="25000"/>
                  </a:schemeClr>
                </a:solidFill>
              </a:rPr>
              <a:t> </a:t>
            </a:r>
            <a:r>
              <a:rPr lang="en-US">
                <a:solidFill>
                  <a:schemeClr val="tx1">
                    <a:lumMod val="75000"/>
                    <a:lumOff val="25000"/>
                  </a:schemeClr>
                </a:solidFill>
              </a:rPr>
              <a:t>औषधि</a:t>
            </a:r>
            <a:r>
              <a:rPr lang="en-US" dirty="0">
                <a:solidFill>
                  <a:schemeClr val="tx1">
                    <a:lumMod val="75000"/>
                    <a:lumOff val="25000"/>
                  </a:schemeClr>
                </a:solidFill>
              </a:rPr>
              <a:t> </a:t>
            </a:r>
            <a:r>
              <a:rPr lang="en-US">
                <a:solidFill>
                  <a:schemeClr val="tx1">
                    <a:lumMod val="75000"/>
                    <a:lumOff val="25000"/>
                  </a:schemeClr>
                </a:solidFill>
              </a:rPr>
              <a:t>एवं</a:t>
            </a:r>
            <a:r>
              <a:rPr lang="en-US" dirty="0">
                <a:solidFill>
                  <a:schemeClr val="tx1">
                    <a:lumMod val="75000"/>
                    <a:lumOff val="25000"/>
                  </a:schemeClr>
                </a:solidFill>
              </a:rPr>
              <a:t> </a:t>
            </a:r>
            <a:r>
              <a:rPr lang="en-US">
                <a:solidFill>
                  <a:schemeClr val="tx1">
                    <a:lumMod val="75000"/>
                    <a:lumOff val="25000"/>
                  </a:schemeClr>
                </a:solidFill>
              </a:rPr>
              <a:t>विष</a:t>
            </a:r>
            <a:r>
              <a:rPr lang="en-US" dirty="0">
                <a:solidFill>
                  <a:schemeClr val="tx1">
                    <a:lumMod val="75000"/>
                    <a:lumOff val="25000"/>
                  </a:schemeClr>
                </a:solidFill>
              </a:rPr>
              <a:t> </a:t>
            </a:r>
            <a:r>
              <a:rPr lang="en-US">
                <a:solidFill>
                  <a:schemeClr val="tx1">
                    <a:lumMod val="75000"/>
                    <a:lumOff val="25000"/>
                  </a:schemeClr>
                </a:solidFill>
              </a:rPr>
              <a:t>विज्ञान</a:t>
            </a:r>
            <a:r>
              <a:rPr lang="en-US" dirty="0">
                <a:solidFill>
                  <a:schemeClr val="tx1">
                    <a:lumMod val="75000"/>
                    <a:lumOff val="25000"/>
                  </a:schemeClr>
                </a:solidFill>
              </a:rPr>
              <a:t> </a:t>
            </a:r>
            <a:r>
              <a:rPr lang="en-US">
                <a:solidFill>
                  <a:schemeClr val="tx1">
                    <a:lumMod val="75000"/>
                    <a:lumOff val="25000"/>
                  </a:schemeClr>
                </a:solidFill>
              </a:rPr>
              <a:t>अनुसंधान</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हैदराबाद</a:t>
            </a:r>
            <a:r>
              <a:rPr lang="en-US" dirty="0">
                <a:solidFill>
                  <a:schemeClr val="tx1">
                    <a:lumMod val="75000"/>
                    <a:lumOff val="25000"/>
                  </a:schemeClr>
                </a:solidFill>
              </a:rPr>
              <a:t>, </a:t>
            </a:r>
            <a:r>
              <a:rPr lang="en-US">
                <a:solidFill>
                  <a:schemeClr val="tx1">
                    <a:lumMod val="75000"/>
                    <a:lumOff val="25000"/>
                  </a:schemeClr>
                </a:solidFill>
              </a:rPr>
              <a:t>आईसीएमआर</a:t>
            </a:r>
            <a:r>
              <a:rPr lang="en-US" dirty="0">
                <a:solidFill>
                  <a:schemeClr val="tx1">
                    <a:lumMod val="75000"/>
                    <a:lumOff val="25000"/>
                  </a:schemeClr>
                </a:solidFill>
              </a:rPr>
              <a:t> </a:t>
            </a:r>
            <a:r>
              <a:rPr lang="en-US">
                <a:solidFill>
                  <a:schemeClr val="tx1">
                    <a:lumMod val="75000"/>
                    <a:lumOff val="25000"/>
                  </a:schemeClr>
                </a:solidFill>
              </a:rPr>
              <a:t>अनुवांशिक</a:t>
            </a:r>
            <a:r>
              <a:rPr lang="en-US" dirty="0">
                <a:solidFill>
                  <a:schemeClr val="tx1">
                    <a:lumMod val="75000"/>
                    <a:lumOff val="25000"/>
                  </a:schemeClr>
                </a:solidFill>
              </a:rPr>
              <a:t> </a:t>
            </a:r>
            <a:r>
              <a:rPr lang="en-US">
                <a:solidFill>
                  <a:schemeClr val="tx1">
                    <a:lumMod val="75000"/>
                    <a:lumOff val="25000"/>
                  </a:schemeClr>
                </a:solidFill>
              </a:rPr>
              <a:t>अनुसंधान</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मुंबई</a:t>
            </a:r>
            <a:r>
              <a:rPr lang="en-US" dirty="0">
                <a:solidFill>
                  <a:schemeClr val="tx1">
                    <a:lumMod val="75000"/>
                    <a:lumOff val="25000"/>
                  </a:schemeClr>
                </a:solidFill>
              </a:rPr>
              <a:t>, </a:t>
            </a:r>
            <a:r>
              <a:rPr lang="en-US">
                <a:solidFill>
                  <a:schemeClr val="tx1">
                    <a:lumMod val="75000"/>
                    <a:lumOff val="25000"/>
                  </a:schemeClr>
                </a:solidFill>
              </a:rPr>
              <a:t>राष्ट्रीय</a:t>
            </a:r>
            <a:r>
              <a:rPr lang="en-US" dirty="0">
                <a:solidFill>
                  <a:schemeClr val="tx1">
                    <a:lumMod val="75000"/>
                    <a:lumOff val="25000"/>
                  </a:schemeClr>
                </a:solidFill>
              </a:rPr>
              <a:t> </a:t>
            </a:r>
            <a:r>
              <a:rPr lang="en-US">
                <a:solidFill>
                  <a:schemeClr val="tx1">
                    <a:lumMod val="75000"/>
                    <a:lumOff val="25000"/>
                  </a:schemeClr>
                </a:solidFill>
              </a:rPr>
              <a:t>प्रयोगशाला</a:t>
            </a:r>
            <a:r>
              <a:rPr lang="en-US" dirty="0">
                <a:solidFill>
                  <a:schemeClr val="tx1">
                    <a:lumMod val="75000"/>
                    <a:lumOff val="25000"/>
                  </a:schemeClr>
                </a:solidFill>
              </a:rPr>
              <a:t> </a:t>
            </a:r>
            <a:r>
              <a:rPr lang="en-US">
                <a:solidFill>
                  <a:schemeClr val="tx1">
                    <a:lumMod val="75000"/>
                    <a:lumOff val="25000"/>
                  </a:schemeClr>
                </a:solidFill>
              </a:rPr>
              <a:t>जंतु</a:t>
            </a:r>
            <a:r>
              <a:rPr lang="en-US" dirty="0">
                <a:solidFill>
                  <a:schemeClr val="tx1">
                    <a:lumMod val="75000"/>
                    <a:lumOff val="25000"/>
                  </a:schemeClr>
                </a:solidFill>
              </a:rPr>
              <a:t> </a:t>
            </a:r>
            <a:r>
              <a:rPr lang="en-US">
                <a:solidFill>
                  <a:schemeClr val="tx1">
                    <a:lumMod val="75000"/>
                    <a:lumOff val="25000"/>
                  </a:schemeClr>
                </a:solidFill>
              </a:rPr>
              <a:t>विज्ञान</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हैदराबाद</a:t>
            </a:r>
            <a:r>
              <a:rPr lang="en-US" dirty="0">
                <a:solidFill>
                  <a:schemeClr val="tx1">
                    <a:lumMod val="75000"/>
                    <a:lumOff val="25000"/>
                  </a:schemeClr>
                </a:solidFill>
              </a:rPr>
              <a:t>, </a:t>
            </a:r>
            <a:r>
              <a:rPr lang="en-US">
                <a:solidFill>
                  <a:schemeClr val="tx1">
                    <a:lumMod val="75000"/>
                    <a:lumOff val="25000"/>
                  </a:schemeClr>
                </a:solidFill>
              </a:rPr>
              <a:t>राष्ट्रीय</a:t>
            </a:r>
            <a:r>
              <a:rPr lang="en-US" dirty="0">
                <a:solidFill>
                  <a:schemeClr val="tx1">
                    <a:lumMod val="75000"/>
                    <a:lumOff val="25000"/>
                  </a:schemeClr>
                </a:solidFill>
              </a:rPr>
              <a:t> </a:t>
            </a:r>
            <a:r>
              <a:rPr lang="en-US">
                <a:solidFill>
                  <a:schemeClr val="tx1">
                    <a:lumMod val="75000"/>
                    <a:lumOff val="25000"/>
                  </a:schemeClr>
                </a:solidFill>
              </a:rPr>
              <a:t>पोषण</a:t>
            </a:r>
            <a:r>
              <a:rPr lang="en-US" dirty="0">
                <a:solidFill>
                  <a:schemeClr val="tx1">
                    <a:lumMod val="75000"/>
                    <a:lumOff val="25000"/>
                  </a:schemeClr>
                </a:solidFill>
              </a:rPr>
              <a:t> </a:t>
            </a:r>
            <a:r>
              <a:rPr lang="en-US">
                <a:solidFill>
                  <a:schemeClr val="tx1">
                    <a:lumMod val="75000"/>
                    <a:lumOff val="25000"/>
                  </a:schemeClr>
                </a:solidFill>
              </a:rPr>
              <a:t>संस्थान</a:t>
            </a:r>
            <a:r>
              <a:rPr lang="en-US" dirty="0">
                <a:solidFill>
                  <a:schemeClr val="tx1">
                    <a:lumMod val="75000"/>
                    <a:lumOff val="25000"/>
                  </a:schemeClr>
                </a:solidFill>
              </a:rPr>
              <a:t>, </a:t>
            </a:r>
            <a:r>
              <a:rPr lang="en-US">
                <a:solidFill>
                  <a:schemeClr val="tx1">
                    <a:lumMod val="75000"/>
                    <a:lumOff val="25000"/>
                  </a:schemeClr>
                </a:solidFill>
              </a:rPr>
              <a:t>हैदराबाद</a:t>
            </a:r>
            <a:r>
              <a:rPr lang="en-US" dirty="0">
                <a:solidFill>
                  <a:schemeClr val="tx1">
                    <a:lumMod val="75000"/>
                    <a:lumOff val="25000"/>
                  </a:schemeClr>
                </a:solidFill>
              </a:rPr>
              <a:t>, </a:t>
            </a:r>
            <a:r>
              <a:rPr lang="en-US">
                <a:solidFill>
                  <a:schemeClr val="tx1">
                    <a:lumMod val="75000"/>
                    <a:lumOff val="25000"/>
                  </a:schemeClr>
                </a:solidFill>
              </a:rPr>
              <a:t>राष्ट्रीय</a:t>
            </a:r>
            <a:r>
              <a:rPr lang="en-US" dirty="0">
                <a:solidFill>
                  <a:schemeClr val="tx1">
                    <a:lumMod val="75000"/>
                    <a:lumOff val="25000"/>
                  </a:schemeClr>
                </a:solidFill>
              </a:rPr>
              <a:t> </a:t>
            </a:r>
            <a:r>
              <a:rPr lang="en-US">
                <a:solidFill>
                  <a:schemeClr val="tx1">
                    <a:lumMod val="75000"/>
                    <a:lumOff val="25000"/>
                  </a:schemeClr>
                </a:solidFill>
              </a:rPr>
              <a:t>प्रजनन</a:t>
            </a:r>
            <a:r>
              <a:rPr lang="en-US" dirty="0">
                <a:solidFill>
                  <a:schemeClr val="tx1">
                    <a:lumMod val="75000"/>
                    <a:lumOff val="25000"/>
                  </a:schemeClr>
                </a:solidFill>
              </a:rPr>
              <a:t> </a:t>
            </a:r>
            <a:r>
              <a:rPr lang="en-US">
                <a:solidFill>
                  <a:schemeClr val="tx1">
                    <a:lumMod val="75000"/>
                    <a:lumOff val="25000"/>
                  </a:schemeClr>
                </a:solidFill>
              </a:rPr>
              <a:t>स्वास्थ्य</a:t>
            </a:r>
            <a:r>
              <a:rPr lang="en-US" dirty="0">
                <a:solidFill>
                  <a:schemeClr val="tx1">
                    <a:lumMod val="75000"/>
                    <a:lumOff val="25000"/>
                  </a:schemeClr>
                </a:solidFill>
              </a:rPr>
              <a:t> </a:t>
            </a:r>
            <a:r>
              <a:rPr lang="en-US">
                <a:solidFill>
                  <a:schemeClr val="tx1">
                    <a:lumMod val="75000"/>
                    <a:lumOff val="25000"/>
                  </a:schemeClr>
                </a:solidFill>
              </a:rPr>
              <a:t>अनुसंधान</a:t>
            </a:r>
            <a:r>
              <a:rPr lang="en-US" dirty="0">
                <a:solidFill>
                  <a:schemeClr val="tx1">
                    <a:lumMod val="75000"/>
                    <a:lumOff val="25000"/>
                  </a:schemeClr>
                </a:solidFill>
              </a:rPr>
              <a:t> </a:t>
            </a:r>
            <a:r>
              <a:rPr lang="en-US">
                <a:solidFill>
                  <a:schemeClr val="tx1">
                    <a:lumMod val="75000"/>
                    <a:lumOff val="25000"/>
                  </a:schemeClr>
                </a:solidFill>
              </a:rPr>
              <a:t>संस्थान</a:t>
            </a:r>
            <a:r>
              <a:rPr lang="en-US" dirty="0">
                <a:solidFill>
                  <a:schemeClr val="tx1">
                    <a:lumMod val="75000"/>
                    <a:lumOff val="25000"/>
                  </a:schemeClr>
                </a:solidFill>
              </a:rPr>
              <a:t>, </a:t>
            </a:r>
            <a:r>
              <a:rPr lang="en-US">
                <a:solidFill>
                  <a:schemeClr val="tx1">
                    <a:lumMod val="75000"/>
                    <a:lumOff val="25000"/>
                  </a:schemeClr>
                </a:solidFill>
              </a:rPr>
              <a:t>मुंबई</a:t>
            </a:r>
            <a:r>
              <a:rPr lang="en-US" dirty="0">
                <a:solidFill>
                  <a:schemeClr val="tx1">
                    <a:lumMod val="75000"/>
                    <a:lumOff val="25000"/>
                  </a:schemeClr>
                </a:solidFill>
              </a:rPr>
              <a:t>। </a:t>
            </a:r>
            <a:r>
              <a:rPr lang="en-US">
                <a:solidFill>
                  <a:schemeClr val="tx1">
                    <a:lumMod val="75000"/>
                    <a:lumOff val="25000"/>
                  </a:schemeClr>
                </a:solidFill>
              </a:rPr>
              <a:t>इसके</a:t>
            </a:r>
            <a:r>
              <a:rPr lang="en-US" dirty="0">
                <a:solidFill>
                  <a:schemeClr val="tx1">
                    <a:lumMod val="75000"/>
                    <a:lumOff val="25000"/>
                  </a:schemeClr>
                </a:solidFill>
              </a:rPr>
              <a:t> </a:t>
            </a:r>
            <a:r>
              <a:rPr lang="en-US">
                <a:solidFill>
                  <a:schemeClr val="tx1">
                    <a:lumMod val="75000"/>
                    <a:lumOff val="25000"/>
                  </a:schemeClr>
                </a:solidFill>
              </a:rPr>
              <a:t>अलावा</a:t>
            </a:r>
            <a:r>
              <a:rPr lang="en-US" dirty="0">
                <a:solidFill>
                  <a:schemeClr val="tx1">
                    <a:lumMod val="75000"/>
                    <a:lumOff val="25000"/>
                  </a:schemeClr>
                </a:solidFill>
              </a:rPr>
              <a:t> </a:t>
            </a:r>
            <a:r>
              <a:rPr lang="en-US">
                <a:solidFill>
                  <a:schemeClr val="tx1">
                    <a:lumMod val="75000"/>
                    <a:lumOff val="25000"/>
                  </a:schemeClr>
                </a:solidFill>
              </a:rPr>
              <a:t>यह</a:t>
            </a:r>
            <a:r>
              <a:rPr lang="en-US" dirty="0">
                <a:solidFill>
                  <a:schemeClr val="tx1">
                    <a:lumMod val="75000"/>
                    <a:lumOff val="25000"/>
                  </a:schemeClr>
                </a:solidFill>
              </a:rPr>
              <a:t> </a:t>
            </a:r>
            <a:r>
              <a:rPr lang="en-US">
                <a:solidFill>
                  <a:schemeClr val="tx1">
                    <a:lumMod val="75000"/>
                    <a:lumOff val="25000"/>
                  </a:schemeClr>
                </a:solidFill>
              </a:rPr>
              <a:t>प्रभाग</a:t>
            </a:r>
            <a:r>
              <a:rPr lang="en-US" dirty="0">
                <a:solidFill>
                  <a:schemeClr val="tx1">
                    <a:lumMod val="75000"/>
                    <a:lumOff val="25000"/>
                  </a:schemeClr>
                </a:solidFill>
              </a:rPr>
              <a:t> </a:t>
            </a:r>
            <a:r>
              <a:rPr lang="en-US">
                <a:solidFill>
                  <a:schemeClr val="tx1">
                    <a:lumMod val="75000"/>
                    <a:lumOff val="25000"/>
                  </a:schemeClr>
                </a:solidFill>
              </a:rPr>
              <a:t>पोषण</a:t>
            </a:r>
            <a:r>
              <a:rPr lang="en-US" dirty="0">
                <a:solidFill>
                  <a:schemeClr val="tx1">
                    <a:lumMod val="75000"/>
                    <a:lumOff val="25000"/>
                  </a:schemeClr>
                </a:solidFill>
              </a:rPr>
              <a:t> </a:t>
            </a:r>
            <a:r>
              <a:rPr lang="en-US">
                <a:solidFill>
                  <a:schemeClr val="tx1">
                    <a:lumMod val="75000"/>
                    <a:lumOff val="25000"/>
                  </a:schemeClr>
                </a:solidFill>
              </a:rPr>
              <a:t>एवं</a:t>
            </a:r>
            <a:r>
              <a:rPr lang="en-US" dirty="0">
                <a:solidFill>
                  <a:schemeClr val="tx1">
                    <a:lumMod val="75000"/>
                    <a:lumOff val="25000"/>
                  </a:schemeClr>
                </a:solidFill>
              </a:rPr>
              <a:t> </a:t>
            </a:r>
            <a:r>
              <a:rPr lang="en-US">
                <a:solidFill>
                  <a:schemeClr val="tx1">
                    <a:lumMod val="75000"/>
                    <a:lumOff val="25000"/>
                  </a:schemeClr>
                </a:solidFill>
              </a:rPr>
              <a:t>नवजात</a:t>
            </a:r>
            <a:r>
              <a:rPr lang="en-US" dirty="0">
                <a:solidFill>
                  <a:schemeClr val="tx1">
                    <a:lumMod val="75000"/>
                    <a:lumOff val="25000"/>
                  </a:schemeClr>
                </a:solidFill>
              </a:rPr>
              <a:t> </a:t>
            </a:r>
            <a:r>
              <a:rPr lang="en-US">
                <a:solidFill>
                  <a:schemeClr val="tx1">
                    <a:lumMod val="75000"/>
                    <a:lumOff val="25000"/>
                  </a:schemeClr>
                </a:solidFill>
              </a:rPr>
              <a:t>स्वास्थ्य</a:t>
            </a:r>
            <a:r>
              <a:rPr lang="en-US" dirty="0">
                <a:solidFill>
                  <a:schemeClr val="tx1">
                    <a:lumMod val="75000"/>
                    <a:lumOff val="25000"/>
                  </a:schemeClr>
                </a:solidFill>
              </a:rPr>
              <a:t> </a:t>
            </a:r>
            <a:r>
              <a:rPr lang="en-US">
                <a:solidFill>
                  <a:schemeClr val="tx1">
                    <a:lumMod val="75000"/>
                    <a:lumOff val="25000"/>
                  </a:schemeClr>
                </a:solidFill>
              </a:rPr>
              <a:t>पर</a:t>
            </a:r>
            <a:r>
              <a:rPr lang="en-US" dirty="0">
                <a:solidFill>
                  <a:schemeClr val="tx1">
                    <a:lumMod val="75000"/>
                    <a:lumOff val="25000"/>
                  </a:schemeClr>
                </a:solidFill>
              </a:rPr>
              <a:t> </a:t>
            </a:r>
            <a:r>
              <a:rPr lang="en-US">
                <a:solidFill>
                  <a:schemeClr val="tx1">
                    <a:lumMod val="75000"/>
                    <a:lumOff val="25000"/>
                  </a:schemeClr>
                </a:solidFill>
              </a:rPr>
              <a:t>दो</a:t>
            </a:r>
            <a:r>
              <a:rPr lang="en-US" dirty="0">
                <a:solidFill>
                  <a:schemeClr val="tx1">
                    <a:lumMod val="75000"/>
                    <a:lumOff val="25000"/>
                  </a:schemeClr>
                </a:solidFill>
              </a:rPr>
              <a:t> </a:t>
            </a:r>
            <a:r>
              <a:rPr lang="en-US">
                <a:solidFill>
                  <a:schemeClr val="tx1">
                    <a:lumMod val="75000"/>
                    <a:lumOff val="25000"/>
                  </a:schemeClr>
                </a:solidFill>
              </a:rPr>
              <a:t>उन्नत</a:t>
            </a:r>
            <a:r>
              <a:rPr lang="en-US" dirty="0">
                <a:solidFill>
                  <a:schemeClr val="tx1">
                    <a:lumMod val="75000"/>
                    <a:lumOff val="25000"/>
                  </a:schemeClr>
                </a:solidFill>
              </a:rPr>
              <a:t> </a:t>
            </a:r>
            <a:r>
              <a:rPr lang="en-US">
                <a:solidFill>
                  <a:schemeClr val="tx1">
                    <a:lumMod val="75000"/>
                    <a:lumOff val="25000"/>
                  </a:schemeClr>
                </a:solidFill>
              </a:rPr>
              <a:t>अनुसंधान</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और</a:t>
            </a:r>
            <a:r>
              <a:rPr lang="en-US" dirty="0">
                <a:solidFill>
                  <a:schemeClr val="tx1">
                    <a:lumMod val="75000"/>
                    <a:lumOff val="25000"/>
                  </a:schemeClr>
                </a:solidFill>
              </a:rPr>
              <a:t> </a:t>
            </a:r>
            <a:r>
              <a:rPr lang="en-US">
                <a:solidFill>
                  <a:schemeClr val="tx1">
                    <a:lumMod val="75000"/>
                    <a:lumOff val="25000"/>
                  </a:schemeClr>
                </a:solidFill>
              </a:rPr>
              <a:t>एक</a:t>
            </a:r>
            <a:r>
              <a:rPr lang="en-US" dirty="0">
                <a:solidFill>
                  <a:schemeClr val="tx1">
                    <a:lumMod val="75000"/>
                    <a:lumOff val="25000"/>
                  </a:schemeClr>
                </a:solidFill>
              </a:rPr>
              <a:t> </a:t>
            </a:r>
            <a:r>
              <a:rPr lang="en-US">
                <a:solidFill>
                  <a:schemeClr val="tx1">
                    <a:lumMod val="75000"/>
                    <a:lumOff val="25000"/>
                  </a:schemeClr>
                </a:solidFill>
              </a:rPr>
              <a:t>मानव</a:t>
            </a:r>
            <a:r>
              <a:rPr lang="en-US" dirty="0">
                <a:solidFill>
                  <a:schemeClr val="tx1">
                    <a:lumMod val="75000"/>
                    <a:lumOff val="25000"/>
                  </a:schemeClr>
                </a:solidFill>
              </a:rPr>
              <a:t> </a:t>
            </a:r>
            <a:r>
              <a:rPr lang="en-US">
                <a:solidFill>
                  <a:schemeClr val="tx1">
                    <a:lumMod val="75000"/>
                    <a:lumOff val="25000"/>
                  </a:schemeClr>
                </a:solidFill>
              </a:rPr>
              <a:t>प्रजनन</a:t>
            </a:r>
            <a:r>
              <a:rPr lang="en-US" dirty="0">
                <a:solidFill>
                  <a:schemeClr val="tx1">
                    <a:lumMod val="75000"/>
                    <a:lumOff val="25000"/>
                  </a:schemeClr>
                </a:solidFill>
              </a:rPr>
              <a:t> </a:t>
            </a:r>
            <a:r>
              <a:rPr lang="en-US">
                <a:solidFill>
                  <a:schemeClr val="tx1">
                    <a:lumMod val="75000"/>
                    <a:lumOff val="25000"/>
                  </a:schemeClr>
                </a:solidFill>
              </a:rPr>
              <a:t>स्वास्थ्य</a:t>
            </a:r>
            <a:r>
              <a:rPr lang="en-US" dirty="0">
                <a:solidFill>
                  <a:schemeClr val="tx1">
                    <a:lumMod val="75000"/>
                    <a:lumOff val="25000"/>
                  </a:schemeClr>
                </a:solidFill>
              </a:rPr>
              <a:t> </a:t>
            </a:r>
            <a:r>
              <a:rPr lang="en-US">
                <a:solidFill>
                  <a:schemeClr val="tx1">
                    <a:lumMod val="75000"/>
                    <a:lumOff val="25000"/>
                  </a:schemeClr>
                </a:solidFill>
              </a:rPr>
              <a:t>केंद्रों</a:t>
            </a:r>
            <a:r>
              <a:rPr lang="en-US" dirty="0">
                <a:solidFill>
                  <a:schemeClr val="tx1">
                    <a:lumMod val="75000"/>
                    <a:lumOff val="25000"/>
                  </a:schemeClr>
                </a:solidFill>
              </a:rPr>
              <a:t> </a:t>
            </a:r>
            <a:r>
              <a:rPr lang="en-US">
                <a:solidFill>
                  <a:schemeClr val="tx1">
                    <a:lumMod val="75000"/>
                    <a:lumOff val="25000"/>
                  </a:schemeClr>
                </a:solidFill>
              </a:rPr>
              <a:t>के</a:t>
            </a:r>
            <a:r>
              <a:rPr lang="en-US" dirty="0">
                <a:solidFill>
                  <a:schemeClr val="tx1">
                    <a:lumMod val="75000"/>
                    <a:lumOff val="25000"/>
                  </a:schemeClr>
                </a:solidFill>
              </a:rPr>
              <a:t> </a:t>
            </a:r>
            <a:r>
              <a:rPr lang="en-US">
                <a:solidFill>
                  <a:schemeClr val="tx1">
                    <a:lumMod val="75000"/>
                    <a:lumOff val="25000"/>
                  </a:schemeClr>
                </a:solidFill>
              </a:rPr>
              <a:t>एक</a:t>
            </a:r>
            <a:r>
              <a:rPr lang="en-US" dirty="0">
                <a:solidFill>
                  <a:schemeClr val="tx1">
                    <a:lumMod val="75000"/>
                    <a:lumOff val="25000"/>
                  </a:schemeClr>
                </a:solidFill>
              </a:rPr>
              <a:t> </a:t>
            </a:r>
            <a:r>
              <a:rPr lang="en-US">
                <a:solidFill>
                  <a:schemeClr val="tx1">
                    <a:lumMod val="75000"/>
                    <a:lumOff val="25000"/>
                  </a:schemeClr>
                </a:solidFill>
              </a:rPr>
              <a:t>नेटवर्क</a:t>
            </a:r>
            <a:r>
              <a:rPr lang="en-US" dirty="0">
                <a:solidFill>
                  <a:schemeClr val="tx1">
                    <a:lumMod val="75000"/>
                    <a:lumOff val="25000"/>
                  </a:schemeClr>
                </a:solidFill>
              </a:rPr>
              <a:t> </a:t>
            </a:r>
            <a:r>
              <a:rPr lang="en-US">
                <a:solidFill>
                  <a:schemeClr val="tx1">
                    <a:lumMod val="75000"/>
                    <a:lumOff val="25000"/>
                  </a:schemeClr>
                </a:solidFill>
              </a:rPr>
              <a:t>से</a:t>
            </a:r>
            <a:r>
              <a:rPr lang="en-US" dirty="0">
                <a:solidFill>
                  <a:schemeClr val="tx1">
                    <a:lumMod val="75000"/>
                    <a:lumOff val="25000"/>
                  </a:schemeClr>
                </a:solidFill>
              </a:rPr>
              <a:t> </a:t>
            </a:r>
            <a:r>
              <a:rPr lang="en-US">
                <a:solidFill>
                  <a:schemeClr val="tx1">
                    <a:lumMod val="75000"/>
                    <a:lumOff val="25000"/>
                  </a:schemeClr>
                </a:solidFill>
              </a:rPr>
              <a:t>भी</a:t>
            </a:r>
            <a:r>
              <a:rPr lang="en-US" dirty="0">
                <a:solidFill>
                  <a:schemeClr val="tx1">
                    <a:lumMod val="75000"/>
                    <a:lumOff val="25000"/>
                  </a:schemeClr>
                </a:solidFill>
              </a:rPr>
              <a:t> </a:t>
            </a:r>
            <a:r>
              <a:rPr lang="en-US">
                <a:solidFill>
                  <a:schemeClr val="tx1">
                    <a:lumMod val="75000"/>
                    <a:lumOff val="25000"/>
                  </a:schemeClr>
                </a:solidFill>
              </a:rPr>
              <a:t>प्रशासनिक</a:t>
            </a:r>
            <a:r>
              <a:rPr lang="en-US" dirty="0">
                <a:solidFill>
                  <a:schemeClr val="tx1">
                    <a:lumMod val="75000"/>
                    <a:lumOff val="25000"/>
                  </a:schemeClr>
                </a:solidFill>
              </a:rPr>
              <a:t> </a:t>
            </a:r>
            <a:r>
              <a:rPr lang="en-US">
                <a:solidFill>
                  <a:schemeClr val="tx1">
                    <a:lumMod val="75000"/>
                    <a:lumOff val="25000"/>
                  </a:schemeClr>
                </a:solidFill>
              </a:rPr>
              <a:t>प्रशासनिक</a:t>
            </a:r>
            <a:r>
              <a:rPr lang="en-US" dirty="0">
                <a:solidFill>
                  <a:schemeClr val="tx1">
                    <a:lumMod val="75000"/>
                    <a:lumOff val="25000"/>
                  </a:schemeClr>
                </a:solidFill>
              </a:rPr>
              <a:t> </a:t>
            </a:r>
            <a:r>
              <a:rPr lang="en-US">
                <a:solidFill>
                  <a:schemeClr val="tx1">
                    <a:lumMod val="75000"/>
                    <a:lumOff val="25000"/>
                  </a:schemeClr>
                </a:solidFill>
              </a:rPr>
              <a:t>रूप</a:t>
            </a:r>
            <a:r>
              <a:rPr lang="en-US" dirty="0">
                <a:solidFill>
                  <a:schemeClr val="tx1">
                    <a:lumMod val="75000"/>
                    <a:lumOff val="25000"/>
                  </a:schemeClr>
                </a:solidFill>
              </a:rPr>
              <a:t> </a:t>
            </a:r>
            <a:r>
              <a:rPr lang="en-US">
                <a:solidFill>
                  <a:schemeClr val="tx1">
                    <a:lumMod val="75000"/>
                    <a:lumOff val="25000"/>
                  </a:schemeClr>
                </a:solidFill>
              </a:rPr>
              <a:t>से</a:t>
            </a:r>
            <a:r>
              <a:rPr lang="en-US" dirty="0">
                <a:solidFill>
                  <a:schemeClr val="tx1">
                    <a:lumMod val="75000"/>
                    <a:lumOff val="25000"/>
                  </a:schemeClr>
                </a:solidFill>
              </a:rPr>
              <a:t> </a:t>
            </a:r>
            <a:r>
              <a:rPr lang="en-US">
                <a:solidFill>
                  <a:schemeClr val="tx1">
                    <a:lumMod val="75000"/>
                    <a:lumOff val="25000"/>
                  </a:schemeClr>
                </a:solidFill>
              </a:rPr>
              <a:t>संबद्ध</a:t>
            </a:r>
            <a:r>
              <a:rPr lang="en-US" dirty="0">
                <a:solidFill>
                  <a:schemeClr val="tx1">
                    <a:lumMod val="75000"/>
                    <a:lumOff val="25000"/>
                  </a:schemeClr>
                </a:solidFill>
              </a:rPr>
              <a:t> </a:t>
            </a:r>
            <a:r>
              <a:rPr lang="en-US">
                <a:solidFill>
                  <a:schemeClr val="tx1">
                    <a:lumMod val="75000"/>
                    <a:lumOff val="25000"/>
                  </a:schemeClr>
                </a:solidFill>
              </a:rPr>
              <a:t>है</a:t>
            </a:r>
            <a:r>
              <a:rPr lang="en-US" dirty="0">
                <a:solidFill>
                  <a:schemeClr val="tx1">
                    <a:lumMod val="75000"/>
                    <a:lumOff val="25000"/>
                  </a:schemeClr>
                </a:solidFill>
              </a:rPr>
              <a:t>।</a:t>
            </a:r>
            <a:br>
              <a:rPr lang="en-US" dirty="0">
                <a:solidFill>
                  <a:schemeClr val="tx1">
                    <a:lumMod val="75000"/>
                    <a:lumOff val="25000"/>
                  </a:schemeClr>
                </a:solidFill>
              </a:rPr>
            </a:br>
            <a:endParaRPr lang="en-US">
              <a:solidFill>
                <a:schemeClr val="tx1">
                  <a:lumMod val="75000"/>
                  <a:lumOff val="25000"/>
                </a:schemeClr>
              </a:solidFill>
            </a:endParaRP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63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877DB0-AF10-4B00-862C-B4B115A9D162}"/>
              </a:ext>
            </a:extLst>
          </p:cNvPr>
          <p:cNvSpPr>
            <a:spLocks noGrp="1"/>
          </p:cNvSpPr>
          <p:nvPr>
            <p:ph idx="1"/>
          </p:nvPr>
        </p:nvSpPr>
        <p:spPr>
          <a:xfrm>
            <a:off x="1333502" y="2160589"/>
            <a:ext cx="8596668" cy="3880773"/>
          </a:xfrm>
        </p:spPr>
        <p:txBody>
          <a:bodyPr>
            <a:normAutofit/>
          </a:bodyPr>
          <a:lstStyle/>
          <a:p>
            <a:r>
              <a:rPr lang="en-US"/>
              <a:t>Subject </a:t>
            </a:r>
            <a:r>
              <a:rPr lang="en-US" b="1"/>
              <a:t>: Home Science</a:t>
            </a:r>
          </a:p>
          <a:p>
            <a:r>
              <a:rPr lang="en-US" b="1"/>
              <a:t>B.A. I Semester I</a:t>
            </a:r>
          </a:p>
          <a:p>
            <a:r>
              <a:rPr lang="en-US"/>
              <a:t>Course Code: </a:t>
            </a:r>
            <a:r>
              <a:rPr lang="en-US" b="1"/>
              <a:t>A130101T</a:t>
            </a:r>
          </a:p>
          <a:p>
            <a:r>
              <a:rPr lang="en-US"/>
              <a:t>Course Title: </a:t>
            </a:r>
            <a:r>
              <a:rPr lang="en-US" b="1"/>
              <a:t>Fundamentals of Nutrition and Human Development</a:t>
            </a:r>
          </a:p>
          <a:p>
            <a:r>
              <a:rPr lang="en-US" b="1"/>
              <a:t>Part A </a:t>
            </a:r>
          </a:p>
          <a:p>
            <a:r>
              <a:rPr lang="en-US" b="1"/>
              <a:t>Unit I</a:t>
            </a:r>
          </a:p>
        </p:txBody>
      </p:sp>
    </p:spTree>
    <p:extLst>
      <p:ext uri="{BB962C8B-B14F-4D97-AF65-F5344CB8AC3E}">
        <p14:creationId xmlns:p14="http://schemas.microsoft.com/office/powerpoint/2010/main" val="2673486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0C028-2492-4255-97A6-2AAFFC4F509B}"/>
              </a:ext>
            </a:extLst>
          </p:cNvPr>
          <p:cNvSpPr>
            <a:spLocks noGrp="1"/>
          </p:cNvSpPr>
          <p:nvPr>
            <p:ph type="title"/>
          </p:nvPr>
        </p:nvSpPr>
        <p:spPr>
          <a:xfrm>
            <a:off x="1333502" y="609600"/>
            <a:ext cx="8596668" cy="1320800"/>
          </a:xfrm>
        </p:spPr>
        <p:txBody>
          <a:bodyPr>
            <a:normAutofit/>
          </a:bodyPr>
          <a:lstStyle/>
          <a:p>
            <a:r>
              <a:rPr lang="hi-IN"/>
              <a:t>2. राष्ट्रीय पोषण संस्थान हैदराबाद (एन आई एन) (1958)</a:t>
            </a:r>
            <a:endParaRPr lang="en-US"/>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7D1EC25-4EBA-4C27-A632-92049FBA5DD1}"/>
              </a:ext>
            </a:extLst>
          </p:cNvPr>
          <p:cNvSpPr>
            <a:spLocks noGrp="1"/>
          </p:cNvSpPr>
          <p:nvPr>
            <p:ph idx="1"/>
          </p:nvPr>
        </p:nvSpPr>
        <p:spPr>
          <a:xfrm>
            <a:off x="1333502" y="2160589"/>
            <a:ext cx="8596668" cy="3880773"/>
          </a:xfrm>
        </p:spPr>
        <p:txBody>
          <a:bodyPr>
            <a:normAutofit/>
          </a:bodyPr>
          <a:lstStyle/>
          <a:p>
            <a:pPr>
              <a:lnSpc>
                <a:spcPct val="90000"/>
              </a:lnSpc>
            </a:pPr>
            <a:r>
              <a:rPr lang="hi-IN"/>
              <a:t>राष्ट्रीय पोषण संस्थान हैदराबाद में स्थित है । यह सार्वजनिक स्वास्थ्य और पोषण संबंधी अनुसंधान करता है ।भारत के सबसे पुराने अनुसंधान संस्थानों में से एक है। इसके अनुसंधान क्षेत्रों में पोषण और सूक्ष्म पोषक तत्व आते हैं। इसे चलाने वाली संस्था आईसीएमआर है ।भारत में इस संस्थान की स्थापना कुनूर में कुनूर रिसर्च लैबोरेट्री के नाम से हुई थी। 1950 में इसे राष्ट्रीय पोषण संस्थान नाम दिया गया। इसके प्रमुख विभाग हैं :</a:t>
            </a:r>
            <a:br>
              <a:rPr lang="hi-IN"/>
            </a:br>
            <a:r>
              <a:rPr lang="hi-IN"/>
              <a:t>जीव रसायन विभाग</a:t>
            </a:r>
            <a:br>
              <a:rPr lang="hi-IN"/>
            </a:br>
            <a:r>
              <a:rPr lang="hi-IN"/>
              <a:t>आहार एवं पोषण</a:t>
            </a:r>
            <a:br>
              <a:rPr lang="hi-IN"/>
            </a:br>
            <a:r>
              <a:rPr lang="hi-IN"/>
              <a:t>शिक्षा एवं प्रशिक्षण</a:t>
            </a:r>
            <a:br>
              <a:rPr lang="hi-IN"/>
            </a:br>
            <a:r>
              <a:rPr lang="hi-IN"/>
              <a:t>रोग संबंधी पोषण</a:t>
            </a:r>
            <a:br>
              <a:rPr lang="hi-IN"/>
            </a:br>
            <a:r>
              <a:rPr lang="hi-IN"/>
              <a:t>राष्ट्रीय पोषण संस्थान खाद एवं पोषण संबंधी शोध एवं अनुसंधान कार्यों में निरंतर संलग्न है। भोज्य पदार्थों के पोषक मूल्यों का विश्लेषण करके उसके परिणामों को आईसीएमआर की सहायता से *भारतीय भोजन का पौष्टिक मान* नामक पुस्तक में प्रकाशित किया है। यह एक मानक पुस्तिका है ।एन आई एन *पोषण* नामक पत्रिका का प्रकाशन भी करता है।   </a:t>
            </a:r>
            <a:endParaRPr lang="en-US"/>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87726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D86D-815E-4DAB-9937-7BBD691C753D}"/>
              </a:ext>
            </a:extLst>
          </p:cNvPr>
          <p:cNvSpPr>
            <a:spLocks noGrp="1"/>
          </p:cNvSpPr>
          <p:nvPr>
            <p:ph type="title"/>
          </p:nvPr>
        </p:nvSpPr>
        <p:spPr>
          <a:xfrm>
            <a:off x="1563623" y="777241"/>
            <a:ext cx="9070848" cy="899159"/>
          </a:xfrm>
        </p:spPr>
        <p:txBody>
          <a:bodyPr>
            <a:normAutofit fontScale="90000"/>
          </a:bodyPr>
          <a:lstStyle/>
          <a:p>
            <a:r>
              <a:rPr lang="hi-IN" sz="3600" dirty="0"/>
              <a:t>3.भारतीय कृषि अनुसंधान परिषद ( </a:t>
            </a:r>
            <a:r>
              <a:rPr lang="en-US" sz="3600" dirty="0"/>
              <a:t>ICAR 1929)</a:t>
            </a:r>
          </a:p>
        </p:txBody>
      </p:sp>
      <p:sp>
        <p:nvSpPr>
          <p:cNvPr id="3" name="Text Placeholder 2">
            <a:extLst>
              <a:ext uri="{FF2B5EF4-FFF2-40B4-BE49-F238E27FC236}">
                <a16:creationId xmlns:a16="http://schemas.microsoft.com/office/drawing/2014/main" id="{DD5F34A8-2934-4669-9067-7737773097EC}"/>
              </a:ext>
            </a:extLst>
          </p:cNvPr>
          <p:cNvSpPr>
            <a:spLocks noGrp="1"/>
          </p:cNvSpPr>
          <p:nvPr>
            <p:ph type="body" idx="1"/>
          </p:nvPr>
        </p:nvSpPr>
        <p:spPr>
          <a:xfrm>
            <a:off x="1557529" y="1798319"/>
            <a:ext cx="9070848" cy="4282439"/>
          </a:xfrm>
        </p:spPr>
        <p:txBody>
          <a:bodyPr>
            <a:normAutofit fontScale="92500" lnSpcReduction="20000"/>
          </a:bodyPr>
          <a:lstStyle/>
          <a:p>
            <a:pPr algn="l"/>
            <a:r>
              <a:rPr lang="hi-IN" dirty="0"/>
              <a:t> भारतीय कृषि अनुसंधान परिषद का मुख्यालय नई दिल्ली में स्थित है ।इसकी स्थापना 1929 में हुई। भारत में कृषि तथा सिंचाई मंत्रालय के अंतर्गत स्थापित इस परिषद के तीन प्रमुख उद्देश्य हैं</a:t>
            </a:r>
            <a:br>
              <a:rPr lang="hi-IN" dirty="0"/>
            </a:br>
            <a:r>
              <a:rPr lang="hi-IN" dirty="0"/>
              <a:t>1.कृषि संबंधी शोध करना</a:t>
            </a:r>
            <a:br>
              <a:rPr lang="hi-IN" dirty="0"/>
            </a:br>
            <a:r>
              <a:rPr lang="hi-IN" dirty="0"/>
              <a:t>2.ग्रामीण युवकों युवतियों के लिए लाभदायक कार्यक्रम आयोजित करना</a:t>
            </a:r>
            <a:br>
              <a:rPr lang="hi-IN" dirty="0"/>
            </a:br>
            <a:r>
              <a:rPr lang="hi-IN" dirty="0"/>
              <a:t>3. कृषि संबंधी प्रशिक्षण प्रदान करना</a:t>
            </a:r>
            <a:br>
              <a:rPr lang="hi-IN" dirty="0"/>
            </a:br>
            <a:r>
              <a:rPr lang="hi-IN" dirty="0"/>
              <a:t>विभिन्न स्तरों पर प्रशिक्षण कार्यक्रम चलाने के अंतर्गत देश भर में लगभग 22 कृषि विश्वविद्यालयों तथा 21 अनुसंधान केंद्रों को वित्तीय सहायता प्रदान की जाती है ।मेधावी छात्र-छात्राओं को आईसीएआर कृषि एवं गृह विज्ञान में प्रतिवर्ष छात्रवृत्ति भी प्रदान की जाती है ।देशभर में कृषि विज्ञान केंद्र (केवीके) की स्थापना आईसीएआर के अंतर्गत की गई। इनका उद्देश्य प्रशिक्षण प्रणाली द्वारा कृषकों को तकनीकी ज्ञान देना है ।जिसका प्रत्यक्ष प्रभाव कृषि उत्पादन पर पड़ता है। गृह विज्ञान के स्नातकोत्तर छात्र छात्राएं कृषि विज्ञान केंद्र में रोजगार प्राप्त कर सकते हैं। कृषि विज्ञान केंद्र ग्रामीण महिलाओं के उत्थान के लिए भी प्रयत्नशील है। गृह विज्ञान में प्रशिक्षण पाकर ग्रामीण महिलाएं अपने समाज में प्रतिष्ठा के योग्य बन जाती हैं। घरेलू उद्योगों का सफलतापूर्वक संचालन कर जीविका उपार्जन में महत्वपूर्ण योगदान प्रदान करती हैं ।1979 से अब तक भारत में 100 से अधिक कृषि विज्ञान की केंद्र कृषि विज्ञान केंद्रों की स्थापना हो चुकी  है। </a:t>
            </a:r>
            <a:endParaRPr lang="en-US" dirty="0"/>
          </a:p>
        </p:txBody>
      </p:sp>
    </p:spTree>
    <p:extLst>
      <p:ext uri="{BB962C8B-B14F-4D97-AF65-F5344CB8AC3E}">
        <p14:creationId xmlns:p14="http://schemas.microsoft.com/office/powerpoint/2010/main" val="305162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06E0-7C3B-457B-9207-ECEFE38BCBC9}"/>
              </a:ext>
            </a:extLst>
          </p:cNvPr>
          <p:cNvSpPr>
            <a:spLocks noGrp="1"/>
          </p:cNvSpPr>
          <p:nvPr>
            <p:ph type="title"/>
          </p:nvPr>
        </p:nvSpPr>
        <p:spPr>
          <a:xfrm>
            <a:off x="1563624" y="640080"/>
            <a:ext cx="9070848" cy="792480"/>
          </a:xfrm>
        </p:spPr>
        <p:txBody>
          <a:bodyPr>
            <a:normAutofit/>
          </a:bodyPr>
          <a:lstStyle/>
          <a:p>
            <a:r>
              <a:rPr lang="hi-IN" sz="2400" dirty="0"/>
              <a:t>4.राष्ट्रीय जन सहयोग एवं बाल विकास (एनआइपीसीसीडी 1975 )</a:t>
            </a:r>
            <a:endParaRPr lang="en-US" sz="2400" dirty="0"/>
          </a:p>
        </p:txBody>
      </p:sp>
      <p:sp>
        <p:nvSpPr>
          <p:cNvPr id="3" name="Text Placeholder 2">
            <a:extLst>
              <a:ext uri="{FF2B5EF4-FFF2-40B4-BE49-F238E27FC236}">
                <a16:creationId xmlns:a16="http://schemas.microsoft.com/office/drawing/2014/main" id="{556971E6-E137-4A9C-B27C-F76B985098F5}"/>
              </a:ext>
            </a:extLst>
          </p:cNvPr>
          <p:cNvSpPr>
            <a:spLocks noGrp="1"/>
          </p:cNvSpPr>
          <p:nvPr>
            <p:ph type="body" idx="1"/>
          </p:nvPr>
        </p:nvSpPr>
        <p:spPr>
          <a:xfrm>
            <a:off x="1563624" y="1432561"/>
            <a:ext cx="9070848" cy="4160520"/>
          </a:xfrm>
        </p:spPr>
        <p:txBody>
          <a:bodyPr>
            <a:normAutofit fontScale="85000" lnSpcReduction="20000"/>
          </a:bodyPr>
          <a:lstStyle/>
          <a:p>
            <a:pPr algn="l"/>
            <a:r>
              <a:rPr lang="hi-IN" dirty="0"/>
              <a:t>राष्ट्रीय जन सहयोग एवं बाल विकास एक स्वायत्तशासी संगठन है ।जिसकी स्थापना जुलाई 1975 में हुई। इसका मुख्यालय दिल्ली में स्थित है। यह मानव संसाधन विकास मंत्रालय के अधीन संस्था है ,जिसका संचालन महिला एवं बाल विकास विभाग द्वारा होता है  इस संस्था का उद्देश्य स्वैच्छिक कार्यों एवं गतिविधियों के द्वारा बाल विकास एवं सामाजिक विकास को प्रोत्साहित करके उन्नति प्रदान करना है ।</a:t>
            </a:r>
            <a:br>
              <a:rPr lang="hi-IN" dirty="0"/>
            </a:br>
            <a:r>
              <a:rPr lang="hi-IN" dirty="0"/>
              <a:t>* एनआइपीसीसीडी के प्रमुख कार्य *</a:t>
            </a:r>
            <a:br>
              <a:rPr lang="hi-IN" dirty="0"/>
            </a:br>
            <a:r>
              <a:rPr lang="hi-IN" dirty="0"/>
              <a:t>बाल विकास कार्यक्रमों के लिए प्रारूप एवं ढांचा तैयार करना</a:t>
            </a:r>
            <a:br>
              <a:rPr lang="hi-IN" dirty="0"/>
            </a:br>
            <a:r>
              <a:rPr lang="hi-IN" dirty="0"/>
              <a:t>सामाजिक विकास को उन्नत करना</a:t>
            </a:r>
            <a:br>
              <a:rPr lang="hi-IN" dirty="0"/>
            </a:br>
            <a:r>
              <a:rPr lang="hi-IN" dirty="0"/>
              <a:t>प्रशिक्षण देना</a:t>
            </a:r>
            <a:br>
              <a:rPr lang="hi-IN" dirty="0"/>
            </a:br>
            <a:r>
              <a:rPr lang="hi-IN" dirty="0"/>
              <a:t>सरकारी एवं शैक्षिक संस्थानों को सहायता देना सरकारी अन्य संगठनों के साथ संपर्क स्थापित करना</a:t>
            </a:r>
            <a:br>
              <a:rPr lang="hi-IN" dirty="0"/>
            </a:br>
            <a:r>
              <a:rPr lang="hi-IN" dirty="0"/>
              <a:t>बाल विकास से संबंधित प्रकाशन करना</a:t>
            </a:r>
            <a:br>
              <a:rPr lang="hi-IN" dirty="0"/>
            </a:br>
            <a:r>
              <a:rPr lang="hi-IN" dirty="0"/>
              <a:t>*वर्तमान में एनआइपीसीसीडी द्वारा चलाए गए जा रहे प्रशिक्षण कार्यक्रम हैं*</a:t>
            </a:r>
            <a:br>
              <a:rPr lang="hi-IN" dirty="0"/>
            </a:br>
            <a:r>
              <a:rPr lang="hi-IN" dirty="0"/>
              <a:t>सीडीपीओ के लिए रोजगार प्रशिक्षण</a:t>
            </a:r>
            <a:br>
              <a:rPr lang="hi-IN" dirty="0"/>
            </a:br>
            <a:r>
              <a:rPr lang="hi-IN" dirty="0"/>
              <a:t>बाल देखभाल संस्थानों के परामर्शदाताओं और सामाजिक कार्यकर्ताओं के कौशल विकास हेतु प्रशिक्षण कार्यक्रम</a:t>
            </a:r>
            <a:br>
              <a:rPr lang="hi-IN" dirty="0"/>
            </a:br>
            <a:r>
              <a:rPr lang="hi-IN" dirty="0"/>
              <a:t>आंगनवाड़ी कार्यकर्ताओं के लिए प्रशिक्षण कार्यक्रम आंगनवाड़ी सेवा योजना के सुपरवाइजर के लिए दिगविन्यास कार्यक्रम और प्रशिक्षण कार्यक्रम चलाना</a:t>
            </a:r>
            <a:br>
              <a:rPr lang="hi-IN" dirty="0"/>
            </a:br>
            <a:r>
              <a:rPr lang="hi-IN" dirty="0"/>
              <a:t>नेतृत्व विकास द्वारा महिलाओं में क्षमता निर्माण हेतु संवेदीकरण कार्यक्रम चलाना </a:t>
            </a:r>
            <a:endParaRPr lang="en-US" dirty="0"/>
          </a:p>
        </p:txBody>
      </p:sp>
    </p:spTree>
    <p:extLst>
      <p:ext uri="{BB962C8B-B14F-4D97-AF65-F5344CB8AC3E}">
        <p14:creationId xmlns:p14="http://schemas.microsoft.com/office/powerpoint/2010/main" val="1309647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5200-3681-40FB-BBDA-978E2A424C2B}"/>
              </a:ext>
            </a:extLst>
          </p:cNvPr>
          <p:cNvSpPr>
            <a:spLocks noGrp="1"/>
          </p:cNvSpPr>
          <p:nvPr>
            <p:ph type="title"/>
          </p:nvPr>
        </p:nvSpPr>
        <p:spPr>
          <a:xfrm>
            <a:off x="1563623" y="1463041"/>
            <a:ext cx="9070848" cy="457200"/>
          </a:xfrm>
        </p:spPr>
        <p:txBody>
          <a:bodyPr>
            <a:normAutofit fontScale="90000"/>
          </a:bodyPr>
          <a:lstStyle/>
          <a:p>
            <a:r>
              <a:rPr lang="hi-IN" sz="2400" dirty="0"/>
              <a:t>5.*केंद्रीय आहार तकनीकी अनुसंधान संस्थान* (सीएफटीआरआई 1950 )</a:t>
            </a:r>
            <a:endParaRPr lang="en-US" sz="2400" dirty="0"/>
          </a:p>
        </p:txBody>
      </p:sp>
      <p:sp>
        <p:nvSpPr>
          <p:cNvPr id="3" name="Text Placeholder 2">
            <a:extLst>
              <a:ext uri="{FF2B5EF4-FFF2-40B4-BE49-F238E27FC236}">
                <a16:creationId xmlns:a16="http://schemas.microsoft.com/office/drawing/2014/main" id="{C05C713A-3884-49F1-8647-70E6D097FE50}"/>
              </a:ext>
            </a:extLst>
          </p:cNvPr>
          <p:cNvSpPr>
            <a:spLocks noGrp="1"/>
          </p:cNvSpPr>
          <p:nvPr>
            <p:ph type="body" idx="1"/>
          </p:nvPr>
        </p:nvSpPr>
        <p:spPr>
          <a:xfrm>
            <a:off x="1563624" y="1920241"/>
            <a:ext cx="9070848" cy="3219021"/>
          </a:xfrm>
        </p:spPr>
        <p:txBody>
          <a:bodyPr>
            <a:normAutofit fontScale="85000" lnSpcReduction="20000"/>
          </a:bodyPr>
          <a:lstStyle/>
          <a:p>
            <a:pPr algn="l"/>
            <a:r>
              <a:rPr lang="hi-IN" dirty="0"/>
              <a:t>यह संस्थान विभिन्न भोज्य समूह जैसे फल सब्जी अनाज दाल इत्यादि के संरक्षण एवम संग्रहीकरण का अनुसंधान करने, सस्ते सुविधाजनक पौष्टिक आहार तैयार करने तथा संपूरक पौष्टिक आहार बनाने में संलग्न है । इस संस्थान में पोषण एवं आहार संबंधी अनुसंधान किए जाते हैं। मैसूर में स्थित इस अनुसंधान संस्थान के प्रमुख विभाग हैं: जीव रसायन विज्ञान एवं व्यवहारिक पोषणविभाग</a:t>
            </a:r>
            <a:br>
              <a:rPr lang="hi-IN" dirty="0"/>
            </a:br>
            <a:r>
              <a:rPr lang="hi-IN" dirty="0"/>
              <a:t>चावल एवं दालों का तकनीकी अनुसंधान विभाग</a:t>
            </a:r>
            <a:br>
              <a:rPr lang="hi-IN" dirty="0"/>
            </a:br>
            <a:r>
              <a:rPr lang="hi-IN" dirty="0"/>
              <a:t>बेकिंग और कन्फेक्शनरी विभाग</a:t>
            </a:r>
            <a:br>
              <a:rPr lang="hi-IN" dirty="0"/>
            </a:br>
            <a:r>
              <a:rPr lang="hi-IN" dirty="0"/>
              <a:t>फल एवं सब्जी का तकनीकी अनुसंधान विभाग घरेलू व अन्य कीटों के नियंत्रण की के लिए अनुसंधान विभाग</a:t>
            </a:r>
            <a:br>
              <a:rPr lang="hi-IN" dirty="0"/>
            </a:br>
            <a:r>
              <a:rPr lang="hi-IN" dirty="0"/>
              <a:t>जीवाणु विज्ञान विभाग प्रोटीन टेक्नोलॉजी विभाग *पोषाहार एवं बाल आहार निर्मित करने में सीएफटीआरआई का योगदान*</a:t>
            </a:r>
            <a:br>
              <a:rPr lang="hi-IN" dirty="0"/>
            </a:br>
            <a:r>
              <a:rPr lang="hi-IN" dirty="0"/>
              <a:t>उच्च प्रोटीन युक्त आहार बनाना, वनस्पति प्रोटीन से निर्मित शिशु  दुग्ध आहार ,फलों पर मोम की परत चढ़ा कर संरक्षित करने की विधियां ,अनाजों में धुआं देकर उन्हें सुरक्षित रूप से भंडारण करने की प्रक्रिया, दूध के विकल्प के रूप में मूंगफली से दूध बनाने की विधि, सोयाबीन से दूध बनाने की विधि</a:t>
            </a:r>
            <a:endParaRPr lang="en-US" dirty="0"/>
          </a:p>
        </p:txBody>
      </p:sp>
    </p:spTree>
    <p:extLst>
      <p:ext uri="{BB962C8B-B14F-4D97-AF65-F5344CB8AC3E}">
        <p14:creationId xmlns:p14="http://schemas.microsoft.com/office/powerpoint/2010/main" val="3999602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76A2E-1F34-4834-95F5-2A6F9028EF59}"/>
              </a:ext>
            </a:extLst>
          </p:cNvPr>
          <p:cNvSpPr>
            <a:spLocks noGrp="1"/>
          </p:cNvSpPr>
          <p:nvPr>
            <p:ph type="title"/>
          </p:nvPr>
        </p:nvSpPr>
        <p:spPr>
          <a:xfrm>
            <a:off x="1563623" y="1371600"/>
            <a:ext cx="9070848" cy="457201"/>
          </a:xfrm>
        </p:spPr>
        <p:txBody>
          <a:bodyPr>
            <a:normAutofit fontScale="90000"/>
          </a:bodyPr>
          <a:lstStyle/>
          <a:p>
            <a:r>
              <a:rPr lang="hi-IN" sz="3200" dirty="0"/>
              <a:t>*सीएफटीआरआई द्वारा बनाए गए पूरक भोज्य पदार्थ*</a:t>
            </a:r>
            <a:endParaRPr lang="en-US" sz="3200" dirty="0"/>
          </a:p>
        </p:txBody>
      </p:sp>
      <p:sp>
        <p:nvSpPr>
          <p:cNvPr id="3" name="Text Placeholder 2">
            <a:extLst>
              <a:ext uri="{FF2B5EF4-FFF2-40B4-BE49-F238E27FC236}">
                <a16:creationId xmlns:a16="http://schemas.microsoft.com/office/drawing/2014/main" id="{AAB6A40B-FFFF-4364-9EB1-8A2E8EBB3F0E}"/>
              </a:ext>
            </a:extLst>
          </p:cNvPr>
          <p:cNvSpPr>
            <a:spLocks noGrp="1"/>
          </p:cNvSpPr>
          <p:nvPr>
            <p:ph type="body" idx="1"/>
          </p:nvPr>
        </p:nvSpPr>
        <p:spPr>
          <a:xfrm>
            <a:off x="1447800" y="1828800"/>
            <a:ext cx="9326880" cy="3474719"/>
          </a:xfrm>
        </p:spPr>
        <p:txBody>
          <a:bodyPr>
            <a:noAutofit/>
          </a:bodyPr>
          <a:lstStyle/>
          <a:p>
            <a:pPr algn="l"/>
            <a:r>
              <a:rPr lang="hi-IN" sz="1800" u="sng" dirty="0"/>
              <a:t>1.भारतीय बहुउद्देशीय आटा ( मल्टी परपज फूड ,एम पी एफ )</a:t>
            </a:r>
            <a:br>
              <a:rPr lang="hi-IN" sz="1800" u="sng" dirty="0"/>
            </a:br>
            <a:r>
              <a:rPr lang="hi-IN" sz="1800" dirty="0"/>
              <a:t>इसमें 75% मूंग की मूंगफली की खली, 25% भुने चने के आटे का मिश्रण ,विटामिन ए ,डी ,थायमिन, राइबोफ्लेविन ,कैलशियम कार्बोनेट द्वारा सुदृढ़ीकरण । यह सादा अथवा मसाले युक्त मिश्रण के रूप में मिलता है ।सादे आटे का उपयोग दही, मिठाईयां बनाने, मैदा ,बेसन, पिसी दाल इत्यादि में मिलाकर मीठे व्यंजन बनाने में प्रयुक्त होता है। मसालेदार एमपीएस नमकीन, मसाला युक्त व्यंजन बनाने में प्रयुक्त होता है । 25 ग्राम प्रतिदिन एम पी एफ द्वारा 10 ग्राम प्रोटीन और दैनिक आवश्यकता का आधा भाग विटामिन ए ,कैल्शियम एवं राइबोफ्लेविन  की पूर्ति होती है।</a:t>
            </a:r>
            <a:br>
              <a:rPr lang="hi-IN" sz="1800" dirty="0"/>
            </a:br>
            <a:r>
              <a:rPr lang="hi-IN" sz="1800" u="sng" dirty="0"/>
              <a:t>2.मॉल्ट युक्त भोज्य पदार्थ( माल्ट फूड)</a:t>
            </a:r>
            <a:br>
              <a:rPr lang="hi-IN" sz="1800" u="sng" dirty="0"/>
            </a:br>
            <a:r>
              <a:rPr lang="hi-IN" sz="1800" dirty="0"/>
              <a:t>40% अनाज के माल्ट, 40% कम वसायुक्त मूंगफली का आटा ,20% भुने चने का आटा मिलाकर यह 28% प्रोटीन युक्त भोज्य पदार्थ सीएफटीआरआई द्वारा तैयार किया जाता है ।अतिरिक्त रूप से विटामिन और कैल्शियम मिलाए जाते हैं।</a:t>
            </a:r>
            <a:br>
              <a:rPr lang="hi-IN" sz="1800" dirty="0"/>
            </a:br>
            <a:r>
              <a:rPr lang="hi-IN" sz="1800" dirty="0"/>
              <a:t>इस प्रकार सी एफ टी आर आई शिशु स्वास्थ्य पोषण में अपना महत्वपूर्ण योगदान दे रहा है।</a:t>
            </a:r>
            <a:br>
              <a:rPr lang="hi-IN" sz="1800" dirty="0"/>
            </a:br>
            <a:r>
              <a:rPr lang="hi-IN" sz="1800" dirty="0"/>
              <a:t> </a:t>
            </a:r>
            <a:endParaRPr lang="en-US" sz="1800" dirty="0"/>
          </a:p>
        </p:txBody>
      </p:sp>
    </p:spTree>
    <p:extLst>
      <p:ext uri="{BB962C8B-B14F-4D97-AF65-F5344CB8AC3E}">
        <p14:creationId xmlns:p14="http://schemas.microsoft.com/office/powerpoint/2010/main" val="1554296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5FC5-F034-470E-A11F-770C7FE1FFA0}"/>
              </a:ext>
            </a:extLst>
          </p:cNvPr>
          <p:cNvSpPr>
            <a:spLocks noGrp="1"/>
          </p:cNvSpPr>
          <p:nvPr>
            <p:ph type="title"/>
          </p:nvPr>
        </p:nvSpPr>
        <p:spPr>
          <a:xfrm>
            <a:off x="1563623" y="929641"/>
            <a:ext cx="9070848" cy="960119"/>
          </a:xfrm>
        </p:spPr>
        <p:txBody>
          <a:bodyPr/>
          <a:lstStyle/>
          <a:p>
            <a:r>
              <a:rPr lang="hi-IN" sz="4400" dirty="0"/>
              <a:t>संदर्भ तालिका</a:t>
            </a:r>
            <a:endParaRPr lang="en-US" sz="4400" dirty="0"/>
          </a:p>
        </p:txBody>
      </p:sp>
      <p:sp>
        <p:nvSpPr>
          <p:cNvPr id="3" name="Text Placeholder 2">
            <a:extLst>
              <a:ext uri="{FF2B5EF4-FFF2-40B4-BE49-F238E27FC236}">
                <a16:creationId xmlns:a16="http://schemas.microsoft.com/office/drawing/2014/main" id="{D443751D-B86A-43FD-A631-6A0387BF032B}"/>
              </a:ext>
            </a:extLst>
          </p:cNvPr>
          <p:cNvSpPr>
            <a:spLocks noGrp="1"/>
          </p:cNvSpPr>
          <p:nvPr>
            <p:ph type="body" idx="1"/>
          </p:nvPr>
        </p:nvSpPr>
        <p:spPr>
          <a:xfrm>
            <a:off x="1563624" y="2362200"/>
            <a:ext cx="9070848" cy="2777062"/>
          </a:xfrm>
        </p:spPr>
        <p:txBody>
          <a:bodyPr>
            <a:normAutofit/>
          </a:bodyPr>
          <a:lstStyle/>
          <a:p>
            <a:pPr algn="l"/>
            <a:r>
              <a:rPr lang="hi-IN" sz="2400" dirty="0"/>
              <a:t>1.पांडे सुधा, मिश्रा उषा; पोषण एवं मानव विकास; साहित्य प्रकाशन; 2021; पृष्ठ संख्या 9 से 12</a:t>
            </a:r>
            <a:br>
              <a:rPr lang="hi-IN" sz="2400" dirty="0"/>
            </a:br>
            <a:r>
              <a:rPr lang="hi-IN" sz="2400" dirty="0"/>
              <a:t>2. इंटरनेट संदर्भ</a:t>
            </a:r>
            <a:br>
              <a:rPr lang="hi-IN" sz="2400" dirty="0"/>
            </a:br>
            <a:r>
              <a:rPr lang="en-US" sz="2400" dirty="0">
                <a:hlinkClick r:id="rId2"/>
              </a:rPr>
              <a:t>icar.gov.in</a:t>
            </a:r>
            <a:br>
              <a:rPr lang="en-US" sz="2400" dirty="0"/>
            </a:br>
            <a:r>
              <a:rPr lang="en-US" sz="2400" dirty="0">
                <a:hlinkClick r:id="rId3"/>
              </a:rPr>
              <a:t>nipccd.nic.in</a:t>
            </a:r>
            <a:br>
              <a:rPr lang="en-US" sz="2400" dirty="0"/>
            </a:br>
            <a:r>
              <a:rPr lang="en-US" sz="2400" dirty="0">
                <a:hlinkClick r:id="rId4"/>
              </a:rPr>
              <a:t>icmr.nic.in</a:t>
            </a:r>
            <a:br>
              <a:rPr lang="en-US" sz="2400" dirty="0"/>
            </a:br>
            <a:r>
              <a:rPr lang="en-US" sz="2400" dirty="0">
                <a:hlinkClick r:id="rId5"/>
              </a:rPr>
              <a:t>cftri.res.in.nin.res.in</a:t>
            </a:r>
            <a:r>
              <a:rPr lang="en-US" sz="2400" dirty="0"/>
              <a:t> </a:t>
            </a:r>
          </a:p>
        </p:txBody>
      </p:sp>
    </p:spTree>
    <p:extLst>
      <p:ext uri="{BB962C8B-B14F-4D97-AF65-F5344CB8AC3E}">
        <p14:creationId xmlns:p14="http://schemas.microsoft.com/office/powerpoint/2010/main" val="164898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CC1A-1A64-42BA-AED2-7B45340D1734}"/>
              </a:ext>
            </a:extLst>
          </p:cNvPr>
          <p:cNvSpPr>
            <a:spLocks noGrp="1"/>
          </p:cNvSpPr>
          <p:nvPr>
            <p:ph type="title"/>
          </p:nvPr>
        </p:nvSpPr>
        <p:spPr>
          <a:xfrm>
            <a:off x="1333502" y="609600"/>
            <a:ext cx="8596668" cy="1320800"/>
          </a:xfrm>
        </p:spPr>
        <p:txBody>
          <a:bodyPr>
            <a:normAutofit/>
          </a:bodyPr>
          <a:lstStyle/>
          <a:p>
            <a:r>
              <a:rPr lang="hi-IN" b="1"/>
              <a:t>गृह शब्द का अर्थ</a:t>
            </a:r>
            <a:endParaRPr lang="en-US"/>
          </a:p>
        </p:txBody>
      </p:sp>
      <p:sp>
        <p:nvSpPr>
          <p:cNvPr id="3" name="Content Placeholder 2">
            <a:extLst>
              <a:ext uri="{FF2B5EF4-FFF2-40B4-BE49-F238E27FC236}">
                <a16:creationId xmlns:a16="http://schemas.microsoft.com/office/drawing/2014/main" id="{81D24237-4D86-443F-9975-1516AB6AAA5F}"/>
              </a:ext>
            </a:extLst>
          </p:cNvPr>
          <p:cNvSpPr>
            <a:spLocks noGrp="1"/>
          </p:cNvSpPr>
          <p:nvPr>
            <p:ph idx="1"/>
          </p:nvPr>
        </p:nvSpPr>
        <p:spPr>
          <a:xfrm>
            <a:off x="1333502" y="2160589"/>
            <a:ext cx="8596668" cy="3880773"/>
          </a:xfrm>
        </p:spPr>
        <p:txBody>
          <a:bodyPr>
            <a:normAutofit/>
          </a:bodyPr>
          <a:lstStyle/>
          <a:p>
            <a:r>
              <a:rPr lang="hi-IN"/>
              <a:t>गृह शब्द के समान अर्थ में ही प्राय: मकान शब्द को ले लिया जाता है किंतु दोनों ही शब्दों में पर्याप्त भिन्नता है। </a:t>
            </a:r>
          </a:p>
          <a:p>
            <a:r>
              <a:rPr lang="hi-IN"/>
              <a:t>मकान का अर्थ उस आश्रय स्थल से होता है जो कि पत्थर व सीमेंट आदि से बनाया जाता है जबकि घर एक भावनात्मक शब्द है यहां परिवार के सभी सदस्य स्नेह व सहानुभूति से रहकर अपनी समस्त आवश्यकताओं की पूर्ति करते हैं। </a:t>
            </a:r>
          </a:p>
          <a:p>
            <a:r>
              <a:rPr lang="hi-IN"/>
              <a:t>एक कहावत है कि " मकान हाथों द्वारा बनाया जाता है जबकि गृह ह्रदय से बनाया जाता है"</a:t>
            </a:r>
            <a:endParaRPr lang="en-US"/>
          </a:p>
        </p:txBody>
      </p:sp>
    </p:spTree>
    <p:extLst>
      <p:ext uri="{BB962C8B-B14F-4D97-AF65-F5344CB8AC3E}">
        <p14:creationId xmlns:p14="http://schemas.microsoft.com/office/powerpoint/2010/main" val="96595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7E57-A570-4ED2-ABDD-988A6C3A18FB}"/>
              </a:ext>
            </a:extLst>
          </p:cNvPr>
          <p:cNvSpPr>
            <a:spLocks noGrp="1"/>
          </p:cNvSpPr>
          <p:nvPr>
            <p:ph type="title"/>
          </p:nvPr>
        </p:nvSpPr>
        <p:spPr>
          <a:xfrm>
            <a:off x="1333502" y="609600"/>
            <a:ext cx="8596668" cy="1320800"/>
          </a:xfrm>
        </p:spPr>
        <p:txBody>
          <a:bodyPr>
            <a:normAutofit/>
          </a:bodyPr>
          <a:lstStyle/>
          <a:p>
            <a:r>
              <a:rPr lang="hi-IN" b="1"/>
              <a:t>गृह विज्ञान परिचय</a:t>
            </a:r>
            <a:endParaRPr lang="en-US"/>
          </a:p>
        </p:txBody>
      </p:sp>
      <p:sp>
        <p:nvSpPr>
          <p:cNvPr id="3" name="Content Placeholder 2">
            <a:extLst>
              <a:ext uri="{FF2B5EF4-FFF2-40B4-BE49-F238E27FC236}">
                <a16:creationId xmlns:a16="http://schemas.microsoft.com/office/drawing/2014/main" id="{46E55964-8DA8-4BDA-85BB-4B71B35497C4}"/>
              </a:ext>
            </a:extLst>
          </p:cNvPr>
          <p:cNvSpPr>
            <a:spLocks noGrp="1"/>
          </p:cNvSpPr>
          <p:nvPr>
            <p:ph idx="1"/>
          </p:nvPr>
        </p:nvSpPr>
        <p:spPr>
          <a:xfrm>
            <a:off x="1333502" y="2160589"/>
            <a:ext cx="8596668" cy="3880773"/>
          </a:xfrm>
        </p:spPr>
        <p:txBody>
          <a:bodyPr>
            <a:normAutofit/>
          </a:bodyPr>
          <a:lstStyle/>
          <a:p>
            <a:r>
              <a:rPr lang="hi-IN"/>
              <a:t>किसी राष्ट्र का विकास तत्कालीन समाज के विकास पर आधारित होता है। समाज की इकाई परिवार है और परिवार को चलाने का कार्य एक गृहणी का होता है। </a:t>
            </a:r>
          </a:p>
          <a:p>
            <a:r>
              <a:rPr lang="hi-IN"/>
              <a:t>घर चलाने वाले गृहणी को गृहस्थी का व्यवस्थापन</a:t>
            </a:r>
            <a:r>
              <a:rPr lang="en-US"/>
              <a:t>, </a:t>
            </a:r>
            <a:r>
              <a:rPr lang="hi-IN"/>
              <a:t>घर के प्रत्येक सदस्य की सुख सुविधाओं का प्रबंध</a:t>
            </a:r>
            <a:r>
              <a:rPr lang="en-US"/>
              <a:t>, </a:t>
            </a:r>
            <a:r>
              <a:rPr lang="hi-IN"/>
              <a:t>भोजन की व्यवस्था</a:t>
            </a:r>
            <a:r>
              <a:rPr lang="en-US"/>
              <a:t>, </a:t>
            </a:r>
            <a:r>
              <a:rPr lang="hi-IN"/>
              <a:t>वस्त्र की आपूर्ति</a:t>
            </a:r>
            <a:r>
              <a:rPr lang="en-US"/>
              <a:t>, </a:t>
            </a:r>
            <a:r>
              <a:rPr lang="hi-IN"/>
              <a:t>सुरक्षा</a:t>
            </a:r>
            <a:r>
              <a:rPr lang="en-US"/>
              <a:t>, </a:t>
            </a:r>
            <a:r>
              <a:rPr lang="hi-IN"/>
              <a:t>स्नेह एवं सहयोग हेतु कार्य करना होता है। </a:t>
            </a:r>
          </a:p>
          <a:p>
            <a:r>
              <a:rPr lang="hi-IN"/>
              <a:t>घर के विभिन्न क्रियाकलापों को कला एवं वैज्ञानिक दृष्टिकोण से व्यवस्थित करना ही गृह विज्ञान कहलाता है।</a:t>
            </a:r>
            <a:endParaRPr lang="en-US"/>
          </a:p>
        </p:txBody>
      </p:sp>
    </p:spTree>
    <p:extLst>
      <p:ext uri="{BB962C8B-B14F-4D97-AF65-F5344CB8AC3E}">
        <p14:creationId xmlns:p14="http://schemas.microsoft.com/office/powerpoint/2010/main" val="111413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341D-09B8-40C9-8D1D-2280F71FED6B}"/>
              </a:ext>
            </a:extLst>
          </p:cNvPr>
          <p:cNvSpPr>
            <a:spLocks noGrp="1"/>
          </p:cNvSpPr>
          <p:nvPr>
            <p:ph type="title"/>
          </p:nvPr>
        </p:nvSpPr>
        <p:spPr>
          <a:xfrm>
            <a:off x="1333502" y="609600"/>
            <a:ext cx="8596668" cy="1320800"/>
          </a:xfrm>
        </p:spPr>
        <p:txBody>
          <a:bodyPr>
            <a:normAutofit/>
          </a:bodyPr>
          <a:lstStyle/>
          <a:p>
            <a:r>
              <a:rPr lang="hi-IN" b="1"/>
              <a:t>गृह विज्ञान की आवश्यकता</a:t>
            </a:r>
            <a:endParaRPr lang="en-US"/>
          </a:p>
        </p:txBody>
      </p:sp>
      <p:sp>
        <p:nvSpPr>
          <p:cNvPr id="3" name="Content Placeholder 2">
            <a:extLst>
              <a:ext uri="{FF2B5EF4-FFF2-40B4-BE49-F238E27FC236}">
                <a16:creationId xmlns:a16="http://schemas.microsoft.com/office/drawing/2014/main" id="{701BFC30-4D74-4E21-8DF0-54DDAD10B0F3}"/>
              </a:ext>
            </a:extLst>
          </p:cNvPr>
          <p:cNvSpPr>
            <a:spLocks noGrp="1"/>
          </p:cNvSpPr>
          <p:nvPr>
            <p:ph idx="1"/>
          </p:nvPr>
        </p:nvSpPr>
        <p:spPr>
          <a:xfrm>
            <a:off x="1333502" y="2160589"/>
            <a:ext cx="8596668" cy="3880773"/>
          </a:xfrm>
        </p:spPr>
        <p:txBody>
          <a:bodyPr>
            <a:normAutofit/>
          </a:bodyPr>
          <a:lstStyle/>
          <a:p>
            <a:pPr>
              <a:lnSpc>
                <a:spcPct val="90000"/>
              </a:lnSpc>
            </a:pPr>
            <a:r>
              <a:rPr lang="hi-IN" sz="1700"/>
              <a:t>व्यक्ति का विकास शारीरिक</a:t>
            </a:r>
            <a:r>
              <a:rPr lang="en-US" sz="1700"/>
              <a:t>, </a:t>
            </a:r>
            <a:r>
              <a:rPr lang="hi-IN" sz="1700"/>
              <a:t>मानसिक</a:t>
            </a:r>
            <a:r>
              <a:rPr lang="en-US" sz="1700"/>
              <a:t>, </a:t>
            </a:r>
            <a:r>
              <a:rPr lang="hi-IN" sz="1700"/>
              <a:t>बौद्धिक एवं आर्थिक संपदा के विकास के साथ संबंधित है। यह सभी आयाम सफलता पूर्वक प्राप्त करने के लिए आवश्यक है कि व्यक्ति को घर का अनुकूल वातावरण प्राप्त हो। </a:t>
            </a:r>
          </a:p>
          <a:p>
            <a:pPr>
              <a:lnSpc>
                <a:spcPct val="90000"/>
              </a:lnSpc>
            </a:pPr>
            <a:r>
              <a:rPr lang="hi-IN" sz="1700"/>
              <a:t>अनूकूल वातावरण गृह को संचालित कर रहे व्यक्ति द्वारा प्रदान किया जाता है। इसलिए इस व्यक्ति का शिक्षित एवं प्रशिक्षित होना आवश्यक है। यदि यह व्यक्ति स्त्री है तब स्त्री शिक्षा का महत्व और भी अधिक बढ़ जाता है क्योंकि स्त्री को शिक्षित करने से पूरा परिवार व परिवेश शिक्षित होता है और भारतीय संस्कृति में गृहणी परिवार की धुरी का कार्य करती है। इसलिए आवश्यकता है एक ऐसे विषय की जो व्यक्ति के विकास से संबंधित विभिन्न आयाम को अपने में सम्मिलित करे। </a:t>
            </a:r>
          </a:p>
          <a:p>
            <a:pPr>
              <a:lnSpc>
                <a:spcPct val="90000"/>
              </a:lnSpc>
            </a:pPr>
            <a:r>
              <a:rPr lang="hi-IN" sz="1700"/>
              <a:t>गृह विज्ञान विषय इस दिशा में कार्य करने वाला वह विषय है जिसमें गृहकला व विज्ञान दोनों का संगम है। आहार एवं पोषण विज्ञान</a:t>
            </a:r>
            <a:r>
              <a:rPr lang="en-US" sz="1700"/>
              <a:t>, </a:t>
            </a:r>
            <a:r>
              <a:rPr lang="hi-IN" sz="1700"/>
              <a:t>उपचारात्मक पोषण </a:t>
            </a:r>
            <a:r>
              <a:rPr lang="en-US" sz="1700"/>
              <a:t>,</a:t>
            </a:r>
            <a:r>
              <a:rPr lang="hi-IN" sz="1700"/>
              <a:t>वस्त्र विज्ञान</a:t>
            </a:r>
            <a:r>
              <a:rPr lang="en-US" sz="1700"/>
              <a:t>, </a:t>
            </a:r>
            <a:r>
              <a:rPr lang="hi-IN" sz="1700"/>
              <a:t>मानव शरीर क्रिया विज्ञान</a:t>
            </a:r>
            <a:r>
              <a:rPr lang="en-US" sz="1700"/>
              <a:t>, </a:t>
            </a:r>
            <a:r>
              <a:rPr lang="hi-IN" sz="1700"/>
              <a:t>मातृकला व शिशु कल्याण</a:t>
            </a:r>
            <a:r>
              <a:rPr lang="en-US" sz="1700"/>
              <a:t>, </a:t>
            </a:r>
            <a:r>
              <a:rPr lang="hi-IN" sz="1700"/>
              <a:t>वस्त्र विज्ञान</a:t>
            </a:r>
            <a:r>
              <a:rPr lang="en-US" sz="1700"/>
              <a:t>, </a:t>
            </a:r>
            <a:r>
              <a:rPr lang="hi-IN" sz="1700"/>
              <a:t>सिलाई एवं धुलाई कला</a:t>
            </a:r>
            <a:r>
              <a:rPr lang="en-US" sz="1700"/>
              <a:t>, </a:t>
            </a:r>
            <a:r>
              <a:rPr lang="hi-IN" sz="1700"/>
              <a:t>पारिवारिक संसाधनों का प्रबंधन</a:t>
            </a:r>
            <a:r>
              <a:rPr lang="en-US" sz="1700"/>
              <a:t>, </a:t>
            </a:r>
            <a:r>
              <a:rPr lang="hi-IN" sz="1700"/>
              <a:t>आंतरिक गृह सज्जा</a:t>
            </a:r>
            <a:r>
              <a:rPr lang="en-US" sz="1700"/>
              <a:t>, </a:t>
            </a:r>
            <a:r>
              <a:rPr lang="hi-IN" sz="1700"/>
              <a:t>प्रसार शिक्षा : यह सभी गृह विज्ञान के विभिन्न क्षेत्र हैं जो मानव विकास के विभिन्न आयामों के साथ गहराई से जुड़े हैं।</a:t>
            </a:r>
            <a:endParaRPr lang="en-US" sz="1700"/>
          </a:p>
        </p:txBody>
      </p:sp>
    </p:spTree>
    <p:extLst>
      <p:ext uri="{BB962C8B-B14F-4D97-AF65-F5344CB8AC3E}">
        <p14:creationId xmlns:p14="http://schemas.microsoft.com/office/powerpoint/2010/main" val="136944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3174-B7A2-4207-9A31-6E5743119B45}"/>
              </a:ext>
            </a:extLst>
          </p:cNvPr>
          <p:cNvSpPr>
            <a:spLocks noGrp="1"/>
          </p:cNvSpPr>
          <p:nvPr>
            <p:ph type="title"/>
          </p:nvPr>
        </p:nvSpPr>
        <p:spPr>
          <a:xfrm>
            <a:off x="1333502" y="609600"/>
            <a:ext cx="8596668" cy="1320800"/>
          </a:xfrm>
        </p:spPr>
        <p:txBody>
          <a:bodyPr>
            <a:normAutofit/>
          </a:bodyPr>
          <a:lstStyle/>
          <a:p>
            <a:pPr>
              <a:lnSpc>
                <a:spcPct val="90000"/>
              </a:lnSpc>
            </a:pPr>
            <a:r>
              <a:rPr lang="hi-IN" sz="2800" b="1"/>
              <a:t>गृह विज्ञान विषय का महत्व एवं जीवन की गुणवत्ता बनाए रखने के लिए गृह विज्ञान विषय की प्रासंगिकता</a:t>
            </a:r>
            <a:endParaRPr lang="en-US" sz="2800"/>
          </a:p>
        </p:txBody>
      </p:sp>
      <p:sp>
        <p:nvSpPr>
          <p:cNvPr id="3" name="Content Placeholder 2">
            <a:extLst>
              <a:ext uri="{FF2B5EF4-FFF2-40B4-BE49-F238E27FC236}">
                <a16:creationId xmlns:a16="http://schemas.microsoft.com/office/drawing/2014/main" id="{947055EE-390A-4180-8B3A-7FB6828DDA4C}"/>
              </a:ext>
            </a:extLst>
          </p:cNvPr>
          <p:cNvSpPr>
            <a:spLocks noGrp="1"/>
          </p:cNvSpPr>
          <p:nvPr>
            <p:ph idx="1"/>
          </p:nvPr>
        </p:nvSpPr>
        <p:spPr>
          <a:xfrm>
            <a:off x="1333502" y="2160589"/>
            <a:ext cx="8596668" cy="3880773"/>
          </a:xfrm>
        </p:spPr>
        <p:txBody>
          <a:bodyPr>
            <a:normAutofit/>
          </a:bodyPr>
          <a:lstStyle/>
          <a:p>
            <a:pPr>
              <a:lnSpc>
                <a:spcPct val="90000"/>
              </a:lnSpc>
            </a:pPr>
            <a:r>
              <a:rPr lang="hi-IN" sz="1500"/>
              <a:t>गृह विज्ञान विषय हमारे दैनिक जीवन की आवश्यकताओं से संबंधित विषय है। </a:t>
            </a:r>
          </a:p>
          <a:p>
            <a:pPr>
              <a:lnSpc>
                <a:spcPct val="90000"/>
              </a:lnSpc>
            </a:pPr>
            <a:r>
              <a:rPr lang="hi-IN" sz="1500"/>
              <a:t>जीवन की मूलभूत आवश्यकताओं : भोजन</a:t>
            </a:r>
            <a:r>
              <a:rPr lang="en-US" sz="1500"/>
              <a:t>, </a:t>
            </a:r>
            <a:r>
              <a:rPr lang="hi-IN" sz="1500"/>
              <a:t>वस्त्र एवं आवास तीनों की गुणवत्ता में सुधार हेतु यह विषय हमें ज्ञान प्रदान करता है। इसके अतिरिक्त जीवन के सफल संचालन के लिए सहायक संसाधनों के प्रबंधन की जानकारी भी प्रदान करता है। </a:t>
            </a:r>
          </a:p>
          <a:p>
            <a:pPr>
              <a:lnSpc>
                <a:spcPct val="90000"/>
              </a:lnSpc>
            </a:pPr>
            <a:r>
              <a:rPr lang="hi-IN" sz="1500"/>
              <a:t>गृह विज्ञान गृह और विज्ञान दो शब्दों से बना है जिसमें सभी चीजें शामिल होती हैं जो व्यक्ति घर परिवार समाज व संसाधनों से संबंधित होती हैं। बेहतर जीवन यापन के लिए शिक्षा के रूप में इसे एक विषय बनाने का उद्देश्य वैज्ञानिक तथ्य पर आधारित मानव पर्यावरण परिवार पोषण संसाधनों के प्रबंधन और बाल विकास में सुधार के लिए विभिन्न विज्ञान एवं मानविकी का उपयोग किया जाना। </a:t>
            </a:r>
          </a:p>
          <a:p>
            <a:pPr>
              <a:lnSpc>
                <a:spcPct val="90000"/>
              </a:lnSpc>
            </a:pPr>
            <a:r>
              <a:rPr lang="hi-IN" sz="1500"/>
              <a:t>भारत में स्त्री अधिकारों के लिए सार्वजनिक रूप से अभियान ब्राह्मण समाज के अग्रणी नेता देवेंद्र नाथ ठाकुर की पुत्री स्वर्णकुमारी देवी</a:t>
            </a:r>
            <a:r>
              <a:rPr lang="en-US" sz="1500"/>
              <a:t>, </a:t>
            </a:r>
            <a:r>
              <a:rPr lang="hi-IN" sz="1500"/>
              <a:t>जो रवीन्द्र नाथ टैगोर की बहन थी</a:t>
            </a:r>
            <a:r>
              <a:rPr lang="en-US" sz="1500"/>
              <a:t>, </a:t>
            </a:r>
            <a:r>
              <a:rPr lang="hi-IN" sz="1500"/>
              <a:t>उन्होंने </a:t>
            </a:r>
            <a:r>
              <a:rPr lang="en-US" sz="1500"/>
              <a:t>1882 </a:t>
            </a:r>
            <a:r>
              <a:rPr lang="hi-IN" sz="1500"/>
              <a:t>में कोलकाता में विधवा व गरीब महिलाओं को शिक्षित व आर्थिक रूप से स्वावलंबी बनाने के लिए प्रशिक्षण की शुरुआत की। </a:t>
            </a:r>
          </a:p>
          <a:p>
            <a:pPr>
              <a:lnSpc>
                <a:spcPct val="90000"/>
              </a:lnSpc>
            </a:pPr>
            <a:r>
              <a:rPr lang="en-US" sz="1500"/>
              <a:t>1910 </a:t>
            </a:r>
            <a:r>
              <a:rPr lang="hi-IN" sz="1500"/>
              <a:t>में स्वर्ण कुमारी देवी की पुत्री सरला देवी चौधरानी ने भारत में स्त्रियों के लिए स्त्री मंडल की स्थापना करके शिक्षित करने का अभियान चलाया।</a:t>
            </a:r>
            <a:endParaRPr lang="en-US" sz="1500"/>
          </a:p>
        </p:txBody>
      </p:sp>
    </p:spTree>
    <p:extLst>
      <p:ext uri="{BB962C8B-B14F-4D97-AF65-F5344CB8AC3E}">
        <p14:creationId xmlns:p14="http://schemas.microsoft.com/office/powerpoint/2010/main" val="18144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7D45-1044-46BE-8EF2-49BD2D30A7ED}"/>
              </a:ext>
            </a:extLst>
          </p:cNvPr>
          <p:cNvSpPr>
            <a:spLocks noGrp="1"/>
          </p:cNvSpPr>
          <p:nvPr>
            <p:ph type="title"/>
          </p:nvPr>
        </p:nvSpPr>
        <p:spPr>
          <a:xfrm>
            <a:off x="1333502" y="609600"/>
            <a:ext cx="8596668" cy="1320800"/>
          </a:xfrm>
        </p:spPr>
        <p:txBody>
          <a:bodyPr>
            <a:normAutofit/>
          </a:bodyPr>
          <a:lstStyle/>
          <a:p>
            <a:r>
              <a:rPr lang="hi-IN"/>
              <a:t>गृह विज्ञान विशेषज्ञ डॉक्टर पी. राजामल देवदास के शब्दों में </a:t>
            </a:r>
            <a:endParaRPr lang="en-US"/>
          </a:p>
        </p:txBody>
      </p:sp>
      <p:sp>
        <p:nvSpPr>
          <p:cNvPr id="3" name="Content Placeholder 2">
            <a:extLst>
              <a:ext uri="{FF2B5EF4-FFF2-40B4-BE49-F238E27FC236}">
                <a16:creationId xmlns:a16="http://schemas.microsoft.com/office/drawing/2014/main" id="{588F06D6-E08F-4D7A-9248-C63DAE2C615A}"/>
              </a:ext>
            </a:extLst>
          </p:cNvPr>
          <p:cNvSpPr>
            <a:spLocks noGrp="1"/>
          </p:cNvSpPr>
          <p:nvPr>
            <p:ph idx="1"/>
          </p:nvPr>
        </p:nvSpPr>
        <p:spPr>
          <a:xfrm>
            <a:off x="1333502" y="2160589"/>
            <a:ext cx="8596668" cy="3880773"/>
          </a:xfrm>
        </p:spPr>
        <p:txBody>
          <a:bodyPr>
            <a:normAutofit/>
          </a:bodyPr>
          <a:lstStyle/>
          <a:p>
            <a:r>
              <a:rPr lang="hi-IN" b="1"/>
              <a:t>"गृह विज्ञान शिक्षा प्राप्त करने से आहार विशेषज्ञ</a:t>
            </a:r>
            <a:r>
              <a:rPr lang="en-US" b="1"/>
              <a:t>, </a:t>
            </a:r>
            <a:r>
              <a:rPr lang="hi-IN" b="1"/>
              <a:t>भोजन प्रबंधक</a:t>
            </a:r>
            <a:r>
              <a:rPr lang="en-US" b="1"/>
              <a:t>, </a:t>
            </a:r>
            <a:r>
              <a:rPr lang="hi-IN" b="1"/>
              <a:t>बाल मनोवैज्ञानिक</a:t>
            </a:r>
            <a:r>
              <a:rPr lang="en-US" b="1"/>
              <a:t>, </a:t>
            </a:r>
            <a:r>
              <a:rPr lang="hi-IN" b="1"/>
              <a:t>टेलर</a:t>
            </a:r>
            <a:r>
              <a:rPr lang="en-US" b="1"/>
              <a:t>, </a:t>
            </a:r>
            <a:r>
              <a:rPr lang="hi-IN" b="1"/>
              <a:t>पुष्प सज्जा विशेषज्ञ</a:t>
            </a:r>
            <a:r>
              <a:rPr lang="en-US" b="1"/>
              <a:t>, </a:t>
            </a:r>
            <a:r>
              <a:rPr lang="hi-IN" b="1"/>
              <a:t>शिक्षाविद अर्थशास्त्री</a:t>
            </a:r>
            <a:r>
              <a:rPr lang="en-US" b="1"/>
              <a:t>,</a:t>
            </a:r>
            <a:r>
              <a:rPr lang="hi-IN" b="1"/>
              <a:t> गृह प्रबंधक</a:t>
            </a:r>
            <a:r>
              <a:rPr lang="en-US" b="1"/>
              <a:t>,</a:t>
            </a:r>
            <a:r>
              <a:rPr lang="hi-IN" b="1"/>
              <a:t> आंतरिक सज्जाकार</a:t>
            </a:r>
            <a:r>
              <a:rPr lang="en-US" b="1"/>
              <a:t>, </a:t>
            </a:r>
            <a:r>
              <a:rPr lang="hi-IN" b="1"/>
              <a:t>सामाजिक कार्यकर्ता और कृषि कार्यकर्ता बना जा सकता है। </a:t>
            </a:r>
          </a:p>
          <a:p>
            <a:r>
              <a:rPr lang="hi-IN" b="1"/>
              <a:t>विश्व का कोई भी विषय इतना अधिक बहुआयामी नहीं है जितना कि गृह विज्ञान।"</a:t>
            </a:r>
            <a:br>
              <a:rPr lang="en-US" b="1"/>
            </a:br>
            <a:endParaRPr lang="en-US"/>
          </a:p>
        </p:txBody>
      </p:sp>
    </p:spTree>
    <p:extLst>
      <p:ext uri="{BB962C8B-B14F-4D97-AF65-F5344CB8AC3E}">
        <p14:creationId xmlns:p14="http://schemas.microsoft.com/office/powerpoint/2010/main" val="146241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1CDB0-F672-47DC-99CD-C706D7350E24}"/>
              </a:ext>
            </a:extLst>
          </p:cNvPr>
          <p:cNvSpPr>
            <a:spLocks noGrp="1"/>
          </p:cNvSpPr>
          <p:nvPr>
            <p:ph type="title"/>
          </p:nvPr>
        </p:nvSpPr>
        <p:spPr>
          <a:xfrm>
            <a:off x="1333502" y="609600"/>
            <a:ext cx="8596668" cy="1320800"/>
          </a:xfrm>
        </p:spPr>
        <p:txBody>
          <a:bodyPr>
            <a:normAutofit/>
          </a:bodyPr>
          <a:lstStyle/>
          <a:p>
            <a:r>
              <a:rPr lang="hi-IN" b="1"/>
              <a:t>गृह विज्ञान का महत्व</a:t>
            </a:r>
            <a:endParaRPr lang="en-US"/>
          </a:p>
        </p:txBody>
      </p:sp>
      <p:sp>
        <p:nvSpPr>
          <p:cNvPr id="3" name="Content Placeholder 2">
            <a:extLst>
              <a:ext uri="{FF2B5EF4-FFF2-40B4-BE49-F238E27FC236}">
                <a16:creationId xmlns:a16="http://schemas.microsoft.com/office/drawing/2014/main" id="{F1478252-2C16-4674-8002-B2B6CF41BF0D}"/>
              </a:ext>
            </a:extLst>
          </p:cNvPr>
          <p:cNvSpPr>
            <a:spLocks noGrp="1"/>
          </p:cNvSpPr>
          <p:nvPr>
            <p:ph idx="1"/>
          </p:nvPr>
        </p:nvSpPr>
        <p:spPr>
          <a:xfrm>
            <a:off x="1333502" y="2160589"/>
            <a:ext cx="8596668" cy="3880773"/>
          </a:xfrm>
        </p:spPr>
        <p:txBody>
          <a:bodyPr>
            <a:normAutofit/>
          </a:bodyPr>
          <a:lstStyle/>
          <a:p>
            <a:r>
              <a:rPr lang="hi-IN"/>
              <a:t>गृह विज्ञान विषय का वैज्ञानिकता से संबंध है। यह विषय घर परिवार को सुखी संपन्न व समृद्ध बनाने से जुड़ा हुआ है। </a:t>
            </a:r>
          </a:p>
          <a:p>
            <a:r>
              <a:rPr lang="hi-IN"/>
              <a:t>साधारण तरीके से सभी घर चल सकते हैं परंतु सुव्यवस्थित ढंग से घर व परिवार की आवश्यकता की पूर्ति करना</a:t>
            </a:r>
            <a:r>
              <a:rPr lang="en-US"/>
              <a:t>,</a:t>
            </a:r>
            <a:r>
              <a:rPr lang="hi-IN"/>
              <a:t> गृह सज्जा करना</a:t>
            </a:r>
            <a:r>
              <a:rPr lang="en-US"/>
              <a:t>, </a:t>
            </a:r>
            <a:r>
              <a:rPr lang="hi-IN"/>
              <a:t>आहार नियोजन करना व वस्त्रों की उचित देखभाल</a:t>
            </a:r>
            <a:r>
              <a:rPr lang="en-US"/>
              <a:t>, </a:t>
            </a:r>
            <a:r>
              <a:rPr lang="hi-IN"/>
              <a:t>बच्चों का उत्तम लालन पालन से परिवार में सुख शांति व संतोष की अनुभूति होती है तथा आर्थिक स्थिति सुदृढ़ होती है। </a:t>
            </a:r>
          </a:p>
          <a:p>
            <a:r>
              <a:rPr lang="hi-IN"/>
              <a:t>सारांश में, गृह विज्ञान शिक्षा द्वारा एक महिला परिवार को संपूर्णता प्रदान करती है जिससे उसे धन के साथ ही आत्म संतुष्टि एवं प्रशंसा मिलती है। परिणाम स्वरूप उसमें आत्मविश्वास जागृत होता है। वह स्वयं अनुभव करती है की परिवार में मानवीय गुणों का सतत विकास होता है। इस प्रकार एक उन्नत परिवार द्वारा स्वस्थ समाज और देश का निर्माण होता है।</a:t>
            </a:r>
            <a:endParaRPr lang="en-US"/>
          </a:p>
        </p:txBody>
      </p:sp>
    </p:spTree>
    <p:extLst>
      <p:ext uri="{BB962C8B-B14F-4D97-AF65-F5344CB8AC3E}">
        <p14:creationId xmlns:p14="http://schemas.microsoft.com/office/powerpoint/2010/main" val="284094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D932-8E99-48A0-97EC-20928B4D04EA}"/>
              </a:ext>
            </a:extLst>
          </p:cNvPr>
          <p:cNvSpPr>
            <a:spLocks noGrp="1"/>
          </p:cNvSpPr>
          <p:nvPr>
            <p:ph type="title"/>
          </p:nvPr>
        </p:nvSpPr>
        <p:spPr>
          <a:xfrm>
            <a:off x="1333502" y="609600"/>
            <a:ext cx="8596668" cy="1320800"/>
          </a:xfrm>
        </p:spPr>
        <p:txBody>
          <a:bodyPr>
            <a:normAutofit/>
          </a:bodyPr>
          <a:lstStyle/>
          <a:p>
            <a:r>
              <a:rPr lang="hi-IN" b="1"/>
              <a:t>गृह विज्ञान शिक्षा प्राप्त करने से रोजगार के अनेक अवसर</a:t>
            </a:r>
            <a:r>
              <a:rPr lang="hi-IN"/>
              <a:t> </a:t>
            </a:r>
            <a:r>
              <a:rPr lang="en-US"/>
              <a:t> </a:t>
            </a:r>
          </a:p>
        </p:txBody>
      </p:sp>
      <p:sp>
        <p:nvSpPr>
          <p:cNvPr id="3" name="Content Placeholder 2">
            <a:extLst>
              <a:ext uri="{FF2B5EF4-FFF2-40B4-BE49-F238E27FC236}">
                <a16:creationId xmlns:a16="http://schemas.microsoft.com/office/drawing/2014/main" id="{5AC00147-8E6B-4AD7-A604-742855E20BD8}"/>
              </a:ext>
            </a:extLst>
          </p:cNvPr>
          <p:cNvSpPr>
            <a:spLocks noGrp="1"/>
          </p:cNvSpPr>
          <p:nvPr>
            <p:ph idx="1"/>
          </p:nvPr>
        </p:nvSpPr>
        <p:spPr>
          <a:xfrm>
            <a:off x="1333502" y="2160589"/>
            <a:ext cx="8596668" cy="3880773"/>
          </a:xfrm>
        </p:spPr>
        <p:txBody>
          <a:bodyPr>
            <a:normAutofit/>
          </a:bodyPr>
          <a:lstStyle/>
          <a:p>
            <a:r>
              <a:rPr lang="hi-IN" b="1" dirty="0"/>
              <a:t>गृह विज्ञान शिक्षा प्राप्त करने से रोजगार के अनेक अवसर</a:t>
            </a:r>
            <a:r>
              <a:rPr lang="hi-IN" dirty="0"/>
              <a:t> उपलब्ध होते हैं जैसे शिक्षा क्षेत्र में व्याख्याता</a:t>
            </a:r>
            <a:r>
              <a:rPr lang="en-US" dirty="0"/>
              <a:t>, </a:t>
            </a:r>
            <a:r>
              <a:rPr lang="hi-IN" dirty="0"/>
              <a:t>लेखक</a:t>
            </a:r>
            <a:r>
              <a:rPr lang="en-US" dirty="0"/>
              <a:t>, </a:t>
            </a:r>
            <a:r>
              <a:rPr lang="hi-IN" dirty="0"/>
              <a:t>माध्यमिक और उच्च शिक्षा क्षेत्र में रोजगार के अवसर</a:t>
            </a:r>
            <a:r>
              <a:rPr lang="en-US" dirty="0"/>
              <a:t>,</a:t>
            </a:r>
            <a:r>
              <a:rPr lang="hi-IN" dirty="0"/>
              <a:t> आंतरिक सज्जाकार</a:t>
            </a:r>
            <a:r>
              <a:rPr lang="en-US" dirty="0"/>
              <a:t>,</a:t>
            </a:r>
            <a:r>
              <a:rPr lang="hi-IN" dirty="0"/>
              <a:t> ड्रेस डिजाइनर</a:t>
            </a:r>
            <a:r>
              <a:rPr lang="en-US" dirty="0"/>
              <a:t>,</a:t>
            </a:r>
            <a:r>
              <a:rPr lang="hi-IN" dirty="0"/>
              <a:t> पोषणविद्, डाइटिशियन</a:t>
            </a:r>
            <a:r>
              <a:rPr lang="en-US" dirty="0"/>
              <a:t>, </a:t>
            </a:r>
            <a:r>
              <a:rPr lang="hi-IN" dirty="0"/>
              <a:t>बाल विकास अधिकारी</a:t>
            </a:r>
            <a:r>
              <a:rPr lang="en-US" dirty="0"/>
              <a:t>, </a:t>
            </a:r>
            <a:r>
              <a:rPr lang="hi-IN" dirty="0"/>
              <a:t>कृषि विज्ञान केंद्र अधिकारी</a:t>
            </a:r>
            <a:r>
              <a:rPr lang="en-US" dirty="0"/>
              <a:t>,</a:t>
            </a:r>
            <a:r>
              <a:rPr lang="hi-IN" dirty="0"/>
              <a:t> समाजशास्त्री</a:t>
            </a:r>
            <a:r>
              <a:rPr lang="en-US" dirty="0"/>
              <a:t>, </a:t>
            </a:r>
            <a:r>
              <a:rPr lang="hi-IN" dirty="0"/>
              <a:t>खाद्य संस्थानों में आहार विशेषज्ञ</a:t>
            </a:r>
            <a:r>
              <a:rPr lang="en-US" dirty="0"/>
              <a:t>,</a:t>
            </a:r>
            <a:r>
              <a:rPr lang="hi-IN" dirty="0"/>
              <a:t> स्वरोजगार के अवसर जैसे:</a:t>
            </a:r>
            <a:endParaRPr lang="en-US" dirty="0"/>
          </a:p>
          <a:p>
            <a:pPr marL="342900" indent="-342900">
              <a:buFont typeface="+mj-lt"/>
              <a:buAutoNum type="arabicParenR"/>
            </a:pPr>
            <a:r>
              <a:rPr lang="hi-IN" dirty="0"/>
              <a:t>भोज्य संरक्षण द्वारा खाद्य पदार्थ बनाना : अचार</a:t>
            </a:r>
            <a:r>
              <a:rPr lang="en-US" dirty="0"/>
              <a:t>, </a:t>
            </a:r>
            <a:r>
              <a:rPr lang="hi-IN" dirty="0"/>
              <a:t>मुरब्बा</a:t>
            </a:r>
            <a:r>
              <a:rPr lang="en-US" dirty="0"/>
              <a:t>, </a:t>
            </a:r>
            <a:r>
              <a:rPr lang="hi-IN" dirty="0"/>
              <a:t>बड़ियां</a:t>
            </a:r>
            <a:r>
              <a:rPr lang="en-US" dirty="0"/>
              <a:t>,</a:t>
            </a:r>
            <a:r>
              <a:rPr lang="hi-IN" dirty="0"/>
              <a:t> पापड़</a:t>
            </a:r>
            <a:r>
              <a:rPr lang="en-US" dirty="0"/>
              <a:t>, </a:t>
            </a:r>
            <a:r>
              <a:rPr lang="hi-IN" dirty="0"/>
              <a:t>जैम</a:t>
            </a:r>
            <a:r>
              <a:rPr lang="en-US" dirty="0"/>
              <a:t>, </a:t>
            </a:r>
            <a:r>
              <a:rPr lang="hi-IN" dirty="0"/>
              <a:t>जैली</a:t>
            </a:r>
            <a:r>
              <a:rPr lang="en-US" dirty="0"/>
              <a:t>, </a:t>
            </a:r>
            <a:r>
              <a:rPr lang="hi-IN" dirty="0"/>
              <a:t>मार्मलेड</a:t>
            </a:r>
            <a:r>
              <a:rPr lang="en-US" dirty="0"/>
              <a:t>, </a:t>
            </a:r>
            <a:r>
              <a:rPr lang="hi-IN" dirty="0"/>
              <a:t>चटनी</a:t>
            </a:r>
            <a:r>
              <a:rPr lang="en-US" dirty="0"/>
              <a:t>, </a:t>
            </a:r>
            <a:r>
              <a:rPr lang="hi-IN" dirty="0"/>
              <a:t>सॉस</a:t>
            </a:r>
            <a:r>
              <a:rPr lang="en-US" dirty="0"/>
              <a:t>,</a:t>
            </a:r>
            <a:r>
              <a:rPr lang="hi-IN" dirty="0"/>
              <a:t> केचप</a:t>
            </a:r>
          </a:p>
          <a:p>
            <a:pPr marL="342900" indent="-342900">
              <a:buFont typeface="+mj-lt"/>
              <a:buAutoNum type="arabicParenR"/>
            </a:pPr>
            <a:r>
              <a:rPr lang="hi-IN" dirty="0"/>
              <a:t>वस्त्र निर्माण</a:t>
            </a:r>
            <a:r>
              <a:rPr lang="en-US" dirty="0"/>
              <a:t>,</a:t>
            </a:r>
            <a:r>
              <a:rPr lang="hi-IN" dirty="0"/>
              <a:t> सिलाई</a:t>
            </a:r>
            <a:r>
              <a:rPr lang="en-US" dirty="0"/>
              <a:t>,</a:t>
            </a:r>
            <a:r>
              <a:rPr lang="hi-IN" dirty="0"/>
              <a:t> वस्त्रों का अलंकरण जैसे - बांधनी रंगाई कला</a:t>
            </a:r>
            <a:r>
              <a:rPr lang="en-US" dirty="0"/>
              <a:t>,</a:t>
            </a:r>
            <a:r>
              <a:rPr lang="hi-IN" dirty="0"/>
              <a:t> पारंपरिक कढ़ाई</a:t>
            </a:r>
            <a:r>
              <a:rPr lang="en-US" dirty="0"/>
              <a:t>,</a:t>
            </a:r>
            <a:r>
              <a:rPr lang="hi-IN" dirty="0"/>
              <a:t> बाटिक</a:t>
            </a:r>
            <a:endParaRPr lang="en-US" dirty="0"/>
          </a:p>
          <a:p>
            <a:pPr marL="342900" indent="-342900">
              <a:buFont typeface="+mj-lt"/>
              <a:buAutoNum type="arabicParenR"/>
            </a:pPr>
            <a:r>
              <a:rPr lang="hi-IN" dirty="0"/>
              <a:t>बेकिंग</a:t>
            </a:r>
            <a:r>
              <a:rPr lang="en-US" dirty="0"/>
              <a:t>,</a:t>
            </a:r>
            <a:r>
              <a:rPr lang="hi-IN" dirty="0"/>
              <a:t> कुकरी</a:t>
            </a:r>
            <a:r>
              <a:rPr lang="en-US" dirty="0"/>
              <a:t>,</a:t>
            </a:r>
            <a:r>
              <a:rPr lang="hi-IN" dirty="0"/>
              <a:t> विभिन्न व्यंजन बनाना </a:t>
            </a:r>
            <a:endParaRPr lang="en-US" dirty="0"/>
          </a:p>
          <a:p>
            <a:pPr marL="342900" indent="-342900">
              <a:buFont typeface="+mj-lt"/>
              <a:buAutoNum type="arabicParenR"/>
            </a:pPr>
            <a:r>
              <a:rPr lang="hi-IN" dirty="0"/>
              <a:t>आंतरिक गृह सज्जा</a:t>
            </a:r>
            <a:r>
              <a:rPr lang="en-US" dirty="0"/>
              <a:t>,</a:t>
            </a:r>
            <a:r>
              <a:rPr lang="hi-IN" dirty="0"/>
              <a:t> रंगोली</a:t>
            </a:r>
            <a:r>
              <a:rPr lang="en-US" dirty="0"/>
              <a:t>,</a:t>
            </a:r>
            <a:r>
              <a:rPr lang="hi-IN" dirty="0"/>
              <a:t> गृहसज्जा के समान बनाना </a:t>
            </a:r>
            <a:endParaRPr lang="en-US" dirty="0"/>
          </a:p>
          <a:p>
            <a:endParaRPr lang="en-US" dirty="0"/>
          </a:p>
        </p:txBody>
      </p:sp>
    </p:spTree>
    <p:extLst>
      <p:ext uri="{BB962C8B-B14F-4D97-AF65-F5344CB8AC3E}">
        <p14:creationId xmlns:p14="http://schemas.microsoft.com/office/powerpoint/2010/main" val="17495522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3644</Words>
  <Application>Microsoft Office PowerPoint</Application>
  <PresentationFormat>Widescreen</PresentationFormat>
  <Paragraphs>83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Traditional home science and its relevance in current era</vt:lpstr>
      <vt:lpstr>PowerPoint Presentation</vt:lpstr>
      <vt:lpstr>गृह शब्द का अर्थ</vt:lpstr>
      <vt:lpstr>गृह विज्ञान परिचय</vt:lpstr>
      <vt:lpstr>गृह विज्ञान की आवश्यकता</vt:lpstr>
      <vt:lpstr>गृह विज्ञान विषय का महत्व एवं जीवन की गुणवत्ता बनाए रखने के लिए गृह विज्ञान विषय की प्रासंगिकता</vt:lpstr>
      <vt:lpstr>गृह विज्ञान विशेषज्ञ डॉक्टर पी. राजामल देवदास के शब्दों में </vt:lpstr>
      <vt:lpstr>गृह विज्ञान का महत्व</vt:lpstr>
      <vt:lpstr>गृह विज्ञान शिक्षा प्राप्त करने से रोजगार के अनेक अवसर  </vt:lpstr>
      <vt:lpstr>PowerPoint Presentation</vt:lpstr>
      <vt:lpstr>एम. एस. स्वामीनाथन</vt:lpstr>
      <vt:lpstr>एम. एस. स्वामीनाथन</vt:lpstr>
      <vt:lpstr>एस. के. डे</vt:lpstr>
      <vt:lpstr>रवींद्रनाथ टैगोर</vt:lpstr>
      <vt:lpstr>रवींद्रनाथ टैगोर</vt:lpstr>
      <vt:lpstr>पोषण के क्षेत्र में काम करने वाले भारतीय संस्थानों जैसे आईसीएमआर, सीएफटीआरआई , एनआईपीसीसीडी का योगदान</vt:lpstr>
      <vt:lpstr>1.भारतीय आयुर्विज्ञान अनुसंधान परिषद (1949) </vt:lpstr>
      <vt:lpstr>आईसीएमआर द्वारा पोषण विज्ञान से संबंधित अनेक महत्वपूर्ण शोध आलेखों तथा पुस्तकों का प्रकाशन</vt:lpstr>
      <vt:lpstr>PowerPoint Presentation</vt:lpstr>
      <vt:lpstr>2. राष्ट्रीय पोषण संस्थान हैदराबाद (एन आई एन) (1958)</vt:lpstr>
      <vt:lpstr>3.भारतीय कृषि अनुसंधान परिषद ( ICAR 1929)</vt:lpstr>
      <vt:lpstr>4.राष्ट्रीय जन सहयोग एवं बाल विकास (एनआइपीसीसीडी 1975 )</vt:lpstr>
      <vt:lpstr>5.*केंद्रीय आहार तकनीकी अनुसंधान संस्थान* (सीएफटीआरआई 1950 )</vt:lpstr>
      <vt:lpstr>*सीएफटीआरआई द्वारा बनाए गए पूरक भोज्य पदार्थ*</vt:lpstr>
      <vt:lpstr>संदर्भ तालिका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home science and its relevance in current era</dc:title>
  <dc:creator>Rishi Pandey</dc:creator>
  <cp:lastModifiedBy>Rishi Pandey</cp:lastModifiedBy>
  <cp:revision>3</cp:revision>
  <dcterms:created xsi:type="dcterms:W3CDTF">2021-12-12T17:18:29Z</dcterms:created>
  <dcterms:modified xsi:type="dcterms:W3CDTF">2021-12-12T17:21:56Z</dcterms:modified>
</cp:coreProperties>
</file>