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95350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7081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44427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55537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2349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65652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40072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4910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7378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6366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916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5162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26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2971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1/10/2022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8197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470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AC24A9-CCB6-4F8D-B8DB-C2F3692CFA5A}" type="datetimeFigureOut">
              <a:rPr lang="en-US" smtClean="0"/>
              <a:t>1/10/2022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95813637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lideshare.net/mvioleta/jean-piaget"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5296-2426-404E-86F8-F892D3C7D693}"/>
              </a:ext>
            </a:extLst>
          </p:cNvPr>
          <p:cNvSpPr>
            <a:spLocks noGrp="1"/>
          </p:cNvSpPr>
          <p:nvPr>
            <p:ph type="title"/>
          </p:nvPr>
        </p:nvSpPr>
        <p:spPr/>
        <p:txBody>
          <a:bodyPr>
            <a:normAutofit fontScale="90000"/>
          </a:bodyPr>
          <a:lstStyle/>
          <a:p>
            <a:r>
              <a:rPr lang="en-IN" b="1" u="sng" dirty="0"/>
              <a:t>JEAN PIAGET’S COGNITIVE DEVELOPMENT THEORY	</a:t>
            </a:r>
            <a:br>
              <a:rPr lang="en-IN" dirty="0"/>
            </a:br>
            <a:r>
              <a:rPr lang="en-IN" sz="1800" dirty="0"/>
              <a:t>                                                                                           BY DR. TANUJA BHATT </a:t>
            </a:r>
            <a:br>
              <a:rPr lang="en-IN" sz="1800" dirty="0"/>
            </a:br>
            <a:r>
              <a:rPr lang="en-IN" sz="1800" dirty="0"/>
              <a:t>                                                                                           ASSISSTANT PROFESSOR</a:t>
            </a:r>
            <a:br>
              <a:rPr lang="en-IN" sz="1800" dirty="0"/>
            </a:br>
            <a:r>
              <a:rPr lang="en-IN" sz="1800" dirty="0"/>
              <a:t>                                                                                      DEPARTMENT OF EDUCATION</a:t>
            </a:r>
            <a:br>
              <a:rPr lang="en-IN" sz="1800" dirty="0"/>
            </a:br>
            <a:r>
              <a:rPr lang="en-IN" sz="1800" dirty="0"/>
              <a:t>                                                                                                          CSJMU </a:t>
            </a:r>
            <a:br>
              <a:rPr lang="en-IN" sz="1800" dirty="0"/>
            </a:br>
            <a:r>
              <a:rPr lang="en-IN" sz="1800" dirty="0"/>
              <a:t>                                                                                            </a:t>
            </a:r>
            <a:br>
              <a:rPr lang="en-IN" sz="1800" dirty="0"/>
            </a:br>
            <a:br>
              <a:rPr lang="en-IN" sz="1800" dirty="0"/>
            </a:br>
            <a:r>
              <a:rPr lang="en-IN" sz="1800" dirty="0"/>
              <a:t>            </a:t>
            </a:r>
          </a:p>
        </p:txBody>
      </p:sp>
      <p:sp>
        <p:nvSpPr>
          <p:cNvPr id="3" name="Content Placeholder 2">
            <a:extLst>
              <a:ext uri="{FF2B5EF4-FFF2-40B4-BE49-F238E27FC236}">
                <a16:creationId xmlns:a16="http://schemas.microsoft.com/office/drawing/2014/main" id="{3007AEBD-7F88-465B-9C64-37018313C827}"/>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r>
              <a:rPr lang="en-IN" sz="2400" b="1" u="sng" dirty="0"/>
              <a:t>JEAN PIAGET:</a:t>
            </a:r>
          </a:p>
          <a:p>
            <a:pPr marL="0" indent="0">
              <a:buNone/>
            </a:pPr>
            <a:r>
              <a:rPr lang="en-IN" dirty="0"/>
              <a:t>                      He was a swiss biologist, philosopher and a psychologist. He was also known as father of child psychology.</a:t>
            </a:r>
          </a:p>
        </p:txBody>
      </p:sp>
      <p:pic>
        <p:nvPicPr>
          <p:cNvPr id="5" name="Picture 4">
            <a:extLst>
              <a:ext uri="{FF2B5EF4-FFF2-40B4-BE49-F238E27FC236}">
                <a16:creationId xmlns:a16="http://schemas.microsoft.com/office/drawing/2014/main" id="{D8D9D3F8-E549-46DD-950E-F60894CB1E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518206" y="4043753"/>
            <a:ext cx="2931700" cy="2061524"/>
          </a:xfrm>
          <a:prstGeom prst="rect">
            <a:avLst/>
          </a:prstGeom>
        </p:spPr>
      </p:pic>
      <p:sp>
        <p:nvSpPr>
          <p:cNvPr id="6" name="TextBox 5">
            <a:extLst>
              <a:ext uri="{FF2B5EF4-FFF2-40B4-BE49-F238E27FC236}">
                <a16:creationId xmlns:a16="http://schemas.microsoft.com/office/drawing/2014/main" id="{200FB444-5C89-428C-8294-80C1BF9D5C75}"/>
              </a:ext>
            </a:extLst>
          </p:cNvPr>
          <p:cNvSpPr txBox="1"/>
          <p:nvPr/>
        </p:nvSpPr>
        <p:spPr>
          <a:xfrm>
            <a:off x="5646986" y="6366217"/>
            <a:ext cx="3050821" cy="369332"/>
          </a:xfrm>
          <a:prstGeom prst="rect">
            <a:avLst/>
          </a:prstGeom>
          <a:noFill/>
        </p:spPr>
        <p:txBody>
          <a:bodyPr wrap="square" rtlCol="0">
            <a:spAutoFit/>
          </a:bodyPr>
          <a:lstStyle/>
          <a:p>
            <a:r>
              <a:rPr lang="en-IN" sz="900">
                <a:hlinkClick r:id="rId3" tooltip="http://www.slideshare.net/mvioleta/jean-piaget"/>
              </a:rPr>
              <a:t>This Photo</a:t>
            </a:r>
            <a:r>
              <a:rPr lang="en-IN" sz="900"/>
              <a:t> by Unknown Author is licensed under </a:t>
            </a:r>
            <a:r>
              <a:rPr lang="en-IN" sz="900">
                <a:hlinkClick r:id="rId4" tooltip="https://creativecommons.org/licenses/by-nc-sa/3.0/"/>
              </a:rPr>
              <a:t>CC BY-SA-NC</a:t>
            </a:r>
            <a:endParaRPr lang="en-IN" sz="900"/>
          </a:p>
        </p:txBody>
      </p:sp>
    </p:spTree>
    <p:extLst>
      <p:ext uri="{BB962C8B-B14F-4D97-AF65-F5344CB8AC3E}">
        <p14:creationId xmlns:p14="http://schemas.microsoft.com/office/powerpoint/2010/main" val="2512335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AECB-D64A-41A9-AD8B-9A94E20DD5DB}"/>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D2850F5B-8D9F-475F-9071-330F41EFE1A7}"/>
              </a:ext>
            </a:extLst>
          </p:cNvPr>
          <p:cNvSpPr>
            <a:spLocks noGrp="1"/>
          </p:cNvSpPr>
          <p:nvPr>
            <p:ph idx="1"/>
          </p:nvPr>
        </p:nvSpPr>
        <p:spPr/>
        <p:txBody>
          <a:bodyPr/>
          <a:lstStyle/>
          <a:p>
            <a:r>
              <a:rPr lang="en-IN" dirty="0"/>
              <a:t>Pandey, Ram </a:t>
            </a:r>
            <a:r>
              <a:rPr lang="en-IN" dirty="0" err="1"/>
              <a:t>Shakal</a:t>
            </a:r>
            <a:r>
              <a:rPr lang="en-IN" dirty="0"/>
              <a:t> (2007). Education psychology, Surya Publication, Meerut</a:t>
            </a:r>
          </a:p>
          <a:p>
            <a:r>
              <a:rPr lang="en-IN" dirty="0"/>
              <a:t>Mangal, S.K.: Advanced educational psychology, New Delhi: Prentice Hall of India </a:t>
            </a:r>
            <a:r>
              <a:rPr lang="en-IN" dirty="0" err="1"/>
              <a:t>pvt.</a:t>
            </a:r>
            <a:r>
              <a:rPr lang="en-IN" dirty="0"/>
              <a:t> limited</a:t>
            </a:r>
          </a:p>
        </p:txBody>
      </p:sp>
    </p:spTree>
    <p:extLst>
      <p:ext uri="{BB962C8B-B14F-4D97-AF65-F5344CB8AC3E}">
        <p14:creationId xmlns:p14="http://schemas.microsoft.com/office/powerpoint/2010/main" val="362011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E93CBC-8687-47A3-9FB7-678B7962C3F5}"/>
              </a:ext>
            </a:extLst>
          </p:cNvPr>
          <p:cNvSpPr txBox="1"/>
          <p:nvPr/>
        </p:nvSpPr>
        <p:spPr>
          <a:xfrm>
            <a:off x="475050" y="987520"/>
            <a:ext cx="8269357" cy="2000548"/>
          </a:xfrm>
          <a:prstGeom prst="rect">
            <a:avLst/>
          </a:prstGeom>
          <a:noFill/>
        </p:spPr>
        <p:txBody>
          <a:bodyPr wrap="square">
            <a:spAutoFit/>
          </a:bodyPr>
          <a:lstStyle/>
          <a:p>
            <a:pPr marL="0" indent="0">
              <a:buNone/>
            </a:pPr>
            <a:r>
              <a:rPr lang="en-IN" sz="3600" b="1" u="sng" dirty="0"/>
              <a:t>Stages of cognitive development</a:t>
            </a:r>
          </a:p>
          <a:p>
            <a:pPr marL="0" indent="0">
              <a:buNone/>
            </a:pPr>
            <a:endParaRPr lang="en-IN" sz="1600" b="1" u="sng" dirty="0"/>
          </a:p>
          <a:p>
            <a:pPr marL="0" indent="0">
              <a:buNone/>
            </a:pPr>
            <a:r>
              <a:rPr lang="en-IN" dirty="0"/>
              <a:t>1.The sensory motor stage</a:t>
            </a:r>
          </a:p>
          <a:p>
            <a:pPr marL="0" indent="0">
              <a:buNone/>
            </a:pPr>
            <a:r>
              <a:rPr lang="en-IN" dirty="0"/>
              <a:t>2.The preoperational stage</a:t>
            </a:r>
          </a:p>
          <a:p>
            <a:pPr marL="0" indent="0">
              <a:buNone/>
            </a:pPr>
            <a:r>
              <a:rPr lang="en-IN" dirty="0"/>
              <a:t>3.The concrete operational stage</a:t>
            </a:r>
          </a:p>
          <a:p>
            <a:pPr marL="0" indent="0">
              <a:buNone/>
            </a:pPr>
            <a:r>
              <a:rPr lang="en-IN" dirty="0"/>
              <a:t>4.The formal operational stage</a:t>
            </a:r>
          </a:p>
        </p:txBody>
      </p:sp>
      <p:pic>
        <p:nvPicPr>
          <p:cNvPr id="4" name="Picture 3">
            <a:extLst>
              <a:ext uri="{FF2B5EF4-FFF2-40B4-BE49-F238E27FC236}">
                <a16:creationId xmlns:a16="http://schemas.microsoft.com/office/drawing/2014/main" id="{9D1BF505-5AA1-4E82-83D3-342B8067B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8661" y="3215162"/>
            <a:ext cx="4982134" cy="3321423"/>
          </a:xfrm>
          <a:prstGeom prst="rect">
            <a:avLst/>
          </a:prstGeom>
        </p:spPr>
      </p:pic>
    </p:spTree>
    <p:extLst>
      <p:ext uri="{BB962C8B-B14F-4D97-AF65-F5344CB8AC3E}">
        <p14:creationId xmlns:p14="http://schemas.microsoft.com/office/powerpoint/2010/main" val="1800371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6BD-9E09-4DC7-B687-F77D9D6539AE}"/>
              </a:ext>
            </a:extLst>
          </p:cNvPr>
          <p:cNvSpPr>
            <a:spLocks noGrp="1"/>
          </p:cNvSpPr>
          <p:nvPr>
            <p:ph type="title"/>
          </p:nvPr>
        </p:nvSpPr>
        <p:spPr>
          <a:xfrm>
            <a:off x="421418" y="128060"/>
            <a:ext cx="8852585" cy="1288111"/>
          </a:xfrm>
        </p:spPr>
        <p:txBody>
          <a:bodyPr/>
          <a:lstStyle/>
          <a:p>
            <a:r>
              <a:rPr lang="en-IN" dirty="0"/>
              <a:t>COGNITIVE STRUCTURE</a:t>
            </a:r>
          </a:p>
        </p:txBody>
      </p:sp>
      <p:sp>
        <p:nvSpPr>
          <p:cNvPr id="3" name="Text Placeholder 2">
            <a:extLst>
              <a:ext uri="{FF2B5EF4-FFF2-40B4-BE49-F238E27FC236}">
                <a16:creationId xmlns:a16="http://schemas.microsoft.com/office/drawing/2014/main" id="{D49EDAFB-130D-4328-8A78-5F5C1EE48329}"/>
              </a:ext>
            </a:extLst>
          </p:cNvPr>
          <p:cNvSpPr>
            <a:spLocks noGrp="1"/>
          </p:cNvSpPr>
          <p:nvPr>
            <p:ph type="body" idx="1"/>
          </p:nvPr>
        </p:nvSpPr>
        <p:spPr>
          <a:xfrm>
            <a:off x="421417" y="1416171"/>
            <a:ext cx="8852585" cy="3789636"/>
          </a:xfrm>
        </p:spPr>
        <p:txBody>
          <a:bodyPr/>
          <a:lstStyle/>
          <a:p>
            <a:r>
              <a:rPr lang="en-IN" sz="3200" b="1" u="sng" dirty="0"/>
              <a:t>Schema-</a:t>
            </a:r>
            <a:r>
              <a:rPr lang="en-IN" dirty="0"/>
              <a:t> </a:t>
            </a:r>
          </a:p>
          <a:p>
            <a:r>
              <a:rPr lang="en-IN" dirty="0"/>
              <a:t>A schema is a cognitive framework or concept that helps organize the interpret information  .Schemas can be useful   because they allow us to take shortcuts in interpreting  the vast  amount .of information that is available in our environment.</a:t>
            </a:r>
          </a:p>
          <a:p>
            <a:r>
              <a:rPr lang="en-IN" dirty="0"/>
              <a:t> </a:t>
            </a:r>
          </a:p>
        </p:txBody>
      </p:sp>
      <p:pic>
        <p:nvPicPr>
          <p:cNvPr id="5" name="Picture 4">
            <a:extLst>
              <a:ext uri="{FF2B5EF4-FFF2-40B4-BE49-F238E27FC236}">
                <a16:creationId xmlns:a16="http://schemas.microsoft.com/office/drawing/2014/main" id="{68E6F846-996B-48BF-A4E9-C83BD64D7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521" y="3550024"/>
            <a:ext cx="6810375" cy="3048000"/>
          </a:xfrm>
          <a:prstGeom prst="rect">
            <a:avLst/>
          </a:prstGeom>
        </p:spPr>
      </p:pic>
    </p:spTree>
    <p:extLst>
      <p:ext uri="{BB962C8B-B14F-4D97-AF65-F5344CB8AC3E}">
        <p14:creationId xmlns:p14="http://schemas.microsoft.com/office/powerpoint/2010/main" val="2853878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B3CB4C-152C-4B7A-A399-A1AFEE2D7DD4}"/>
              </a:ext>
            </a:extLst>
          </p:cNvPr>
          <p:cNvSpPr txBox="1"/>
          <p:nvPr/>
        </p:nvSpPr>
        <p:spPr>
          <a:xfrm>
            <a:off x="490993" y="415657"/>
            <a:ext cx="4049202" cy="461665"/>
          </a:xfrm>
          <a:prstGeom prst="rect">
            <a:avLst/>
          </a:prstGeom>
          <a:noFill/>
        </p:spPr>
        <p:txBody>
          <a:bodyPr wrap="square">
            <a:spAutoFit/>
          </a:bodyPr>
          <a:lstStyle/>
          <a:p>
            <a:r>
              <a:rPr lang="en-IN" sz="2400" b="1" u="sng" dirty="0"/>
              <a:t>COGNITIVE FUNCTIONING</a:t>
            </a:r>
          </a:p>
        </p:txBody>
      </p:sp>
      <p:sp>
        <p:nvSpPr>
          <p:cNvPr id="4" name="Rectangle 3">
            <a:extLst>
              <a:ext uri="{FF2B5EF4-FFF2-40B4-BE49-F238E27FC236}">
                <a16:creationId xmlns:a16="http://schemas.microsoft.com/office/drawing/2014/main" id="{37E555FF-3705-4260-9BB9-36B1FC4AEFBA}"/>
              </a:ext>
            </a:extLst>
          </p:cNvPr>
          <p:cNvSpPr/>
          <p:nvPr/>
        </p:nvSpPr>
        <p:spPr>
          <a:xfrm>
            <a:off x="3164619" y="1391478"/>
            <a:ext cx="2560320" cy="461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ASSIMILATION</a:t>
            </a:r>
          </a:p>
        </p:txBody>
      </p:sp>
      <p:sp>
        <p:nvSpPr>
          <p:cNvPr id="5" name="Rectangle 4">
            <a:extLst>
              <a:ext uri="{FF2B5EF4-FFF2-40B4-BE49-F238E27FC236}">
                <a16:creationId xmlns:a16="http://schemas.microsoft.com/office/drawing/2014/main" id="{F4AE9FFA-300A-4B4D-AC6D-2F43DA5374EF}"/>
              </a:ext>
            </a:extLst>
          </p:cNvPr>
          <p:cNvSpPr/>
          <p:nvPr/>
        </p:nvSpPr>
        <p:spPr>
          <a:xfrm>
            <a:off x="3164619" y="2226365"/>
            <a:ext cx="2560320" cy="461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EQUILIBRATION</a:t>
            </a:r>
          </a:p>
        </p:txBody>
      </p:sp>
      <p:sp>
        <p:nvSpPr>
          <p:cNvPr id="6" name="Rectangle 5">
            <a:extLst>
              <a:ext uri="{FF2B5EF4-FFF2-40B4-BE49-F238E27FC236}">
                <a16:creationId xmlns:a16="http://schemas.microsoft.com/office/drawing/2014/main" id="{8616C43B-BB83-4674-BD0B-3B47E98DAECF}"/>
              </a:ext>
            </a:extLst>
          </p:cNvPr>
          <p:cNvSpPr/>
          <p:nvPr/>
        </p:nvSpPr>
        <p:spPr>
          <a:xfrm>
            <a:off x="3164619" y="3045350"/>
            <a:ext cx="2560320" cy="508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NEW SITUATION</a:t>
            </a:r>
          </a:p>
        </p:txBody>
      </p:sp>
      <p:sp>
        <p:nvSpPr>
          <p:cNvPr id="7" name="Rectangle 6">
            <a:extLst>
              <a:ext uri="{FF2B5EF4-FFF2-40B4-BE49-F238E27FC236}">
                <a16:creationId xmlns:a16="http://schemas.microsoft.com/office/drawing/2014/main" id="{94AFDEF6-8F38-4048-9419-E02C3837CECD}"/>
              </a:ext>
            </a:extLst>
          </p:cNvPr>
          <p:cNvSpPr/>
          <p:nvPr/>
        </p:nvSpPr>
        <p:spPr>
          <a:xfrm>
            <a:off x="3164619" y="3959750"/>
            <a:ext cx="2560320" cy="461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DISEQUILIBRIUM</a:t>
            </a:r>
          </a:p>
        </p:txBody>
      </p:sp>
      <p:sp>
        <p:nvSpPr>
          <p:cNvPr id="8" name="Rectangle 7">
            <a:extLst>
              <a:ext uri="{FF2B5EF4-FFF2-40B4-BE49-F238E27FC236}">
                <a16:creationId xmlns:a16="http://schemas.microsoft.com/office/drawing/2014/main" id="{89C7DCD1-B46F-4D66-8914-EEF25FE7CDA5}"/>
              </a:ext>
            </a:extLst>
          </p:cNvPr>
          <p:cNvSpPr/>
          <p:nvPr/>
        </p:nvSpPr>
        <p:spPr>
          <a:xfrm>
            <a:off x="3164619" y="4802589"/>
            <a:ext cx="2560320" cy="524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ACCOMODATION</a:t>
            </a:r>
          </a:p>
        </p:txBody>
      </p:sp>
      <p:sp>
        <p:nvSpPr>
          <p:cNvPr id="9" name="Arrow: Down 8">
            <a:extLst>
              <a:ext uri="{FF2B5EF4-FFF2-40B4-BE49-F238E27FC236}">
                <a16:creationId xmlns:a16="http://schemas.microsoft.com/office/drawing/2014/main" id="{9825DA63-57D9-421E-B9A9-4E1CEC303B2B}"/>
              </a:ext>
            </a:extLst>
          </p:cNvPr>
          <p:cNvSpPr/>
          <p:nvPr/>
        </p:nvSpPr>
        <p:spPr>
          <a:xfrm>
            <a:off x="4277802" y="1852654"/>
            <a:ext cx="174928" cy="3578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Down 9">
            <a:extLst>
              <a:ext uri="{FF2B5EF4-FFF2-40B4-BE49-F238E27FC236}">
                <a16:creationId xmlns:a16="http://schemas.microsoft.com/office/drawing/2014/main" id="{AFC893EC-3B3A-43F8-A999-76CB3CD4F0BF}"/>
              </a:ext>
            </a:extLst>
          </p:cNvPr>
          <p:cNvSpPr/>
          <p:nvPr/>
        </p:nvSpPr>
        <p:spPr>
          <a:xfrm>
            <a:off x="4277802" y="2687542"/>
            <a:ext cx="174928" cy="3578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Arrow: Down 10">
            <a:extLst>
              <a:ext uri="{FF2B5EF4-FFF2-40B4-BE49-F238E27FC236}">
                <a16:creationId xmlns:a16="http://schemas.microsoft.com/office/drawing/2014/main" id="{FEB8B60D-4E92-4763-84D8-DD951AD8C038}"/>
              </a:ext>
            </a:extLst>
          </p:cNvPr>
          <p:cNvSpPr/>
          <p:nvPr/>
        </p:nvSpPr>
        <p:spPr>
          <a:xfrm>
            <a:off x="4277802" y="3554233"/>
            <a:ext cx="214685" cy="405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Arrow: Down 11">
            <a:extLst>
              <a:ext uri="{FF2B5EF4-FFF2-40B4-BE49-F238E27FC236}">
                <a16:creationId xmlns:a16="http://schemas.microsoft.com/office/drawing/2014/main" id="{435AAD68-FEEA-46A0-AEB9-BF35CC72D7DB}"/>
              </a:ext>
            </a:extLst>
          </p:cNvPr>
          <p:cNvSpPr/>
          <p:nvPr/>
        </p:nvSpPr>
        <p:spPr>
          <a:xfrm>
            <a:off x="4285754" y="4420925"/>
            <a:ext cx="206734" cy="381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Curved Left 12">
            <a:extLst>
              <a:ext uri="{FF2B5EF4-FFF2-40B4-BE49-F238E27FC236}">
                <a16:creationId xmlns:a16="http://schemas.microsoft.com/office/drawing/2014/main" id="{E633C7D0-F553-4E71-A1A3-98D940161E1D}"/>
              </a:ext>
            </a:extLst>
          </p:cNvPr>
          <p:cNvSpPr/>
          <p:nvPr/>
        </p:nvSpPr>
        <p:spPr>
          <a:xfrm rot="10800000">
            <a:off x="1289580" y="1208596"/>
            <a:ext cx="1716013" cy="411877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36883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12B5-1C94-4EDB-B58F-6D56878EEDA2}"/>
              </a:ext>
            </a:extLst>
          </p:cNvPr>
          <p:cNvSpPr>
            <a:spLocks noGrp="1"/>
          </p:cNvSpPr>
          <p:nvPr>
            <p:ph type="title"/>
          </p:nvPr>
        </p:nvSpPr>
        <p:spPr>
          <a:xfrm>
            <a:off x="795129" y="609600"/>
            <a:ext cx="8595359" cy="956807"/>
          </a:xfrm>
        </p:spPr>
        <p:txBody>
          <a:bodyPr>
            <a:normAutofit/>
          </a:bodyPr>
          <a:lstStyle/>
          <a:p>
            <a:r>
              <a:rPr lang="en-IN" sz="3200" b="1" u="sng" dirty="0"/>
              <a:t>FIRST STAGE OF COGNITIVE DEVELOPMENT</a:t>
            </a:r>
          </a:p>
        </p:txBody>
      </p:sp>
      <p:sp>
        <p:nvSpPr>
          <p:cNvPr id="3" name="Text Placeholder 2">
            <a:extLst>
              <a:ext uri="{FF2B5EF4-FFF2-40B4-BE49-F238E27FC236}">
                <a16:creationId xmlns:a16="http://schemas.microsoft.com/office/drawing/2014/main" id="{502C40B9-ABDC-4502-ABD8-FD299FDFF8F2}"/>
              </a:ext>
            </a:extLst>
          </p:cNvPr>
          <p:cNvSpPr>
            <a:spLocks noGrp="1"/>
          </p:cNvSpPr>
          <p:nvPr>
            <p:ph type="body" idx="1"/>
          </p:nvPr>
        </p:nvSpPr>
        <p:spPr>
          <a:xfrm>
            <a:off x="636102" y="1990628"/>
            <a:ext cx="8674873" cy="2876743"/>
          </a:xfrm>
        </p:spPr>
        <p:txBody>
          <a:bodyPr/>
          <a:lstStyle/>
          <a:p>
            <a:r>
              <a:rPr lang="en-IN" sz="2400" dirty="0"/>
              <a:t>-  </a:t>
            </a:r>
            <a:r>
              <a:rPr lang="en-IN" sz="2400" u="sng" dirty="0"/>
              <a:t>THE SENSORY MOTOR STAGE (0-2)years:</a:t>
            </a:r>
          </a:p>
          <a:p>
            <a:r>
              <a:rPr lang="en-IN" dirty="0"/>
              <a:t>-   Senses are teachers </a:t>
            </a:r>
          </a:p>
          <a:p>
            <a:pPr marL="285750" indent="-285750">
              <a:buFontTx/>
              <a:buChar char="-"/>
            </a:pPr>
            <a:r>
              <a:rPr lang="en-IN" dirty="0"/>
              <a:t>Imitate behaviour and reflex action</a:t>
            </a:r>
          </a:p>
          <a:p>
            <a:pPr marL="285750" indent="-285750">
              <a:buFontTx/>
              <a:buChar char="-"/>
            </a:pPr>
            <a:r>
              <a:rPr lang="en-IN" dirty="0"/>
              <a:t>Object permanence</a:t>
            </a:r>
          </a:p>
          <a:p>
            <a:pPr marL="285750" indent="-285750">
              <a:buFontTx/>
              <a:buChar char="-"/>
            </a:pPr>
            <a:r>
              <a:rPr lang="en-IN" dirty="0"/>
              <a:t>Infants progress from reflexive, instinctual actions at birth to the beginning of problem solving (intellectual) and symbolic activities (language) towards the end of this stage</a:t>
            </a:r>
          </a:p>
        </p:txBody>
      </p:sp>
    </p:spTree>
    <p:extLst>
      <p:ext uri="{BB962C8B-B14F-4D97-AF65-F5344CB8AC3E}">
        <p14:creationId xmlns:p14="http://schemas.microsoft.com/office/powerpoint/2010/main" val="1861542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926E6-9AAE-41B6-8B7D-0F1816CE72C9}"/>
              </a:ext>
            </a:extLst>
          </p:cNvPr>
          <p:cNvSpPr>
            <a:spLocks noGrp="1"/>
          </p:cNvSpPr>
          <p:nvPr>
            <p:ph type="title"/>
          </p:nvPr>
        </p:nvSpPr>
        <p:spPr/>
        <p:txBody>
          <a:bodyPr>
            <a:normAutofit/>
          </a:bodyPr>
          <a:lstStyle/>
          <a:p>
            <a:r>
              <a:rPr lang="en-IN" sz="3200" u="sng" dirty="0"/>
              <a:t>SECOND STAGE OF COGNITIVE DEVELOPMENT</a:t>
            </a:r>
          </a:p>
        </p:txBody>
      </p:sp>
      <p:sp>
        <p:nvSpPr>
          <p:cNvPr id="3" name="Content Placeholder 2">
            <a:extLst>
              <a:ext uri="{FF2B5EF4-FFF2-40B4-BE49-F238E27FC236}">
                <a16:creationId xmlns:a16="http://schemas.microsoft.com/office/drawing/2014/main" id="{84B525D4-7F1D-404D-B8E8-76D5FAC520EE}"/>
              </a:ext>
            </a:extLst>
          </p:cNvPr>
          <p:cNvSpPr>
            <a:spLocks noGrp="1"/>
          </p:cNvSpPr>
          <p:nvPr>
            <p:ph idx="1"/>
          </p:nvPr>
        </p:nvSpPr>
        <p:spPr/>
        <p:txBody>
          <a:bodyPr>
            <a:normAutofit/>
          </a:bodyPr>
          <a:lstStyle/>
          <a:p>
            <a:r>
              <a:rPr lang="en-IN" sz="2400" u="sng" dirty="0"/>
              <a:t>THE PRE-OPERATIONAL STAGE (2-7)years</a:t>
            </a:r>
            <a:endParaRPr lang="en-IN" sz="1600" dirty="0"/>
          </a:p>
          <a:p>
            <a:r>
              <a:rPr lang="en-IN" dirty="0"/>
              <a:t>Child learns to think first and develop the language later</a:t>
            </a:r>
          </a:p>
          <a:p>
            <a:r>
              <a:rPr lang="en-IN" dirty="0"/>
              <a:t>Ego centrism- ‘I’</a:t>
            </a:r>
          </a:p>
          <a:p>
            <a:r>
              <a:rPr lang="en-IN" dirty="0"/>
              <a:t>Animism(toy stage)</a:t>
            </a:r>
          </a:p>
          <a:p>
            <a:r>
              <a:rPr lang="en-IN" dirty="0"/>
              <a:t>Crucial stage for language development</a:t>
            </a:r>
          </a:p>
        </p:txBody>
      </p:sp>
    </p:spTree>
    <p:extLst>
      <p:ext uri="{BB962C8B-B14F-4D97-AF65-F5344CB8AC3E}">
        <p14:creationId xmlns:p14="http://schemas.microsoft.com/office/powerpoint/2010/main" val="9672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D85D8-A145-49FB-94E7-BA3B24C922DE}"/>
              </a:ext>
            </a:extLst>
          </p:cNvPr>
          <p:cNvSpPr>
            <a:spLocks noGrp="1"/>
          </p:cNvSpPr>
          <p:nvPr>
            <p:ph type="title"/>
          </p:nvPr>
        </p:nvSpPr>
        <p:spPr/>
        <p:txBody>
          <a:bodyPr>
            <a:normAutofit/>
          </a:bodyPr>
          <a:lstStyle/>
          <a:p>
            <a:r>
              <a:rPr lang="en-IN" sz="3200" u="sng" dirty="0"/>
              <a:t>THIRD STAGE OF COGNITIVE DEVELOPMENT</a:t>
            </a:r>
            <a:endParaRPr lang="en-IN" sz="3200" dirty="0"/>
          </a:p>
        </p:txBody>
      </p:sp>
      <p:sp>
        <p:nvSpPr>
          <p:cNvPr id="3" name="Content Placeholder 2">
            <a:extLst>
              <a:ext uri="{FF2B5EF4-FFF2-40B4-BE49-F238E27FC236}">
                <a16:creationId xmlns:a16="http://schemas.microsoft.com/office/drawing/2014/main" id="{4760004C-42CB-4C9E-8FEE-02F0A310ECA9}"/>
              </a:ext>
            </a:extLst>
          </p:cNvPr>
          <p:cNvSpPr>
            <a:spLocks noGrp="1"/>
          </p:cNvSpPr>
          <p:nvPr>
            <p:ph idx="1"/>
          </p:nvPr>
        </p:nvSpPr>
        <p:spPr/>
        <p:txBody>
          <a:bodyPr>
            <a:normAutofit/>
          </a:bodyPr>
          <a:lstStyle/>
          <a:p>
            <a:r>
              <a:rPr lang="en-IN" sz="2400" u="sng" dirty="0"/>
              <a:t>THE CONCRETE OPERATIONAL STAGE (7-11)years</a:t>
            </a:r>
          </a:p>
          <a:p>
            <a:r>
              <a:rPr lang="en-IN" dirty="0"/>
              <a:t>Stage of logical thinking and concrete operation</a:t>
            </a:r>
          </a:p>
          <a:p>
            <a:r>
              <a:rPr lang="en-IN" dirty="0"/>
              <a:t>Reversibility, transitivity develops</a:t>
            </a:r>
          </a:p>
          <a:p>
            <a:r>
              <a:rPr lang="en-IN" dirty="0"/>
              <a:t>This stage is also known as later childhood stage or pre-group(gang age)</a:t>
            </a:r>
          </a:p>
          <a:p>
            <a:endParaRPr lang="en-IN" dirty="0"/>
          </a:p>
          <a:p>
            <a:endParaRPr lang="en-IN" dirty="0"/>
          </a:p>
          <a:p>
            <a:endParaRPr lang="en-IN" dirty="0"/>
          </a:p>
        </p:txBody>
      </p:sp>
    </p:spTree>
    <p:extLst>
      <p:ext uri="{BB962C8B-B14F-4D97-AF65-F5344CB8AC3E}">
        <p14:creationId xmlns:p14="http://schemas.microsoft.com/office/powerpoint/2010/main" val="270398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F855C-47FF-4149-9F2A-D6007782D46D}"/>
              </a:ext>
            </a:extLst>
          </p:cNvPr>
          <p:cNvSpPr>
            <a:spLocks noGrp="1"/>
          </p:cNvSpPr>
          <p:nvPr>
            <p:ph type="title"/>
          </p:nvPr>
        </p:nvSpPr>
        <p:spPr/>
        <p:txBody>
          <a:bodyPr>
            <a:normAutofit/>
          </a:bodyPr>
          <a:lstStyle/>
          <a:p>
            <a:r>
              <a:rPr lang="en-IN" sz="3200" u="sng" dirty="0"/>
              <a:t>FOURTH STAGE OF COGNITIVE DEVELOPMENT</a:t>
            </a:r>
            <a:endParaRPr lang="en-IN" sz="3200" dirty="0"/>
          </a:p>
        </p:txBody>
      </p:sp>
      <p:sp>
        <p:nvSpPr>
          <p:cNvPr id="3" name="Content Placeholder 2">
            <a:extLst>
              <a:ext uri="{FF2B5EF4-FFF2-40B4-BE49-F238E27FC236}">
                <a16:creationId xmlns:a16="http://schemas.microsoft.com/office/drawing/2014/main" id="{EC243466-4492-4684-8426-B7277114F97A}"/>
              </a:ext>
            </a:extLst>
          </p:cNvPr>
          <p:cNvSpPr>
            <a:spLocks noGrp="1"/>
          </p:cNvSpPr>
          <p:nvPr>
            <p:ph idx="1"/>
          </p:nvPr>
        </p:nvSpPr>
        <p:spPr/>
        <p:txBody>
          <a:bodyPr>
            <a:normAutofit/>
          </a:bodyPr>
          <a:lstStyle/>
          <a:p>
            <a:r>
              <a:rPr lang="en-IN" sz="2400" u="sng" dirty="0"/>
              <a:t>THE FORMAL OPERATIONAL STAGE (12-15)years</a:t>
            </a:r>
          </a:p>
          <a:p>
            <a:r>
              <a:rPr lang="en-IN" dirty="0"/>
              <a:t>Child develops abstract thinking</a:t>
            </a:r>
          </a:p>
          <a:p>
            <a:r>
              <a:rPr lang="en-IN" dirty="0"/>
              <a:t>Deductive and inductive reasoning both gets developed</a:t>
            </a:r>
          </a:p>
          <a:p>
            <a:r>
              <a:rPr lang="en-IN" dirty="0"/>
              <a:t>Age of divergent, convergent and creative thinking</a:t>
            </a:r>
          </a:p>
          <a:p>
            <a:endParaRPr lang="en-IN" dirty="0"/>
          </a:p>
        </p:txBody>
      </p:sp>
    </p:spTree>
    <p:extLst>
      <p:ext uri="{BB962C8B-B14F-4D97-AF65-F5344CB8AC3E}">
        <p14:creationId xmlns:p14="http://schemas.microsoft.com/office/powerpoint/2010/main" val="15679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8F65-33DE-4FF7-9E2F-8B91818546CE}"/>
              </a:ext>
            </a:extLst>
          </p:cNvPr>
          <p:cNvSpPr>
            <a:spLocks noGrp="1"/>
          </p:cNvSpPr>
          <p:nvPr>
            <p:ph type="title"/>
          </p:nvPr>
        </p:nvSpPr>
        <p:spPr/>
        <p:txBody>
          <a:bodyPr>
            <a:normAutofit/>
          </a:bodyPr>
          <a:lstStyle/>
          <a:p>
            <a:r>
              <a:rPr lang="en-IN" sz="3200" u="sng" dirty="0"/>
              <a:t>EDUCATION IMPLICATIONS</a:t>
            </a:r>
          </a:p>
        </p:txBody>
      </p:sp>
      <p:sp>
        <p:nvSpPr>
          <p:cNvPr id="3" name="Content Placeholder 2">
            <a:extLst>
              <a:ext uri="{FF2B5EF4-FFF2-40B4-BE49-F238E27FC236}">
                <a16:creationId xmlns:a16="http://schemas.microsoft.com/office/drawing/2014/main" id="{6848D7CD-A9C4-45EB-984F-FC8349B51F02}"/>
              </a:ext>
            </a:extLst>
          </p:cNvPr>
          <p:cNvSpPr>
            <a:spLocks noGrp="1"/>
          </p:cNvSpPr>
          <p:nvPr>
            <p:ph idx="1"/>
          </p:nvPr>
        </p:nvSpPr>
        <p:spPr/>
        <p:txBody>
          <a:bodyPr>
            <a:normAutofit fontScale="92500" lnSpcReduction="20000"/>
          </a:bodyPr>
          <a:lstStyle/>
          <a:p>
            <a:r>
              <a:rPr lang="en-IN" dirty="0"/>
              <a:t>Understanding once intelligence as the function of once ability to adapt or adjust.</a:t>
            </a:r>
          </a:p>
          <a:p>
            <a:r>
              <a:rPr lang="en-IN" dirty="0"/>
              <a:t>Acquainting us with thought process of children at particular age.</a:t>
            </a:r>
          </a:p>
          <a:p>
            <a:r>
              <a:rPr lang="en-IN" dirty="0"/>
              <a:t>Emphasising the need for tailoring the education of a child according to the level of functioning of his cognitive structure.</a:t>
            </a:r>
          </a:p>
          <a:p>
            <a:r>
              <a:rPr lang="en-IN" dirty="0"/>
              <a:t>Emphasis on the discovery approach and learning</a:t>
            </a:r>
          </a:p>
          <a:p>
            <a:r>
              <a:rPr lang="en-IN" dirty="0"/>
              <a:t>Cocurricular activities have equal importance as that of co-curricular experiences in the cognitive development of children</a:t>
            </a:r>
          </a:p>
          <a:p>
            <a:r>
              <a:rPr lang="en-IN" dirty="0"/>
              <a:t>Simple to complex and project method of teaching is advocated by this theory</a:t>
            </a:r>
          </a:p>
          <a:p>
            <a:pPr marL="0" indent="0">
              <a:buNone/>
            </a:pPr>
            <a:endParaRPr lang="en-IN" dirty="0"/>
          </a:p>
          <a:p>
            <a:endParaRPr lang="en-IN" dirty="0"/>
          </a:p>
          <a:p>
            <a:endParaRPr lang="en-IN" dirty="0"/>
          </a:p>
          <a:p>
            <a:r>
              <a:rPr lang="en-IN" dirty="0"/>
              <a:t>THANK YOU</a:t>
            </a:r>
          </a:p>
        </p:txBody>
      </p:sp>
    </p:spTree>
    <p:extLst>
      <p:ext uri="{BB962C8B-B14F-4D97-AF65-F5344CB8AC3E}">
        <p14:creationId xmlns:p14="http://schemas.microsoft.com/office/powerpoint/2010/main" val="1257434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200</TotalTime>
  <Words>430</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JEAN PIAGET’S COGNITIVE DEVELOPMENT THEORY                                                                                             BY DR. TANUJA BHATT                                                                                             ASSISSTANT PROFESSOR                                                                                       DEPARTMENT OF EDUCATION                                                                                                           CSJMU                                                                                                            </vt:lpstr>
      <vt:lpstr>PowerPoint Presentation</vt:lpstr>
      <vt:lpstr>COGNITIVE STRUCTURE</vt:lpstr>
      <vt:lpstr>PowerPoint Presentation</vt:lpstr>
      <vt:lpstr>FIRST STAGE OF COGNITIVE DEVELOPMENT</vt:lpstr>
      <vt:lpstr>SECOND STAGE OF COGNITIVE DEVELOPMENT</vt:lpstr>
      <vt:lpstr>THIRD STAGE OF COGNITIVE DEVELOPMENT</vt:lpstr>
      <vt:lpstr>FOURTH STAGE OF COGNITIVE DEVELOPMENT</vt:lpstr>
      <vt:lpstr>EDUCATION IMPLICATIONS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pranav bhatt</dc:creator>
  <cp:lastModifiedBy>pranav bhatt</cp:lastModifiedBy>
  <cp:revision>10</cp:revision>
  <dcterms:created xsi:type="dcterms:W3CDTF">2020-10-04T13:31:56Z</dcterms:created>
  <dcterms:modified xsi:type="dcterms:W3CDTF">2022-01-10T16:39:19Z</dcterms:modified>
</cp:coreProperties>
</file>