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4"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703"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34925" cap="rnd">
              <a:solidFill>
                <a:schemeClr val="tx1"/>
              </a:solidFill>
              <a:round/>
            </a:ln>
            <a:effectLst/>
          </c:spPr>
          <c:marker>
            <c:symbol val="circle"/>
            <c:size val="5"/>
            <c:spPr>
              <a:solidFill>
                <a:schemeClr val="accent1"/>
              </a:solidFill>
              <a:ln w="9525">
                <a:solidFill>
                  <a:schemeClr val="accent1"/>
                </a:solidFill>
              </a:ln>
              <a:effectLst/>
            </c:spPr>
          </c:marker>
          <c:xVal>
            <c:numRef>
              <c:f>Sheet1!$A$2:$A$6</c:f>
              <c:numCache>
                <c:formatCode>General</c:formatCode>
                <c:ptCount val="5"/>
                <c:pt idx="0">
                  <c:v>100</c:v>
                </c:pt>
                <c:pt idx="1">
                  <c:v>80</c:v>
                </c:pt>
                <c:pt idx="2">
                  <c:v>60</c:v>
                </c:pt>
                <c:pt idx="3">
                  <c:v>40</c:v>
                </c:pt>
                <c:pt idx="4">
                  <c:v>20</c:v>
                </c:pt>
              </c:numCache>
            </c:numRef>
          </c:xVal>
          <c:yVal>
            <c:numRef>
              <c:f>Sheet1!$B$2:$B$6</c:f>
              <c:numCache>
                <c:formatCode>General</c:formatCode>
                <c:ptCount val="5"/>
                <c:pt idx="0">
                  <c:v>10</c:v>
                </c:pt>
                <c:pt idx="1">
                  <c:v>20</c:v>
                </c:pt>
                <c:pt idx="2">
                  <c:v>30</c:v>
                </c:pt>
                <c:pt idx="3">
                  <c:v>40</c:v>
                </c:pt>
                <c:pt idx="4">
                  <c:v>50</c:v>
                </c:pt>
              </c:numCache>
            </c:numRef>
          </c:yVal>
          <c:smooth val="0"/>
          <c:extLst>
            <c:ext xmlns:c16="http://schemas.microsoft.com/office/drawing/2014/chart" uri="{C3380CC4-5D6E-409C-BE32-E72D297353CC}">
              <c16:uniqueId val="{00000000-D369-4153-A127-4253499AE8DE}"/>
            </c:ext>
          </c:extLst>
        </c:ser>
        <c:dLbls>
          <c:showLegendKey val="0"/>
          <c:showVal val="0"/>
          <c:showCatName val="0"/>
          <c:showSerName val="0"/>
          <c:showPercent val="0"/>
          <c:showBubbleSize val="0"/>
        </c:dLbls>
        <c:axId val="1174723584"/>
        <c:axId val="1174736896"/>
      </c:scatterChart>
      <c:valAx>
        <c:axId val="117472358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b="0" dirty="0"/>
                  <a:t>Quantity Demanded (Unit</a:t>
                </a:r>
                <a:r>
                  <a:rPr lang="en-US" dirty="0"/>
                  <a:t>)</a:t>
                </a:r>
                <a:endParaRPr lang="en-IN" dirty="0"/>
              </a:p>
            </c:rich>
          </c:tx>
          <c:overlay val="0"/>
          <c:spPr>
            <a:noFill/>
            <a:ln>
              <a:noFill/>
            </a:ln>
            <a:effectLst/>
          </c:spPr>
          <c:txPr>
            <a:bodyPr rot="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174736896"/>
        <c:crosses val="autoZero"/>
        <c:crossBetween val="midCat"/>
      </c:valAx>
      <c:valAx>
        <c:axId val="1174736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b="0" dirty="0"/>
                  <a:t>Price (Rs)</a:t>
                </a:r>
                <a:endParaRPr lang="en-IN" b="0" dirty="0"/>
              </a:p>
            </c:rich>
          </c:tx>
          <c:overlay val="0"/>
          <c:spPr>
            <a:noFill/>
            <a:ln>
              <a:noFill/>
            </a:ln>
            <a:effectLst/>
          </c:spPr>
          <c:txPr>
            <a:bodyPr rot="-540000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en-US"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17472358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sz="1800" b="1" kern="1200">
          <a:solidFill>
            <a:schemeClr val="tx1"/>
          </a:solidFill>
          <a:latin typeface="Times New Roman" panose="02020603050405020304" pitchFamily="18" charset="0"/>
          <a:ea typeface="+mn-ea"/>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3598942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62190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0B631D-4A8B-4985-A4A3-6B1DF45690B8}"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2940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2044336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0B631D-4A8B-4985-A4A3-6B1DF45690B8}"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9416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327039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2872807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695284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rIns="45720"/>
          <a:lstStyle/>
          <a:p>
            <a:fld id="{F40B631D-4A8B-4985-A4A3-6B1DF45690B8}" type="slidenum">
              <a:rPr lang="en-IN" smtClean="0"/>
              <a:t>‹#›</a:t>
            </a:fld>
            <a:endParaRPr lang="en-IN"/>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4433439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30560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44999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6590402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0B631D-4A8B-4985-A4A3-6B1DF45690B8}" type="slidenum">
              <a:rPr lang="en-IN" smtClean="0"/>
              <a:t>‹#›</a:t>
            </a:fld>
            <a:endParaRPr lang="en-IN"/>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2291851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A91A8-9D3F-493D-A588-ED08ABA19D78}" type="datetimeFigureOut">
              <a:rPr lang="en-IN" smtClean="0"/>
              <a:t>07-12-2021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2724329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6A91A8-9D3F-493D-A588-ED08ABA19D78}" type="datetimeFigureOut">
              <a:rPr lang="en-IN" smtClean="0"/>
              <a:t>07-12-2021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0B631D-4A8B-4985-A4A3-6B1DF45690B8}" type="slidenum">
              <a:rPr lang="en-IN" smtClean="0"/>
              <a:t>‹#›</a:t>
            </a:fld>
            <a:endParaRPr lang="en-IN"/>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9431069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E6A91A8-9D3F-493D-A588-ED08ABA19D78}" type="datetimeFigureOut">
              <a:rPr lang="en-IN" smtClean="0"/>
              <a:t>07-12-2021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28536842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9421866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2879480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35686266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326225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6A91A8-9D3F-493D-A588-ED08ABA19D78}" type="datetimeFigureOut">
              <a:rPr lang="en-IN" smtClean="0"/>
              <a:t>07-12-2021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4279059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208262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6A91A8-9D3F-493D-A588-ED08ABA19D78}" type="datetimeFigureOut">
              <a:rPr lang="en-IN" smtClean="0"/>
              <a:t>07-12-2021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378609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6A91A8-9D3F-493D-A588-ED08ABA19D78}" type="datetimeFigureOut">
              <a:rPr lang="en-IN" smtClean="0"/>
              <a:t>07-12-2021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395691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A91A8-9D3F-493D-A588-ED08ABA19D78}" type="datetimeFigureOut">
              <a:rPr lang="en-IN" smtClean="0"/>
              <a:t>07-12-2021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519262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149371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6A91A8-9D3F-493D-A588-ED08ABA19D78}" type="datetimeFigureOut">
              <a:rPr lang="en-IN" smtClean="0"/>
              <a:t>07-12-2021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40B631D-4A8B-4985-A4A3-6B1DF45690B8}" type="slidenum">
              <a:rPr lang="en-IN" smtClean="0"/>
              <a:t>‹#›</a:t>
            </a:fld>
            <a:endParaRPr lang="en-IN"/>
          </a:p>
        </p:txBody>
      </p:sp>
    </p:spTree>
    <p:extLst>
      <p:ext uri="{BB962C8B-B14F-4D97-AF65-F5344CB8AC3E}">
        <p14:creationId xmlns:p14="http://schemas.microsoft.com/office/powerpoint/2010/main" val="515329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2.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6A91A8-9D3F-493D-A588-ED08ABA19D78}" type="datetimeFigureOut">
              <a:rPr lang="en-IN" smtClean="0"/>
              <a:t>07-12-2021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40B631D-4A8B-4985-A4A3-6B1DF45690B8}" type="slidenum">
              <a:rPr lang="en-IN" smtClean="0"/>
              <a:t>‹#›</a:t>
            </a:fld>
            <a:endParaRPr lang="en-IN"/>
          </a:p>
        </p:txBody>
      </p:sp>
    </p:spTree>
    <p:extLst>
      <p:ext uri="{BB962C8B-B14F-4D97-AF65-F5344CB8AC3E}">
        <p14:creationId xmlns:p14="http://schemas.microsoft.com/office/powerpoint/2010/main" val="428457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4E6A91A8-9D3F-493D-A588-ED08ABA19D78}" type="datetimeFigureOut">
              <a:rPr lang="en-IN" smtClean="0"/>
              <a:t>07-12-2021</a:t>
            </a:fld>
            <a:endParaRPr lang="en-IN"/>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F40B631D-4A8B-4985-A4A3-6B1DF45690B8}" type="slidenum">
              <a:rPr lang="en-IN" smtClean="0"/>
              <a:t>‹#›</a:t>
            </a:fld>
            <a:endParaRPr lang="en-IN"/>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26983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8DA4-B4A2-4552-A2AE-1DE1C6181A17}"/>
              </a:ext>
            </a:extLst>
          </p:cNvPr>
          <p:cNvSpPr>
            <a:spLocks noGrp="1"/>
          </p:cNvSpPr>
          <p:nvPr>
            <p:ph type="ctrTitle"/>
          </p:nvPr>
        </p:nvSpPr>
        <p:spPr>
          <a:xfrm>
            <a:off x="2171700" y="1419224"/>
            <a:ext cx="5529549" cy="1160214"/>
          </a:xfrm>
        </p:spPr>
        <p:txBody>
          <a:bodyPr>
            <a:normAutofit fontScale="90000"/>
          </a:bodyPr>
          <a:lstStyle/>
          <a:p>
            <a:pPr algn="ctr"/>
            <a:r>
              <a:rPr lang="en-US" sz="6000" b="1" u="sng" dirty="0">
                <a:solidFill>
                  <a:schemeClr val="accent1">
                    <a:lumMod val="60000"/>
                    <a:lumOff val="40000"/>
                  </a:schemeClr>
                </a:solidFill>
                <a:latin typeface="Times New Roman" panose="02020603050405020304" pitchFamily="18" charset="0"/>
                <a:cs typeface="Times New Roman" panose="02020603050405020304" pitchFamily="18" charset="0"/>
              </a:rPr>
              <a:t>Law of Demand </a:t>
            </a:r>
            <a:br>
              <a:rPr lang="en-US" sz="6000" b="1" dirty="0">
                <a:latin typeface="Times New Roman" panose="02020603050405020304" pitchFamily="18"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A62DA6F6-38E8-456F-B3B8-DC9D09FE9C4F}"/>
              </a:ext>
            </a:extLst>
          </p:cNvPr>
          <p:cNvSpPr>
            <a:spLocks noGrp="1"/>
          </p:cNvSpPr>
          <p:nvPr>
            <p:ph type="subTitle" idx="1"/>
          </p:nvPr>
        </p:nvSpPr>
        <p:spPr>
          <a:xfrm>
            <a:off x="1228724" y="4143375"/>
            <a:ext cx="5819775" cy="2209799"/>
          </a:xfrm>
        </p:spPr>
        <p:txBody>
          <a:bodyPr>
            <a:noAutofit/>
          </a:bodyPr>
          <a:lstStyle/>
          <a:p>
            <a:pPr algn="l"/>
            <a:r>
              <a:rPr lang="en-US" sz="2000" b="1" i="1" dirty="0">
                <a:solidFill>
                  <a:schemeClr val="tx2"/>
                </a:solidFill>
                <a:latin typeface="Times New Roman" panose="02020603050405020304" pitchFamily="18" charset="0"/>
                <a:cs typeface="Times New Roman" panose="02020603050405020304" pitchFamily="18" charset="0"/>
              </a:rPr>
              <a:t>Dr. Pooja Singh</a:t>
            </a:r>
            <a:br>
              <a:rPr lang="en-US" sz="2000" b="1" i="1" dirty="0">
                <a:solidFill>
                  <a:schemeClr val="tx2"/>
                </a:solidFill>
                <a:latin typeface="Times New Roman" panose="02020603050405020304" pitchFamily="18" charset="0"/>
                <a:cs typeface="Times New Roman" panose="02020603050405020304" pitchFamily="18" charset="0"/>
              </a:rPr>
            </a:br>
            <a:r>
              <a:rPr lang="en-US" sz="2000" b="1" i="1" dirty="0">
                <a:solidFill>
                  <a:schemeClr val="tx2"/>
                </a:solidFill>
                <a:latin typeface="Times New Roman" panose="02020603050405020304" pitchFamily="18" charset="0"/>
                <a:cs typeface="Times New Roman" panose="02020603050405020304" pitchFamily="18" charset="0"/>
              </a:rPr>
              <a:t>Assistant Professor,</a:t>
            </a:r>
            <a:br>
              <a:rPr lang="en-US" sz="2000" b="1" i="1" dirty="0">
                <a:solidFill>
                  <a:schemeClr val="tx2"/>
                </a:solidFill>
                <a:latin typeface="Times New Roman" panose="02020603050405020304" pitchFamily="18" charset="0"/>
                <a:cs typeface="Times New Roman" panose="02020603050405020304" pitchFamily="18" charset="0"/>
              </a:rPr>
            </a:br>
            <a:r>
              <a:rPr lang="en-US" sz="2000" b="1" i="1" dirty="0">
                <a:solidFill>
                  <a:schemeClr val="tx2"/>
                </a:solidFill>
                <a:latin typeface="Times New Roman" panose="02020603050405020304" pitchFamily="18" charset="0"/>
                <a:cs typeface="Times New Roman" panose="02020603050405020304" pitchFamily="18" charset="0"/>
              </a:rPr>
              <a:t> Department of Economics, </a:t>
            </a:r>
            <a:br>
              <a:rPr lang="en-US" sz="2000" b="1" i="1" dirty="0">
                <a:solidFill>
                  <a:schemeClr val="tx2"/>
                </a:solidFill>
                <a:latin typeface="Times New Roman" panose="02020603050405020304" pitchFamily="18" charset="0"/>
                <a:cs typeface="Times New Roman" panose="02020603050405020304" pitchFamily="18" charset="0"/>
              </a:rPr>
            </a:br>
            <a:r>
              <a:rPr lang="en-IN" sz="2000" b="1" i="1" dirty="0">
                <a:solidFill>
                  <a:schemeClr val="tx2"/>
                </a:solidFill>
                <a:latin typeface="Times New Roman" panose="02020603050405020304" pitchFamily="18" charset="0"/>
                <a:cs typeface="Times New Roman" panose="02020603050405020304" pitchFamily="18" charset="0"/>
              </a:rPr>
              <a:t>School of Arts, Humanities And Social Sciences, </a:t>
            </a:r>
            <a:br>
              <a:rPr lang="en-IN" sz="2000" b="1" i="1" dirty="0">
                <a:solidFill>
                  <a:schemeClr val="tx2"/>
                </a:solidFill>
                <a:latin typeface="Times New Roman" panose="02020603050405020304" pitchFamily="18" charset="0"/>
                <a:cs typeface="Times New Roman" panose="02020603050405020304" pitchFamily="18" charset="0"/>
              </a:rPr>
            </a:br>
            <a:r>
              <a:rPr lang="en-IN" sz="2000" b="1" i="1" dirty="0">
                <a:solidFill>
                  <a:schemeClr val="tx2"/>
                </a:solidFill>
                <a:effectLst/>
                <a:latin typeface="Times New Roman" panose="02020603050405020304" pitchFamily="18" charset="0"/>
                <a:cs typeface="Times New Roman" panose="02020603050405020304" pitchFamily="18" charset="0"/>
              </a:rPr>
              <a:t>Chhatrapati </a:t>
            </a:r>
            <a:r>
              <a:rPr lang="en-IN" sz="2000" b="1" i="1" dirty="0" err="1">
                <a:solidFill>
                  <a:schemeClr val="tx2"/>
                </a:solidFill>
                <a:effectLst/>
                <a:latin typeface="Times New Roman" panose="02020603050405020304" pitchFamily="18" charset="0"/>
                <a:cs typeface="Times New Roman" panose="02020603050405020304" pitchFamily="18" charset="0"/>
              </a:rPr>
              <a:t>Shahu</a:t>
            </a:r>
            <a:r>
              <a:rPr lang="en-IN" sz="2000" b="1" i="1" dirty="0">
                <a:solidFill>
                  <a:schemeClr val="tx2"/>
                </a:solidFill>
                <a:effectLst/>
                <a:latin typeface="Times New Roman" panose="02020603050405020304" pitchFamily="18" charset="0"/>
                <a:cs typeface="Times New Roman" panose="02020603050405020304" pitchFamily="18" charset="0"/>
              </a:rPr>
              <a:t> Ji Maharaj University, Kanpur </a:t>
            </a:r>
            <a:endParaRPr lang="en-IN" sz="2000" dirty="0"/>
          </a:p>
        </p:txBody>
      </p:sp>
      <p:pic>
        <p:nvPicPr>
          <p:cNvPr id="4" name="Picture 2" descr="Economics | Kamaraj College">
            <a:extLst>
              <a:ext uri="{FF2B5EF4-FFF2-40B4-BE49-F238E27FC236}">
                <a16:creationId xmlns:a16="http://schemas.microsoft.com/office/drawing/2014/main" id="{E588CEEE-4734-487E-929D-97966A04E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7570" y="0"/>
            <a:ext cx="322607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62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5D772-69D8-4D38-AA05-293A2014D6F6}"/>
              </a:ext>
            </a:extLst>
          </p:cNvPr>
          <p:cNvSpPr>
            <a:spLocks noGrp="1"/>
          </p:cNvSpPr>
          <p:nvPr>
            <p:ph type="title"/>
          </p:nvPr>
        </p:nvSpPr>
        <p:spPr>
          <a:xfrm>
            <a:off x="1947261" y="282540"/>
            <a:ext cx="3431959" cy="539393"/>
          </a:xfrm>
        </p:spPr>
        <p:txBody>
          <a:bodyPr>
            <a:normAutofit fontScale="90000"/>
          </a:bodyPr>
          <a:lstStyle/>
          <a:p>
            <a:r>
              <a:rPr lang="en-US" sz="3200" b="1" u="sng" dirty="0">
                <a:solidFill>
                  <a:srgbClr val="C00000"/>
                </a:solidFill>
                <a:latin typeface="Times New Roman" panose="02020603050405020304" pitchFamily="18" charset="0"/>
                <a:cs typeface="Times New Roman" panose="02020603050405020304" pitchFamily="18" charset="0"/>
              </a:rPr>
              <a:t>Demand Function</a:t>
            </a:r>
            <a:endParaRPr lang="en-IN" sz="3200" b="1" u="sng"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4C46CC9-4797-4FE3-9FC3-CD1480C50D5E}"/>
                  </a:ext>
                </a:extLst>
              </p:cNvPr>
              <p:cNvSpPr>
                <a:spLocks noGrp="1"/>
              </p:cNvSpPr>
              <p:nvPr>
                <p:ph idx="1"/>
              </p:nvPr>
            </p:nvSpPr>
            <p:spPr>
              <a:xfrm>
                <a:off x="638175" y="1191801"/>
                <a:ext cx="11464782" cy="5383659"/>
              </a:xfrm>
            </p:spPr>
            <p:txBody>
              <a:bodyPr>
                <a:normAutofit/>
              </a:bodyPr>
              <a:lstStyle/>
              <a:p>
                <a:r>
                  <a:rPr lang="en-US" dirty="0">
                    <a:latin typeface="Times New Roman" panose="02020603050405020304" pitchFamily="18" charset="0"/>
                    <a:cs typeface="Times New Roman" panose="02020603050405020304" pitchFamily="18" charset="0"/>
                  </a:rPr>
                  <a:t>Demand Function is a comprehensive formulation which specifies the factors that influence the demand for the product.</a:t>
                </a:r>
              </a:p>
              <a:p>
                <a:r>
                  <a:rPr lang="en-US" dirty="0">
                    <a:latin typeface="Times New Roman" panose="02020603050405020304" pitchFamily="18" charset="0"/>
                    <a:cs typeface="Times New Roman" panose="02020603050405020304" pitchFamily="18" charset="0"/>
                  </a:rPr>
                  <a:t>Demand function states the relationship between the demand for a product and its determinants. </a:t>
                </a:r>
              </a:p>
              <a:p>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Individual Demand Function- </a:t>
                </a: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𝑃</m:t>
                        </m:r>
                      </m:e>
                    </m:d>
                    <m:r>
                      <a:rPr lang="en-US" b="0" i="1" smtClean="0">
                        <a:latin typeface="Cambria Math" panose="02040503050406030204" pitchFamily="18" charset="0"/>
                      </a:rPr>
                      <m:t> </m:t>
                    </m:r>
                  </m:oMath>
                </a14:m>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Where D= Demand, P= Price, F= Function</a:t>
                </a:r>
              </a:p>
              <a:p>
                <a:pPr marL="514350" indent="-514350">
                  <a:buFont typeface="+mj-lt"/>
                  <a:buAutoNum type="arabicPeriod" startAt="2"/>
                </a:pPr>
                <a:r>
                  <a:rPr lang="en-US" dirty="0">
                    <a:latin typeface="Times New Roman" panose="02020603050405020304" pitchFamily="18" charset="0"/>
                    <a:cs typeface="Times New Roman" panose="02020603050405020304" pitchFamily="18" charset="0"/>
                  </a:rPr>
                  <a:t>Market demand=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𝑥</m:t>
                        </m:r>
                      </m:sub>
                    </m:sSub>
                    <m:r>
                      <a:rPr lang="en-US" b="0" i="1" smtClean="0">
                        <a:latin typeface="Cambria Math" panose="02040503050406030204" pitchFamily="18" charset="0"/>
                      </a:rPr>
                      <m:t>=</m:t>
                    </m:r>
                    <m:r>
                      <a:rPr lang="en-US" b="0" i="1" smtClean="0">
                        <a:latin typeface="Cambria Math" panose="02040503050406030204" pitchFamily="18" charset="0"/>
                      </a:rPr>
                      <m:t>𝑓</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r>
                          <a:rPr lang="en-US" b="0" i="1" smtClean="0">
                            <a:latin typeface="Cambria Math" panose="02040503050406030204" pitchFamily="18" charset="0"/>
                          </a:rPr>
                          <m:t> , </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r>
                          <a:rPr lang="en-US" b="0" i="1" smtClean="0">
                            <a:latin typeface="Cambria Math" panose="02040503050406030204" pitchFamily="18" charset="0"/>
                          </a:rPr>
                          <m:t>, </m:t>
                        </m:r>
                      </m:sub>
                    </m:sSub>
                    <m:r>
                      <a:rPr lang="en-US" b="0" i="1" smtClean="0">
                        <a:latin typeface="Cambria Math" panose="02040503050406030204" pitchFamily="18" charset="0"/>
                      </a:rPr>
                      <m:t>𝑀</m:t>
                    </m:r>
                    <m:r>
                      <a:rPr lang="en-US" b="0" i="1" smtClean="0">
                        <a:latin typeface="Cambria Math" panose="02040503050406030204" pitchFamily="18" charset="0"/>
                      </a:rPr>
                      <m:t>,</m:t>
                    </m:r>
                    <m:r>
                      <a:rPr lang="en-US" b="0" i="1" smtClean="0">
                        <a:latin typeface="Cambria Math" panose="02040503050406030204" pitchFamily="18" charset="0"/>
                      </a:rPr>
                      <m:t>𝑇</m:t>
                    </m:r>
                    <m:r>
                      <a:rPr lang="en-US" b="0" i="1" smtClean="0">
                        <a:latin typeface="Cambria Math" panose="02040503050406030204" pitchFamily="18" charset="0"/>
                      </a:rPr>
                      <m:t>,</m:t>
                    </m:r>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𝑈</m:t>
                    </m:r>
                    <m:r>
                      <a:rPr lang="en-US" b="0" i="1" smtClean="0">
                        <a:latin typeface="Cambria Math" panose="02040503050406030204" pitchFamily="18" charset="0"/>
                      </a:rPr>
                      <m:t>)</m:t>
                    </m:r>
                  </m:oMath>
                </a14:m>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Where, D</a:t>
                </a:r>
                <a:r>
                  <a:rPr lang="en-US" baseline="-25000" dirty="0">
                    <a:latin typeface="Times New Roman" panose="02020603050405020304" pitchFamily="18" charset="0"/>
                    <a:cs typeface="Times New Roman" panose="02020603050405020304" pitchFamily="18" charset="0"/>
                  </a:rPr>
                  <a:t>x </a:t>
                </a:r>
                <a:r>
                  <a:rPr lang="en-US" dirty="0">
                    <a:latin typeface="Times New Roman" panose="02020603050405020304" pitchFamily="18" charset="0"/>
                    <a:cs typeface="Times New Roman" panose="02020603050405020304" pitchFamily="18" charset="0"/>
                  </a:rPr>
                  <a:t>= Quantity demanded for Commodity x</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rPr>
                      <m:t>𝑓</m:t>
                    </m:r>
                  </m:oMath>
                </a14:m>
                <a:r>
                  <a:rPr lang="en-US" dirty="0">
                    <a:latin typeface="Times New Roman" panose="02020603050405020304" pitchFamily="18" charset="0"/>
                    <a:cs typeface="Times New Roman" panose="02020603050405020304" pitchFamily="18" charset="0"/>
                  </a:rPr>
                  <a:t>  = Functional relation</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𝑥</m:t>
                        </m:r>
                        <m:r>
                          <a:rPr lang="en-US" b="0" i="1" smtClean="0">
                            <a:latin typeface="Cambria Math" panose="02040503050406030204" pitchFamily="18" charset="0"/>
                          </a:rPr>
                          <m:t>  </m:t>
                        </m:r>
                      </m:sub>
                    </m:sSub>
                  </m:oMath>
                </a14:m>
                <a:r>
                  <a:rPr lang="en-US" dirty="0">
                    <a:latin typeface="Times New Roman" panose="02020603050405020304" pitchFamily="18" charset="0"/>
                    <a:cs typeface="Times New Roman" panose="02020603050405020304" pitchFamily="18" charset="0"/>
                  </a:rPr>
                  <a:t>=Price of commodity x </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𝑦</m:t>
                        </m:r>
                        <m:r>
                          <a:rPr lang="en-US" b="0" i="1" smtClean="0">
                            <a:latin typeface="Cambria Math" panose="02040503050406030204" pitchFamily="18" charset="0"/>
                          </a:rPr>
                          <m:t>  </m:t>
                        </m:r>
                      </m:sub>
                    </m:sSub>
                  </m:oMath>
                </a14:m>
                <a:r>
                  <a:rPr lang="en-US" dirty="0">
                    <a:latin typeface="Times New Roman" panose="02020603050405020304" pitchFamily="18" charset="0"/>
                    <a:cs typeface="Times New Roman" panose="02020603050405020304" pitchFamily="18" charset="0"/>
                  </a:rPr>
                  <a:t>=Price of commodity y which are substitutes or </a:t>
                </a:r>
                <a:r>
                  <a:rPr lang="en-US" dirty="0" err="1">
                    <a:latin typeface="Times New Roman" panose="02020603050405020304" pitchFamily="18" charset="0"/>
                    <a:cs typeface="Times New Roman" panose="02020603050405020304" pitchFamily="18" charset="0"/>
                  </a:rPr>
                  <a:t>complemantary</a:t>
                </a:r>
                <a:endParaRPr lang="en-US" dirty="0">
                  <a:latin typeface="Times New Roman" panose="02020603050405020304" pitchFamily="18" charset="0"/>
                  <a:cs typeface="Times New Roman" panose="02020603050405020304" pitchFamily="18" charset="0"/>
                </a:endParaRP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rPr>
                      <m:t>𝑀</m:t>
                    </m:r>
                  </m:oMath>
                </a14:m>
                <a:r>
                  <a:rPr lang="en-US" dirty="0">
                    <a:latin typeface="Times New Roman" panose="02020603050405020304" pitchFamily="18" charset="0"/>
                    <a:cs typeface="Times New Roman" panose="02020603050405020304" pitchFamily="18" charset="0"/>
                  </a:rPr>
                  <a:t> = Money income of consumer. </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rPr>
                      <m:t>𝑇</m:t>
                    </m:r>
                  </m:oMath>
                </a14:m>
                <a:r>
                  <a:rPr lang="en-US" dirty="0">
                    <a:latin typeface="Times New Roman" panose="02020603050405020304" pitchFamily="18" charset="0"/>
                    <a:cs typeface="Times New Roman" panose="02020603050405020304" pitchFamily="18" charset="0"/>
                  </a:rPr>
                  <a:t>  = Taste and preference of a consumer</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rPr>
                      <m:t>𝐴</m:t>
                    </m:r>
                  </m:oMath>
                </a14:m>
                <a:r>
                  <a:rPr lang="en-US" dirty="0">
                    <a:latin typeface="Times New Roman" panose="02020603050405020304" pitchFamily="18" charset="0"/>
                    <a:cs typeface="Times New Roman" panose="02020603050405020304" pitchFamily="18" charset="0"/>
                  </a:rPr>
                  <a:t>   = advertisement effect</a:t>
                </a:r>
              </a:p>
              <a:p>
                <a:pPr marL="0" indent="0">
                  <a:lnSpc>
                    <a:spcPct val="110000"/>
                  </a:lnSpc>
                  <a:spcBef>
                    <a:spcPts val="0"/>
                  </a:spcBef>
                  <a:buNone/>
                </a:pPr>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b="0" i="1" smtClean="0">
                        <a:latin typeface="Cambria Math" panose="02040503050406030204" pitchFamily="18" charset="0"/>
                      </a:rPr>
                      <m:t>𝑈</m:t>
                    </m:r>
                  </m:oMath>
                </a14:m>
                <a:r>
                  <a:rPr lang="en-US" dirty="0">
                    <a:latin typeface="Times New Roman" panose="02020603050405020304" pitchFamily="18" charset="0"/>
                    <a:cs typeface="Times New Roman" panose="02020603050405020304" pitchFamily="18" charset="0"/>
                  </a:rPr>
                  <a:t>   = Unknown variable</a:t>
                </a:r>
              </a:p>
              <a:p>
                <a:pPr marL="0" indent="0">
                  <a:buNone/>
                </a:pPr>
                <a:endParaRPr lang="en-US" sz="1800" dirty="0">
                  <a:latin typeface="Times New Roman" panose="02020603050405020304" pitchFamily="18"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34C46CC9-4797-4FE3-9FC3-CD1480C50D5E}"/>
                  </a:ext>
                </a:extLst>
              </p:cNvPr>
              <p:cNvSpPr>
                <a:spLocks noGrp="1" noRot="1" noChangeAspect="1" noMove="1" noResize="1" noEditPoints="1" noAdjustHandles="1" noChangeArrowheads="1" noChangeShapeType="1" noTextEdit="1"/>
              </p:cNvSpPr>
              <p:nvPr>
                <p:ph idx="1"/>
              </p:nvPr>
            </p:nvSpPr>
            <p:spPr>
              <a:xfrm>
                <a:off x="638175" y="1191801"/>
                <a:ext cx="11464782" cy="5383659"/>
              </a:xfrm>
              <a:blipFill>
                <a:blip r:embed="rId2"/>
                <a:stretch>
                  <a:fillRect l="-372" t="-680"/>
                </a:stretch>
              </a:blipFill>
            </p:spPr>
            <p:txBody>
              <a:bodyPr/>
              <a:lstStyle/>
              <a:p>
                <a:r>
                  <a:rPr lang="en-IN">
                    <a:noFill/>
                  </a:rPr>
                  <a:t> </a:t>
                </a:r>
              </a:p>
            </p:txBody>
          </p:sp>
        </mc:Fallback>
      </mc:AlternateContent>
      <p:sp>
        <p:nvSpPr>
          <p:cNvPr id="5" name="Footer Placeholder 2">
            <a:extLst>
              <a:ext uri="{FF2B5EF4-FFF2-40B4-BE49-F238E27FC236}">
                <a16:creationId xmlns:a16="http://schemas.microsoft.com/office/drawing/2014/main" id="{E6FF950B-AA09-4D96-B107-3200ED032006}"/>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FBE787E-1EFD-4D2B-A312-5369AB254C30}"/>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2487891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8D79-C1FC-48FA-81D7-90986B1F36AA}"/>
              </a:ext>
            </a:extLst>
          </p:cNvPr>
          <p:cNvSpPr>
            <a:spLocks noGrp="1"/>
          </p:cNvSpPr>
          <p:nvPr>
            <p:ph type="title"/>
          </p:nvPr>
        </p:nvSpPr>
        <p:spPr>
          <a:xfrm>
            <a:off x="4355235" y="702762"/>
            <a:ext cx="3050219" cy="540397"/>
          </a:xfrm>
        </p:spPr>
        <p:txBody>
          <a:bodyPr>
            <a:normAutofit fontScale="90000"/>
          </a:bodyPr>
          <a:lstStyle/>
          <a:p>
            <a:r>
              <a:rPr lang="en-US" sz="3200" b="1" u="sng" dirty="0">
                <a:solidFill>
                  <a:srgbClr val="C00000"/>
                </a:solidFill>
                <a:latin typeface="Times New Roman" panose="02020603050405020304" pitchFamily="18" charset="0"/>
                <a:cs typeface="Times New Roman" panose="02020603050405020304" pitchFamily="18" charset="0"/>
              </a:rPr>
              <a:t>Law of Demand</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11" name="Footer Placeholder 2">
            <a:extLst>
              <a:ext uri="{FF2B5EF4-FFF2-40B4-BE49-F238E27FC236}">
                <a16:creationId xmlns:a16="http://schemas.microsoft.com/office/drawing/2014/main" id="{157C01D5-CBD0-4729-BE31-54E60D080BE0}"/>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0EA4E722-A5D1-4B9F-873E-5916F5B0A171}"/>
              </a:ext>
            </a:extLst>
          </p:cNvPr>
          <p:cNvSpPr/>
          <p:nvPr/>
        </p:nvSpPr>
        <p:spPr>
          <a:xfrm>
            <a:off x="3602112" y="1869867"/>
            <a:ext cx="4556466" cy="83672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Explain inverse relationship between  in quantity demanded and price of a commodity </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58B47082-DAE8-4A97-A910-DE8106CE307E}"/>
              </a:ext>
            </a:extLst>
          </p:cNvPr>
          <p:cNvSpPr/>
          <p:nvPr/>
        </p:nvSpPr>
        <p:spPr>
          <a:xfrm>
            <a:off x="3602112" y="2956267"/>
            <a:ext cx="4556466" cy="727969"/>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Higher the price, lower would be the quantity demanded</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497ED0DD-2DAB-4C75-8519-16266D849C98}"/>
              </a:ext>
            </a:extLst>
          </p:cNvPr>
          <p:cNvSpPr/>
          <p:nvPr/>
        </p:nvSpPr>
        <p:spPr>
          <a:xfrm>
            <a:off x="3602112" y="4911565"/>
            <a:ext cx="4556466" cy="72796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This law is only qualitative statement not quantitative statement</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D9CB9D9B-08BA-4298-B623-EB8370D7CF07}"/>
              </a:ext>
            </a:extLst>
          </p:cNvPr>
          <p:cNvSpPr/>
          <p:nvPr/>
        </p:nvSpPr>
        <p:spPr>
          <a:xfrm>
            <a:off x="3602112" y="3933916"/>
            <a:ext cx="4556466" cy="727969"/>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Price and quantity demanded are negatively related</a:t>
            </a:r>
            <a:endParaRPr lang="en-IN" b="1" dirty="0">
              <a:solidFill>
                <a:schemeClr val="tx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751A3E26-AC0D-4AAB-B350-5FB743B0FDBC}"/>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3290923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615E0C-6C00-405A-968B-4D601EA07479}"/>
              </a:ext>
            </a:extLst>
          </p:cNvPr>
          <p:cNvSpPr>
            <a:spLocks noGrp="1"/>
          </p:cNvSpPr>
          <p:nvPr>
            <p:ph idx="1"/>
          </p:nvPr>
        </p:nvSpPr>
        <p:spPr>
          <a:xfrm>
            <a:off x="1533525" y="590551"/>
            <a:ext cx="10315576" cy="1510360"/>
          </a:xfrm>
        </p:spPr>
        <p:txBody>
          <a:bodyPr>
            <a:noAutofit/>
          </a:bodyPr>
          <a:lstStyle/>
          <a:p>
            <a:r>
              <a:rPr lang="en-US" sz="2400" dirty="0">
                <a:latin typeface="Times New Roman" panose="02020603050405020304" pitchFamily="18" charset="0"/>
                <a:cs typeface="Times New Roman" panose="02020603050405020304" pitchFamily="18" charset="0"/>
              </a:rPr>
              <a:t>According to the law of demand </a:t>
            </a:r>
            <a:r>
              <a:rPr lang="en-US" sz="2400" b="1" dirty="0">
                <a:latin typeface="Times New Roman" panose="02020603050405020304" pitchFamily="18" charset="0"/>
                <a:cs typeface="Times New Roman" panose="02020603050405020304" pitchFamily="18" charset="0"/>
              </a:rPr>
              <a:t>other things being equal</a:t>
            </a:r>
            <a:r>
              <a:rPr lang="en-US" sz="2400" dirty="0">
                <a:latin typeface="Times New Roman" panose="02020603050405020304" pitchFamily="18" charset="0"/>
                <a:cs typeface="Times New Roman" panose="02020603050405020304" pitchFamily="18" charset="0"/>
              </a:rPr>
              <a:t>, if the price of a commodity falls, the quantity demanded rise and if the price of commodity rises, its quantity demanded falls.</a:t>
            </a:r>
            <a:endParaRPr lang="en-IN" sz="2400" dirty="0">
              <a:latin typeface="Times New Roman" panose="02020603050405020304" pitchFamily="18" charset="0"/>
              <a:cs typeface="Times New Roman" panose="02020603050405020304" pitchFamily="18" charset="0"/>
            </a:endParaRPr>
          </a:p>
        </p:txBody>
      </p:sp>
      <p:sp>
        <p:nvSpPr>
          <p:cNvPr id="25" name="Footer Placeholder 2">
            <a:extLst>
              <a:ext uri="{FF2B5EF4-FFF2-40B4-BE49-F238E27FC236}">
                <a16:creationId xmlns:a16="http://schemas.microsoft.com/office/drawing/2014/main" id="{3DEF0A50-4917-4115-B64D-D33083A6D72A}"/>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10" name="Arrow: Up 9">
            <a:extLst>
              <a:ext uri="{FF2B5EF4-FFF2-40B4-BE49-F238E27FC236}">
                <a16:creationId xmlns:a16="http://schemas.microsoft.com/office/drawing/2014/main" id="{8C8F658E-73B2-4993-9043-FDE7EAD9BE66}"/>
              </a:ext>
            </a:extLst>
          </p:cNvPr>
          <p:cNvSpPr/>
          <p:nvPr/>
        </p:nvSpPr>
        <p:spPr>
          <a:xfrm>
            <a:off x="1398984" y="2466759"/>
            <a:ext cx="1828798" cy="3014990"/>
          </a:xfrm>
          <a:prstGeom prs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13" name="Arrow: Up 12">
            <a:extLst>
              <a:ext uri="{FF2B5EF4-FFF2-40B4-BE49-F238E27FC236}">
                <a16:creationId xmlns:a16="http://schemas.microsoft.com/office/drawing/2014/main" id="{74E36B8A-32A1-4F27-AB5D-A67B0547B5C9}"/>
              </a:ext>
            </a:extLst>
          </p:cNvPr>
          <p:cNvSpPr/>
          <p:nvPr/>
        </p:nvSpPr>
        <p:spPr>
          <a:xfrm>
            <a:off x="10329862" y="2461929"/>
            <a:ext cx="1652588" cy="3014991"/>
          </a:xfrm>
          <a:prstGeom prs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p>
        </p:txBody>
      </p:sp>
      <p:sp>
        <p:nvSpPr>
          <p:cNvPr id="14" name="Arrow: Down 13">
            <a:extLst>
              <a:ext uri="{FF2B5EF4-FFF2-40B4-BE49-F238E27FC236}">
                <a16:creationId xmlns:a16="http://schemas.microsoft.com/office/drawing/2014/main" id="{2EA2B646-97BB-42DB-BFAF-144463F87A05}"/>
              </a:ext>
            </a:extLst>
          </p:cNvPr>
          <p:cNvSpPr/>
          <p:nvPr/>
        </p:nvSpPr>
        <p:spPr>
          <a:xfrm>
            <a:off x="2874166" y="2466760"/>
            <a:ext cx="1724026" cy="301499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a16="http://schemas.microsoft.com/office/drawing/2014/main" id="{9CC002C7-C1B1-4856-9940-E04FEF31241B}"/>
              </a:ext>
            </a:extLst>
          </p:cNvPr>
          <p:cNvSpPr txBox="1"/>
          <p:nvPr/>
        </p:nvSpPr>
        <p:spPr>
          <a:xfrm>
            <a:off x="3119435" y="4367579"/>
            <a:ext cx="1252541"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Quantity demanded goes down</a:t>
            </a:r>
            <a:endParaRPr lang="en-IN" sz="1400" dirty="0">
              <a:latin typeface="Times New Roman" panose="02020603050405020304" pitchFamily="18" charset="0"/>
              <a:cs typeface="Times New Roman" panose="02020603050405020304" pitchFamily="18" charset="0"/>
            </a:endParaRPr>
          </a:p>
        </p:txBody>
      </p:sp>
      <p:sp>
        <p:nvSpPr>
          <p:cNvPr id="16" name="Arrow: Down 15">
            <a:extLst>
              <a:ext uri="{FF2B5EF4-FFF2-40B4-BE49-F238E27FC236}">
                <a16:creationId xmlns:a16="http://schemas.microsoft.com/office/drawing/2014/main" id="{A95C208C-E111-48CB-A7F6-2A0B1F445350}"/>
              </a:ext>
            </a:extLst>
          </p:cNvPr>
          <p:cNvSpPr/>
          <p:nvPr/>
        </p:nvSpPr>
        <p:spPr>
          <a:xfrm>
            <a:off x="8902305" y="2471588"/>
            <a:ext cx="1652587" cy="3014990"/>
          </a:xfrm>
          <a:prstGeom prst="down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TextBox 17">
            <a:extLst>
              <a:ext uri="{FF2B5EF4-FFF2-40B4-BE49-F238E27FC236}">
                <a16:creationId xmlns:a16="http://schemas.microsoft.com/office/drawing/2014/main" id="{A9147E97-B6D1-40AF-A38E-2906E6964F0F}"/>
              </a:ext>
            </a:extLst>
          </p:cNvPr>
          <p:cNvSpPr txBox="1"/>
          <p:nvPr/>
        </p:nvSpPr>
        <p:spPr>
          <a:xfrm>
            <a:off x="1637108" y="2888576"/>
            <a:ext cx="1352550"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When price </a:t>
            </a:r>
          </a:p>
          <a:p>
            <a:pPr algn="ctr"/>
            <a:r>
              <a:rPr lang="en-US" sz="1400" dirty="0">
                <a:latin typeface="Times New Roman" panose="02020603050405020304" pitchFamily="18" charset="0"/>
                <a:cs typeface="Times New Roman" panose="02020603050405020304" pitchFamily="18" charset="0"/>
              </a:rPr>
              <a:t>goes up</a:t>
            </a:r>
            <a:endParaRPr lang="en-IN" sz="14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650BC431-B6CF-428C-B9E5-C78FB7446D38}"/>
              </a:ext>
            </a:extLst>
          </p:cNvPr>
          <p:cNvSpPr txBox="1"/>
          <p:nvPr/>
        </p:nvSpPr>
        <p:spPr>
          <a:xfrm>
            <a:off x="9045179" y="4583023"/>
            <a:ext cx="1366837" cy="523220"/>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When price </a:t>
            </a:r>
          </a:p>
          <a:p>
            <a:pPr algn="ctr"/>
            <a:r>
              <a:rPr lang="en-US" sz="1400" dirty="0">
                <a:latin typeface="Times New Roman" panose="02020603050405020304" pitchFamily="18" charset="0"/>
                <a:cs typeface="Times New Roman" panose="02020603050405020304" pitchFamily="18" charset="0"/>
              </a:rPr>
              <a:t>goes Down</a:t>
            </a:r>
            <a:endParaRPr lang="en-IN" sz="1400"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7835A13E-55FB-4BD3-A315-4C82F981CA3F}"/>
              </a:ext>
            </a:extLst>
          </p:cNvPr>
          <p:cNvSpPr txBox="1"/>
          <p:nvPr/>
        </p:nvSpPr>
        <p:spPr>
          <a:xfrm>
            <a:off x="10701933" y="2690335"/>
            <a:ext cx="952499" cy="738664"/>
          </a:xfrm>
          <a:prstGeom prst="rect">
            <a:avLst/>
          </a:prstGeom>
          <a:noFill/>
        </p:spPr>
        <p:txBody>
          <a:bodyPr wrap="square" rtlCol="0">
            <a:spAutoFit/>
          </a:bodyPr>
          <a:lstStyle/>
          <a:p>
            <a:pPr algn="ctr"/>
            <a:r>
              <a:rPr lang="en-US" sz="1400" dirty="0">
                <a:latin typeface="Times New Roman" panose="02020603050405020304" pitchFamily="18" charset="0"/>
                <a:cs typeface="Times New Roman" panose="02020603050405020304" pitchFamily="18" charset="0"/>
              </a:rPr>
              <a:t>Quantity demanded goes up</a:t>
            </a:r>
            <a:endParaRPr lang="en-IN" sz="14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22CC75CB-A5F1-47EA-8051-ACE09C6B9CF9}"/>
              </a:ext>
            </a:extLst>
          </p:cNvPr>
          <p:cNvSpPr txBox="1"/>
          <p:nvPr/>
        </p:nvSpPr>
        <p:spPr>
          <a:xfrm>
            <a:off x="5669161" y="3069192"/>
            <a:ext cx="2162175" cy="1200329"/>
          </a:xfrm>
          <a:prstGeom prst="rect">
            <a:avLst/>
          </a:prstGeom>
          <a:solidFill>
            <a:schemeClr val="accent1">
              <a:lumMod val="40000"/>
              <a:lumOff val="60000"/>
            </a:schemeClr>
          </a:solidFill>
          <a:ln>
            <a:solidFill>
              <a:srgbClr val="C00000"/>
            </a:solidFill>
          </a:ln>
          <a:effectLst>
            <a:outerShdw blurRad="50800" dist="38100" dir="8100000" algn="tr" rotWithShape="0">
              <a:prstClr val="black">
                <a:alpha val="40000"/>
              </a:prstClr>
            </a:outerShdw>
          </a:effectLst>
        </p:spPr>
        <p:txBody>
          <a:bodyPr wrap="square" rtlCol="0">
            <a:spAutoFit/>
          </a:bodyPr>
          <a:lstStyle/>
          <a:p>
            <a:pPr algn="ctr"/>
            <a:r>
              <a:rPr lang="en-US" b="1" dirty="0">
                <a:solidFill>
                  <a:schemeClr val="tx1"/>
                </a:solidFill>
                <a:latin typeface="Times New Roman" panose="02020603050405020304" pitchFamily="18" charset="0"/>
                <a:cs typeface="Times New Roman" panose="02020603050405020304" pitchFamily="18" charset="0"/>
              </a:rPr>
              <a:t>inverse relationship between quantity demanded and price</a:t>
            </a:r>
            <a:endParaRPr lang="en-IN" dirty="0"/>
          </a:p>
        </p:txBody>
      </p:sp>
      <p:sp>
        <p:nvSpPr>
          <p:cNvPr id="24" name="TextBox 23">
            <a:extLst>
              <a:ext uri="{FF2B5EF4-FFF2-40B4-BE49-F238E27FC236}">
                <a16:creationId xmlns:a16="http://schemas.microsoft.com/office/drawing/2014/main" id="{D7A2C365-2D3A-4799-BB5E-A41EBC556C46}"/>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350091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AB9A65-2805-4B32-8DF7-E067C73D8210}"/>
              </a:ext>
            </a:extLst>
          </p:cNvPr>
          <p:cNvSpPr>
            <a:spLocks noGrp="1"/>
          </p:cNvSpPr>
          <p:nvPr>
            <p:ph idx="1"/>
          </p:nvPr>
        </p:nvSpPr>
        <p:spPr>
          <a:xfrm>
            <a:off x="1500027" y="0"/>
            <a:ext cx="10324181" cy="6770670"/>
          </a:xfrm>
        </p:spPr>
        <p:txBody>
          <a:bodyPr/>
          <a:lstStyle/>
          <a:p>
            <a:pPr algn="just">
              <a:lnSpc>
                <a:spcPct val="115000"/>
              </a:lnSpc>
              <a:spcAft>
                <a:spcPts val="8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Assumptions of Law of Demand or Other thing being equal or Ceteris Paribus-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Price of related goods should not change.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Taste and preferences of consumer should not change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There should be no change in the income of the consumer.</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There should be a rational behavior of a consumer</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Distribution of income and wealth should be equal.</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Government policies should not change</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There should be no change in the size of the population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1512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5CAA4EC-3CA6-4E60-AE8B-58BE1B59EBDD}"/>
              </a:ext>
            </a:extLst>
          </p:cNvPr>
          <p:cNvGraphicFramePr>
            <a:graphicFrameLocks noGrp="1"/>
          </p:cNvGraphicFramePr>
          <p:nvPr>
            <p:ph idx="1"/>
            <p:extLst>
              <p:ext uri="{D42A27DB-BD31-4B8C-83A1-F6EECF244321}">
                <p14:modId xmlns:p14="http://schemas.microsoft.com/office/powerpoint/2010/main" val="1868168544"/>
              </p:ext>
            </p:extLst>
          </p:nvPr>
        </p:nvGraphicFramePr>
        <p:xfrm>
          <a:off x="1343025" y="1678541"/>
          <a:ext cx="4286866" cy="2800422"/>
        </p:xfrm>
        <a:graphic>
          <a:graphicData uri="http://schemas.openxmlformats.org/drawingml/2006/table">
            <a:tbl>
              <a:tblPr firstRow="1" bandRow="1">
                <a:tableStyleId>{912C8C85-51F0-491E-9774-3900AFEF0FD7}</a:tableStyleId>
              </a:tblPr>
              <a:tblGrid>
                <a:gridCol w="1778822">
                  <a:extLst>
                    <a:ext uri="{9D8B030D-6E8A-4147-A177-3AD203B41FA5}">
                      <a16:colId xmlns:a16="http://schemas.microsoft.com/office/drawing/2014/main" val="517218849"/>
                    </a:ext>
                  </a:extLst>
                </a:gridCol>
                <a:gridCol w="2508044">
                  <a:extLst>
                    <a:ext uri="{9D8B030D-6E8A-4147-A177-3AD203B41FA5}">
                      <a16:colId xmlns:a16="http://schemas.microsoft.com/office/drawing/2014/main" val="1193394829"/>
                    </a:ext>
                  </a:extLst>
                </a:gridCol>
              </a:tblGrid>
              <a:tr h="718642">
                <a:tc>
                  <a:txBody>
                    <a:bodyPr/>
                    <a:lstStyle/>
                    <a:p>
                      <a:r>
                        <a:rPr lang="en-US" dirty="0"/>
                        <a:t>Price per Unit</a:t>
                      </a:r>
                    </a:p>
                    <a:p>
                      <a:pPr algn="ctr"/>
                      <a:r>
                        <a:rPr lang="en-US" dirty="0"/>
                        <a:t>(Rs)</a:t>
                      </a:r>
                      <a:endParaRPr lang="en-IN" dirty="0"/>
                    </a:p>
                  </a:txBody>
                  <a:tcPr/>
                </a:tc>
                <a:tc>
                  <a:txBody>
                    <a:bodyPr/>
                    <a:lstStyle/>
                    <a:p>
                      <a:r>
                        <a:rPr lang="en-US" dirty="0"/>
                        <a:t>Quantity Demanded</a:t>
                      </a:r>
                    </a:p>
                    <a:p>
                      <a:pPr algn="ctr"/>
                      <a:r>
                        <a:rPr lang="en-US" dirty="0"/>
                        <a:t>(unit)</a:t>
                      </a:r>
                      <a:endParaRPr lang="en-IN" dirty="0"/>
                    </a:p>
                  </a:txBody>
                  <a:tcPr/>
                </a:tc>
                <a:extLst>
                  <a:ext uri="{0D108BD9-81ED-4DB2-BD59-A6C34878D82A}">
                    <a16:rowId xmlns:a16="http://schemas.microsoft.com/office/drawing/2014/main" val="2845090829"/>
                  </a:ext>
                </a:extLst>
              </a:tr>
              <a:tr h="416356">
                <a:tc>
                  <a:txBody>
                    <a:bodyPr/>
                    <a:lstStyle/>
                    <a:p>
                      <a:pPr algn="ctr"/>
                      <a:r>
                        <a:rPr lang="en-US" dirty="0"/>
                        <a:t>10</a:t>
                      </a:r>
                      <a:endParaRPr lang="en-IN" dirty="0"/>
                    </a:p>
                  </a:txBody>
                  <a:tcPr/>
                </a:tc>
                <a:tc>
                  <a:txBody>
                    <a:bodyPr/>
                    <a:lstStyle/>
                    <a:p>
                      <a:pPr algn="ctr"/>
                      <a:r>
                        <a:rPr lang="en-US" dirty="0"/>
                        <a:t>100</a:t>
                      </a:r>
                      <a:endParaRPr lang="en-IN" dirty="0"/>
                    </a:p>
                  </a:txBody>
                  <a:tcPr/>
                </a:tc>
                <a:extLst>
                  <a:ext uri="{0D108BD9-81ED-4DB2-BD59-A6C34878D82A}">
                    <a16:rowId xmlns:a16="http://schemas.microsoft.com/office/drawing/2014/main" val="3286572061"/>
                  </a:ext>
                </a:extLst>
              </a:tr>
              <a:tr h="416356">
                <a:tc>
                  <a:txBody>
                    <a:bodyPr/>
                    <a:lstStyle/>
                    <a:p>
                      <a:pPr algn="ctr"/>
                      <a:r>
                        <a:rPr lang="en-US" dirty="0"/>
                        <a:t>20</a:t>
                      </a:r>
                      <a:endParaRPr lang="en-IN" dirty="0"/>
                    </a:p>
                  </a:txBody>
                  <a:tcPr/>
                </a:tc>
                <a:tc>
                  <a:txBody>
                    <a:bodyPr/>
                    <a:lstStyle/>
                    <a:p>
                      <a:pPr algn="ctr"/>
                      <a:r>
                        <a:rPr lang="en-US" dirty="0"/>
                        <a:t>80</a:t>
                      </a:r>
                      <a:endParaRPr lang="en-IN" dirty="0"/>
                    </a:p>
                  </a:txBody>
                  <a:tcPr/>
                </a:tc>
                <a:extLst>
                  <a:ext uri="{0D108BD9-81ED-4DB2-BD59-A6C34878D82A}">
                    <a16:rowId xmlns:a16="http://schemas.microsoft.com/office/drawing/2014/main" val="3000504874"/>
                  </a:ext>
                </a:extLst>
              </a:tr>
              <a:tr h="416356">
                <a:tc>
                  <a:txBody>
                    <a:bodyPr/>
                    <a:lstStyle/>
                    <a:p>
                      <a:pPr algn="ctr"/>
                      <a:r>
                        <a:rPr lang="en-US" dirty="0"/>
                        <a:t>30</a:t>
                      </a:r>
                      <a:endParaRPr lang="en-IN" dirty="0"/>
                    </a:p>
                  </a:txBody>
                  <a:tcPr/>
                </a:tc>
                <a:tc>
                  <a:txBody>
                    <a:bodyPr/>
                    <a:lstStyle/>
                    <a:p>
                      <a:pPr algn="ctr"/>
                      <a:r>
                        <a:rPr lang="en-US" dirty="0"/>
                        <a:t>60</a:t>
                      </a:r>
                      <a:endParaRPr lang="en-IN" dirty="0"/>
                    </a:p>
                  </a:txBody>
                  <a:tcPr/>
                </a:tc>
                <a:extLst>
                  <a:ext uri="{0D108BD9-81ED-4DB2-BD59-A6C34878D82A}">
                    <a16:rowId xmlns:a16="http://schemas.microsoft.com/office/drawing/2014/main" val="3179403405"/>
                  </a:ext>
                </a:extLst>
              </a:tr>
              <a:tr h="416356">
                <a:tc>
                  <a:txBody>
                    <a:bodyPr/>
                    <a:lstStyle/>
                    <a:p>
                      <a:pPr algn="ctr"/>
                      <a:r>
                        <a:rPr lang="en-US" dirty="0"/>
                        <a:t>40</a:t>
                      </a:r>
                      <a:endParaRPr lang="en-IN" dirty="0"/>
                    </a:p>
                  </a:txBody>
                  <a:tcPr/>
                </a:tc>
                <a:tc>
                  <a:txBody>
                    <a:bodyPr/>
                    <a:lstStyle/>
                    <a:p>
                      <a:pPr algn="ctr"/>
                      <a:r>
                        <a:rPr lang="en-US" dirty="0"/>
                        <a:t>40</a:t>
                      </a:r>
                      <a:endParaRPr lang="en-IN" dirty="0"/>
                    </a:p>
                  </a:txBody>
                  <a:tcPr/>
                </a:tc>
                <a:extLst>
                  <a:ext uri="{0D108BD9-81ED-4DB2-BD59-A6C34878D82A}">
                    <a16:rowId xmlns:a16="http://schemas.microsoft.com/office/drawing/2014/main" val="361537262"/>
                  </a:ext>
                </a:extLst>
              </a:tr>
              <a:tr h="416356">
                <a:tc>
                  <a:txBody>
                    <a:bodyPr/>
                    <a:lstStyle/>
                    <a:p>
                      <a:pPr algn="ctr"/>
                      <a:r>
                        <a:rPr lang="en-US" dirty="0"/>
                        <a:t>50</a:t>
                      </a:r>
                      <a:endParaRPr lang="en-IN" dirty="0"/>
                    </a:p>
                  </a:txBody>
                  <a:tcPr/>
                </a:tc>
                <a:tc>
                  <a:txBody>
                    <a:bodyPr/>
                    <a:lstStyle/>
                    <a:p>
                      <a:pPr algn="ctr"/>
                      <a:r>
                        <a:rPr lang="en-US" dirty="0"/>
                        <a:t>20</a:t>
                      </a:r>
                      <a:endParaRPr lang="en-IN" dirty="0"/>
                    </a:p>
                  </a:txBody>
                  <a:tcPr/>
                </a:tc>
                <a:extLst>
                  <a:ext uri="{0D108BD9-81ED-4DB2-BD59-A6C34878D82A}">
                    <a16:rowId xmlns:a16="http://schemas.microsoft.com/office/drawing/2014/main" val="2650034036"/>
                  </a:ext>
                </a:extLst>
              </a:tr>
            </a:tbl>
          </a:graphicData>
        </a:graphic>
      </p:graphicFrame>
      <p:sp>
        <p:nvSpPr>
          <p:cNvPr id="9" name="Footer Placeholder 2">
            <a:extLst>
              <a:ext uri="{FF2B5EF4-FFF2-40B4-BE49-F238E27FC236}">
                <a16:creationId xmlns:a16="http://schemas.microsoft.com/office/drawing/2014/main" id="{46EA1A60-FB58-450B-9D7C-DA907233808B}"/>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Chart 4">
            <a:extLst>
              <a:ext uri="{FF2B5EF4-FFF2-40B4-BE49-F238E27FC236}">
                <a16:creationId xmlns:a16="http://schemas.microsoft.com/office/drawing/2014/main" id="{D893B2D2-85F9-434F-9CD6-2F0D33D8754A}"/>
              </a:ext>
            </a:extLst>
          </p:cNvPr>
          <p:cNvGraphicFramePr/>
          <p:nvPr>
            <p:extLst>
              <p:ext uri="{D42A27DB-BD31-4B8C-83A1-F6EECF244321}">
                <p14:modId xmlns:p14="http://schemas.microsoft.com/office/powerpoint/2010/main" val="1304674755"/>
              </p:ext>
            </p:extLst>
          </p:nvPr>
        </p:nvGraphicFramePr>
        <p:xfrm>
          <a:off x="6865370" y="1412863"/>
          <a:ext cx="5021830" cy="339357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4EEE537-360A-467E-9449-EE58DE9F013D}"/>
              </a:ext>
            </a:extLst>
          </p:cNvPr>
          <p:cNvSpPr txBox="1"/>
          <p:nvPr/>
        </p:nvSpPr>
        <p:spPr>
          <a:xfrm>
            <a:off x="2656837" y="4608554"/>
            <a:ext cx="274320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Demand Schedule</a:t>
            </a:r>
            <a:endParaRPr lang="en-IN" b="1"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F08C2FA-460A-46F3-A04D-420739E599FB}"/>
              </a:ext>
            </a:extLst>
          </p:cNvPr>
          <p:cNvSpPr txBox="1"/>
          <p:nvPr/>
        </p:nvSpPr>
        <p:spPr>
          <a:xfrm>
            <a:off x="9600881" y="4806435"/>
            <a:ext cx="2424871"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Demand Curve</a:t>
            </a:r>
            <a:endParaRPr lang="en-IN"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15E1E024-257C-4A27-B392-FA77426AC3DB}"/>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147426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5110-C651-4000-81A6-4F0030BE1E55}"/>
              </a:ext>
            </a:extLst>
          </p:cNvPr>
          <p:cNvSpPr>
            <a:spLocks noGrp="1"/>
          </p:cNvSpPr>
          <p:nvPr>
            <p:ph type="title"/>
          </p:nvPr>
        </p:nvSpPr>
        <p:spPr>
          <a:xfrm>
            <a:off x="1600200" y="676207"/>
            <a:ext cx="5324475" cy="654050"/>
          </a:xfrm>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Exception to Law of Demand</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6B9DB63-DBFC-4E3F-B12B-3DF7FF8D9777}"/>
              </a:ext>
            </a:extLst>
          </p:cNvPr>
          <p:cNvSpPr>
            <a:spLocks noGrp="1"/>
          </p:cNvSpPr>
          <p:nvPr>
            <p:ph idx="1"/>
          </p:nvPr>
        </p:nvSpPr>
        <p:spPr>
          <a:xfrm>
            <a:off x="1550192" y="1561671"/>
            <a:ext cx="10641806" cy="4894027"/>
          </a:xfrm>
        </p:spPr>
        <p:txBody>
          <a:bodyPr>
            <a:normAutofit/>
          </a:bodyPr>
          <a:lstStyle/>
          <a:p>
            <a:pPr marL="514350" indent="-514350">
              <a:buFont typeface="+mj-lt"/>
              <a:buAutoNum type="arabicPeriod"/>
            </a:pPr>
            <a:r>
              <a:rPr lang="en-US" sz="1900" b="1" u="sng" dirty="0">
                <a:latin typeface="Times New Roman" panose="02020603050405020304" pitchFamily="18" charset="0"/>
                <a:cs typeface="Times New Roman" panose="02020603050405020304" pitchFamily="18" charset="0"/>
              </a:rPr>
              <a:t>The goods of necessities- </a:t>
            </a:r>
            <a:r>
              <a:rPr lang="en-US" sz="1900" dirty="0">
                <a:latin typeface="Times New Roman" panose="02020603050405020304" pitchFamily="18" charset="0"/>
                <a:cs typeface="Times New Roman" panose="02020603050405020304" pitchFamily="18" charset="0"/>
              </a:rPr>
              <a:t>Demand unaffected even though their prices are increasing</a:t>
            </a:r>
            <a:endParaRPr lang="en-US" sz="1900" b="1" u="sng"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19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1900" b="1" u="sng" dirty="0" err="1">
                <a:latin typeface="Times New Roman" panose="02020603050405020304" pitchFamily="18" charset="0"/>
                <a:cs typeface="Times New Roman" panose="02020603050405020304" pitchFamily="18" charset="0"/>
              </a:rPr>
              <a:t>Giffen</a:t>
            </a:r>
            <a:r>
              <a:rPr lang="en-US" sz="1900" b="1" u="sng" dirty="0">
                <a:latin typeface="Times New Roman" panose="02020603050405020304" pitchFamily="18" charset="0"/>
                <a:cs typeface="Times New Roman" panose="02020603050405020304" pitchFamily="18" charset="0"/>
              </a:rPr>
              <a:t> paradox- </a:t>
            </a:r>
            <a:r>
              <a:rPr lang="en-US" sz="1900" b="0" i="0" dirty="0">
                <a:solidFill>
                  <a:srgbClr val="333333"/>
                </a:solidFill>
                <a:effectLst/>
                <a:latin typeface="Times New Roman" panose="02020603050405020304" pitchFamily="18" charset="0"/>
                <a:cs typeface="Times New Roman" panose="02020603050405020304" pitchFamily="18" charset="0"/>
              </a:rPr>
              <a:t>The </a:t>
            </a:r>
            <a:r>
              <a:rPr lang="en-US" sz="1900" b="0" i="0" dirty="0" err="1">
                <a:solidFill>
                  <a:srgbClr val="333333"/>
                </a:solidFill>
                <a:effectLst/>
                <a:latin typeface="Times New Roman" panose="02020603050405020304" pitchFamily="18" charset="0"/>
                <a:cs typeface="Times New Roman" panose="02020603050405020304" pitchFamily="18" charset="0"/>
              </a:rPr>
              <a:t>Giffen</a:t>
            </a:r>
            <a:r>
              <a:rPr lang="en-US" sz="1900" b="0" i="0" dirty="0">
                <a:solidFill>
                  <a:srgbClr val="333333"/>
                </a:solidFill>
                <a:effectLst/>
                <a:latin typeface="Times New Roman" panose="02020603050405020304" pitchFamily="18" charset="0"/>
                <a:cs typeface="Times New Roman" panose="02020603050405020304" pitchFamily="18" charset="0"/>
              </a:rPr>
              <a:t> Paradox is named after Sir Robert </a:t>
            </a:r>
            <a:r>
              <a:rPr lang="en-US" sz="1900" b="0" i="0" dirty="0" err="1">
                <a:solidFill>
                  <a:srgbClr val="333333"/>
                </a:solidFill>
                <a:effectLst/>
                <a:latin typeface="Times New Roman" panose="02020603050405020304" pitchFamily="18" charset="0"/>
                <a:cs typeface="Times New Roman" panose="02020603050405020304" pitchFamily="18" charset="0"/>
              </a:rPr>
              <a:t>Giffen</a:t>
            </a:r>
            <a:r>
              <a:rPr lang="en-US" sz="1900" b="0" i="0" dirty="0">
                <a:solidFill>
                  <a:srgbClr val="333333"/>
                </a:solidFill>
                <a:effectLst/>
                <a:latin typeface="Times New Roman" panose="02020603050405020304" pitchFamily="18" charset="0"/>
                <a:cs typeface="Times New Roman" panose="02020603050405020304" pitchFamily="18" charset="0"/>
              </a:rPr>
              <a:t>. He observed that when the price of bread increased, then the low-paid British wage earners bought more of bread and not less. Since the wage earners diet was mainly bread, with the increase in price they were forced to cut down their consumption of meat and other expensive food items. Thus to maintain their food intake, they bought bread even at higher prices. This phenomena was referred to as ‘</a:t>
            </a:r>
            <a:r>
              <a:rPr lang="en-US" sz="1900" b="0" i="0" dirty="0" err="1">
                <a:solidFill>
                  <a:srgbClr val="333333"/>
                </a:solidFill>
                <a:effectLst/>
                <a:latin typeface="Times New Roman" panose="02020603050405020304" pitchFamily="18" charset="0"/>
                <a:cs typeface="Times New Roman" panose="02020603050405020304" pitchFamily="18" charset="0"/>
              </a:rPr>
              <a:t>Giffens</a:t>
            </a:r>
            <a:r>
              <a:rPr lang="en-US" sz="1900" b="0" i="0" dirty="0">
                <a:solidFill>
                  <a:srgbClr val="333333"/>
                </a:solidFill>
                <a:effectLst/>
                <a:latin typeface="Times New Roman" panose="02020603050405020304" pitchFamily="18" charset="0"/>
                <a:cs typeface="Times New Roman" panose="02020603050405020304" pitchFamily="18" charset="0"/>
              </a:rPr>
              <a:t> Paradox’.</a:t>
            </a:r>
          </a:p>
          <a:p>
            <a:pPr marL="0" indent="0">
              <a:buNone/>
            </a:pPr>
            <a:r>
              <a:rPr lang="en-US" sz="1900" b="0" i="0" dirty="0">
                <a:solidFill>
                  <a:srgbClr val="333333"/>
                </a:solidFill>
                <a:effectLst/>
                <a:latin typeface="Times New Roman" panose="02020603050405020304" pitchFamily="18" charset="0"/>
                <a:cs typeface="Times New Roman" panose="02020603050405020304" pitchFamily="18" charset="0"/>
              </a:rPr>
              <a:t>         Demand for </a:t>
            </a:r>
            <a:r>
              <a:rPr lang="en-US" sz="1900" b="0" i="0" dirty="0" err="1">
                <a:solidFill>
                  <a:srgbClr val="333333"/>
                </a:solidFill>
                <a:effectLst/>
                <a:latin typeface="Times New Roman" panose="02020603050405020304" pitchFamily="18" charset="0"/>
                <a:cs typeface="Times New Roman" panose="02020603050405020304" pitchFamily="18" charset="0"/>
              </a:rPr>
              <a:t>Giffen</a:t>
            </a:r>
            <a:r>
              <a:rPr lang="en-US" sz="1900" b="0" i="0" dirty="0">
                <a:solidFill>
                  <a:srgbClr val="333333"/>
                </a:solidFill>
                <a:effectLst/>
                <a:latin typeface="Times New Roman" panose="02020603050405020304" pitchFamily="18" charset="0"/>
                <a:cs typeface="Times New Roman" panose="02020603050405020304" pitchFamily="18" charset="0"/>
              </a:rPr>
              <a:t> goods varies directly with price and thus is an exception to the law of Demand.</a:t>
            </a:r>
          </a:p>
          <a:p>
            <a:pPr marL="0" indent="0">
              <a:buNone/>
            </a:pPr>
            <a:endParaRPr lang="en-US" sz="1900" b="0" i="0" dirty="0">
              <a:solidFill>
                <a:srgbClr val="333333"/>
              </a:solidFill>
              <a:effectLst/>
              <a:latin typeface="Times New Roman" panose="02020603050405020304" pitchFamily="18" charset="0"/>
              <a:cs typeface="Times New Roman" panose="02020603050405020304" pitchFamily="18" charset="0"/>
            </a:endParaRPr>
          </a:p>
          <a:p>
            <a:pPr marL="457200" indent="-457200">
              <a:buFont typeface="+mj-lt"/>
              <a:buAutoNum type="arabicPeriod" startAt="3"/>
            </a:pPr>
            <a:r>
              <a:rPr lang="en-US" sz="1900" b="1" u="sng" dirty="0">
                <a:latin typeface="Times New Roman" panose="02020603050405020304" pitchFamily="18" charset="0"/>
                <a:cs typeface="Times New Roman" panose="02020603050405020304" pitchFamily="18" charset="0"/>
              </a:rPr>
              <a:t>Commodities of prestige or status symbol- </a:t>
            </a:r>
            <a:r>
              <a:rPr lang="en-US" sz="1900" dirty="0">
                <a:solidFill>
                  <a:srgbClr val="333333"/>
                </a:solidFill>
                <a:latin typeface="Times New Roman" panose="02020603050405020304" pitchFamily="18" charset="0"/>
                <a:cs typeface="Times New Roman" panose="02020603050405020304" pitchFamily="18" charset="0"/>
              </a:rPr>
              <a:t>used by rich people for whom the price is not important factor.</a:t>
            </a:r>
          </a:p>
          <a:p>
            <a:pPr marL="457200" indent="-457200">
              <a:buFont typeface="+mj-lt"/>
              <a:buAutoNum type="arabicPeriod" startAt="3"/>
            </a:pPr>
            <a:endParaRPr lang="en-US" sz="1900" dirty="0">
              <a:solidFill>
                <a:srgbClr val="333333"/>
              </a:solidFill>
              <a:latin typeface="Times New Roman" panose="02020603050405020304" pitchFamily="18" charset="0"/>
              <a:cs typeface="Times New Roman" panose="02020603050405020304" pitchFamily="18" charset="0"/>
            </a:endParaRPr>
          </a:p>
          <a:p>
            <a:pPr marL="0" indent="0">
              <a:buNone/>
            </a:pPr>
            <a:endParaRPr lang="en-US" sz="1900" b="0" i="0" dirty="0">
              <a:solidFill>
                <a:srgbClr val="333333"/>
              </a:solidFill>
              <a:effectLst/>
              <a:latin typeface="Times New Roman" panose="02020603050405020304" pitchFamily="18" charset="0"/>
              <a:cs typeface="Times New Roman" panose="02020603050405020304" pitchFamily="18" charset="0"/>
            </a:endParaRPr>
          </a:p>
          <a:p>
            <a:pPr marL="514350" indent="-514350">
              <a:buFont typeface="+mj-lt"/>
              <a:buAutoNum type="arabicPeriod" startAt="3"/>
            </a:pPr>
            <a:endParaRPr lang="en-IN" dirty="0"/>
          </a:p>
        </p:txBody>
      </p:sp>
      <p:sp>
        <p:nvSpPr>
          <p:cNvPr id="7" name="Footer Placeholder 2">
            <a:extLst>
              <a:ext uri="{FF2B5EF4-FFF2-40B4-BE49-F238E27FC236}">
                <a16:creationId xmlns:a16="http://schemas.microsoft.com/office/drawing/2014/main" id="{1BB6F8F3-7FDE-4A8C-8B10-14F7A20ABAC5}"/>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1F318D0E-632E-4577-9701-C57623E7E7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1136" y="585688"/>
            <a:ext cx="1975266" cy="1314450"/>
          </a:xfrm>
          <a:prstGeom prst="rect">
            <a:avLst/>
          </a:prstGeom>
        </p:spPr>
      </p:pic>
      <p:sp>
        <p:nvSpPr>
          <p:cNvPr id="6" name="TextBox 5">
            <a:extLst>
              <a:ext uri="{FF2B5EF4-FFF2-40B4-BE49-F238E27FC236}">
                <a16:creationId xmlns:a16="http://schemas.microsoft.com/office/drawing/2014/main" id="{BBF67633-2D18-4438-9E80-D61595DA882D}"/>
              </a:ext>
            </a:extLst>
          </p:cNvPr>
          <p:cNvSpPr txBox="1"/>
          <p:nvPr/>
        </p:nvSpPr>
        <p:spPr>
          <a:xfrm>
            <a:off x="-1" y="-17432"/>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1114704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4EA2C9-D651-4398-84AC-708BCD8607C2}"/>
              </a:ext>
            </a:extLst>
          </p:cNvPr>
          <p:cNvSpPr>
            <a:spLocks noGrp="1"/>
          </p:cNvSpPr>
          <p:nvPr>
            <p:ph idx="1"/>
          </p:nvPr>
        </p:nvSpPr>
        <p:spPr>
          <a:xfrm>
            <a:off x="1541124" y="523982"/>
            <a:ext cx="10193676" cy="5931717"/>
          </a:xfrm>
        </p:spPr>
        <p:txBody>
          <a:bodyPr>
            <a:normAutofit/>
          </a:bodyPr>
          <a:lstStyle/>
          <a:p>
            <a:pPr marL="514350" indent="-514350">
              <a:buFont typeface="+mj-lt"/>
              <a:buAutoNum type="arabicPeriod" startAt="4"/>
            </a:pPr>
            <a:r>
              <a:rPr lang="en-US" sz="2400" b="1" u="sng" dirty="0">
                <a:latin typeface="Times New Roman" panose="02020603050405020304" pitchFamily="18" charset="0"/>
                <a:cs typeface="Times New Roman" panose="02020603050405020304" pitchFamily="18" charset="0"/>
              </a:rPr>
              <a:t>Expectation of future change in price- </a:t>
            </a:r>
            <a:r>
              <a:rPr lang="en-US" sz="2400" dirty="0">
                <a:solidFill>
                  <a:srgbClr val="333333"/>
                </a:solidFill>
                <a:latin typeface="Times New Roman" panose="02020603050405020304" pitchFamily="18" charset="0"/>
                <a:cs typeface="Times New Roman" panose="02020603050405020304" pitchFamily="18" charset="0"/>
              </a:rPr>
              <a:t>If price of a commodity increase and there is an expectation of further increase in its price, demand for such commodity will increase.</a:t>
            </a:r>
          </a:p>
          <a:p>
            <a:pPr marL="514350" indent="-514350">
              <a:buFont typeface="+mj-lt"/>
              <a:buAutoNum type="arabicPeriod" startAt="4"/>
            </a:pPr>
            <a:endParaRPr lang="en-US" sz="2400" dirty="0">
              <a:solidFill>
                <a:srgbClr val="333333"/>
              </a:solidFill>
              <a:latin typeface="Times New Roman" panose="02020603050405020304" pitchFamily="18" charset="0"/>
              <a:cs typeface="Times New Roman" panose="02020603050405020304" pitchFamily="18" charset="0"/>
            </a:endParaRPr>
          </a:p>
          <a:p>
            <a:pPr marL="514350" indent="-514350">
              <a:buFont typeface="+mj-lt"/>
              <a:buAutoNum type="arabicPeriod" startAt="4"/>
            </a:pPr>
            <a:r>
              <a:rPr lang="en-US" sz="2400" b="1" u="sng" dirty="0">
                <a:latin typeface="Times New Roman" panose="02020603050405020304" pitchFamily="18" charset="0"/>
                <a:cs typeface="Times New Roman" panose="02020603050405020304" pitchFamily="18" charset="0"/>
              </a:rPr>
              <a:t>Ignorance of consumer- </a:t>
            </a:r>
            <a:r>
              <a:rPr lang="en-US" sz="2400" dirty="0">
                <a:solidFill>
                  <a:srgbClr val="333333"/>
                </a:solidFill>
                <a:latin typeface="Times New Roman" panose="02020603050405020304" pitchFamily="18" charset="0"/>
                <a:cs typeface="Times New Roman" panose="02020603050405020304" pitchFamily="18" charset="0"/>
              </a:rPr>
              <a:t>When consumer behave that higher price will have higher quality.</a:t>
            </a:r>
          </a:p>
          <a:p>
            <a:pPr marL="514350" indent="-514350">
              <a:buFont typeface="+mj-lt"/>
              <a:buAutoNum type="arabicPeriod" startAt="4"/>
            </a:pPr>
            <a:endParaRPr lang="en-US" sz="2400" dirty="0">
              <a:solidFill>
                <a:srgbClr val="333333"/>
              </a:solidFill>
              <a:latin typeface="Times New Roman" panose="02020603050405020304" pitchFamily="18" charset="0"/>
              <a:cs typeface="Times New Roman" panose="02020603050405020304" pitchFamily="18" charset="0"/>
            </a:endParaRPr>
          </a:p>
          <a:p>
            <a:pPr marL="514350" indent="-514350">
              <a:buFont typeface="+mj-lt"/>
              <a:buAutoNum type="arabicPeriod" startAt="4"/>
            </a:pPr>
            <a:r>
              <a:rPr lang="en-US" sz="2400" b="1" u="sng" dirty="0">
                <a:latin typeface="Times New Roman" panose="02020603050405020304" pitchFamily="18" charset="0"/>
                <a:cs typeface="Times New Roman" panose="02020603050405020304" pitchFamily="18" charset="0"/>
              </a:rPr>
              <a:t>Emergency-</a:t>
            </a:r>
            <a:r>
              <a:rPr lang="en-US" sz="2400" dirty="0">
                <a:solidFill>
                  <a:srgbClr val="333333"/>
                </a:solidFill>
                <a:latin typeface="Times New Roman" panose="02020603050405020304" pitchFamily="18" charset="0"/>
                <a:cs typeface="Times New Roman" panose="02020603050405020304" pitchFamily="18" charset="0"/>
              </a:rPr>
              <a:t> Law of demand does not apply in case of war, famine, curfew</a:t>
            </a:r>
            <a:endParaRPr lang="en-US" sz="2400" b="1" u="sng" dirty="0">
              <a:latin typeface="Times New Roman" panose="02020603050405020304" pitchFamily="18" charset="0"/>
              <a:cs typeface="Times New Roman" panose="02020603050405020304" pitchFamily="18" charset="0"/>
            </a:endParaRPr>
          </a:p>
          <a:p>
            <a:pPr marL="0" indent="0">
              <a:buNone/>
            </a:pPr>
            <a:endParaRPr lang="en-US" sz="1800" dirty="0">
              <a:solidFill>
                <a:srgbClr val="333333"/>
              </a:solidFill>
              <a:latin typeface="Times New Roman" panose="02020603050405020304" pitchFamily="18" charset="0"/>
              <a:cs typeface="Times New Roman" panose="02020603050405020304" pitchFamily="18" charset="0"/>
            </a:endParaRPr>
          </a:p>
          <a:p>
            <a:pPr marL="0" indent="0">
              <a:buNone/>
            </a:pPr>
            <a:r>
              <a:rPr lang="en-US" sz="1800" dirty="0">
                <a:solidFill>
                  <a:srgbClr val="333333"/>
                </a:solidFill>
                <a:latin typeface="Times New Roman" panose="02020603050405020304" pitchFamily="18" charset="0"/>
                <a:cs typeface="Times New Roman" panose="02020603050405020304" pitchFamily="18" charset="0"/>
              </a:rPr>
              <a:t> </a:t>
            </a:r>
          </a:p>
          <a:p>
            <a:pPr marL="0" indent="0">
              <a:buNone/>
            </a:pPr>
            <a:endParaRPr lang="en-IN" sz="1800" dirty="0"/>
          </a:p>
        </p:txBody>
      </p:sp>
      <p:sp>
        <p:nvSpPr>
          <p:cNvPr id="5" name="Footer Placeholder 2">
            <a:extLst>
              <a:ext uri="{FF2B5EF4-FFF2-40B4-BE49-F238E27FC236}">
                <a16:creationId xmlns:a16="http://schemas.microsoft.com/office/drawing/2014/main" id="{0D608F1F-9582-49DE-956F-538BBE815321}"/>
              </a:ext>
            </a:extLst>
          </p:cNvPr>
          <p:cNvSpPr>
            <a:spLocks noGrp="1"/>
          </p:cNvSpPr>
          <p:nvPr>
            <p:ph type="ftr" sz="quarter" idx="11"/>
          </p:nvPr>
        </p:nvSpPr>
        <p:spPr>
          <a:xfrm>
            <a:off x="0" y="645569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A12827F-4782-42C2-8524-AF537E2E83DA}"/>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2480663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89DA-1566-4A1B-A8FC-14C6D9F6149F}"/>
              </a:ext>
            </a:extLst>
          </p:cNvPr>
          <p:cNvSpPr>
            <a:spLocks noGrp="1"/>
          </p:cNvSpPr>
          <p:nvPr>
            <p:ph type="title"/>
          </p:nvPr>
        </p:nvSpPr>
        <p:spPr>
          <a:xfrm>
            <a:off x="1876424" y="589774"/>
            <a:ext cx="4219575" cy="854075"/>
          </a:xfrm>
        </p:spPr>
        <p:txBody>
          <a:bodyPr/>
          <a:lstStyle/>
          <a:p>
            <a:r>
              <a:rPr lang="en-US" sz="3200" b="1" u="sng" dirty="0">
                <a:solidFill>
                  <a:srgbClr val="C00000"/>
                </a:solidFill>
                <a:latin typeface="Times New Roman" panose="02020603050405020304" pitchFamily="18" charset="0"/>
                <a:cs typeface="Times New Roman" panose="02020603050405020304" pitchFamily="18" charset="0"/>
              </a:rPr>
              <a:t>References</a:t>
            </a:r>
            <a:endParaRPr lang="en-IN" sz="3200" b="1" u="sng"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932EE7-C287-415E-BE38-470211F331C9}"/>
              </a:ext>
            </a:extLst>
          </p:cNvPr>
          <p:cNvSpPr>
            <a:spLocks noGrp="1"/>
          </p:cNvSpPr>
          <p:nvPr>
            <p:ph idx="1"/>
          </p:nvPr>
        </p:nvSpPr>
        <p:spPr>
          <a:xfrm>
            <a:off x="1561672" y="1232899"/>
            <a:ext cx="9942940" cy="4678323"/>
          </a:xfrm>
        </p:spPr>
        <p:txBody>
          <a:bodyPr/>
          <a:lstStyle/>
          <a:p>
            <a:r>
              <a:rPr lang="en-US" sz="1800" i="1" dirty="0">
                <a:latin typeface="Times New Roman" panose="02020603050405020304" pitchFamily="18" charset="0"/>
                <a:cs typeface="Times New Roman" panose="02020603050405020304" pitchFamily="18" charset="0"/>
              </a:rPr>
              <a:t>Dwivedi D N, Managerial Economics, Vikas Publishing House Pvt. Ltd, 2006</a:t>
            </a:r>
          </a:p>
          <a:p>
            <a:endParaRPr lang="en-IN" dirty="0"/>
          </a:p>
        </p:txBody>
      </p:sp>
      <p:sp>
        <p:nvSpPr>
          <p:cNvPr id="5" name="Footer Placeholder 2">
            <a:extLst>
              <a:ext uri="{FF2B5EF4-FFF2-40B4-BE49-F238E27FC236}">
                <a16:creationId xmlns:a16="http://schemas.microsoft.com/office/drawing/2014/main" id="{BC677AC4-B9A3-4E7E-BA23-C8A927BE45D5}"/>
              </a:ext>
            </a:extLst>
          </p:cNvPr>
          <p:cNvSpPr>
            <a:spLocks noGrp="1"/>
          </p:cNvSpPr>
          <p:nvPr>
            <p:ph type="ftr" sz="quarter" idx="11"/>
          </p:nvPr>
        </p:nvSpPr>
        <p:spPr>
          <a:xfrm>
            <a:off x="0" y="6436649"/>
            <a:ext cx="12191999" cy="420055"/>
          </a:xfrm>
          <a:solidFill>
            <a:schemeClr val="accent6">
              <a:lumMod val="60000"/>
              <a:lumOff val="40000"/>
            </a:schemeClr>
          </a:solidFill>
        </p:spPr>
        <p:txBody>
          <a:bodyPr/>
          <a:lstStyle/>
          <a:p>
            <a:pPr algn="l"/>
            <a:r>
              <a:rPr lang="en-US" sz="1300" b="1" dirty="0">
                <a:solidFill>
                  <a:schemeClr val="tx1"/>
                </a:solidFill>
                <a:latin typeface="Times New Roman" panose="02020603050405020304" pitchFamily="18" charset="0"/>
                <a:cs typeface="Times New Roman" panose="02020603050405020304" pitchFamily="18" charset="0"/>
              </a:rPr>
              <a:t>Dr. Pooja Singh, Assistant Professor, Department of Economics, </a:t>
            </a:r>
            <a:r>
              <a:rPr lang="en-IN" sz="1300" b="1" dirty="0">
                <a:solidFill>
                  <a:schemeClr val="tx1"/>
                </a:solidFill>
                <a:latin typeface="Times New Roman" panose="02020603050405020304" pitchFamily="18" charset="0"/>
                <a:cs typeface="Times New Roman" panose="02020603050405020304" pitchFamily="18" charset="0"/>
              </a:rPr>
              <a:t>School of Arts Humanities And Social Science, </a:t>
            </a:r>
            <a:r>
              <a:rPr lang="en-IN" sz="1300" b="1" i="0" dirty="0">
                <a:solidFill>
                  <a:schemeClr val="tx1"/>
                </a:solidFill>
                <a:effectLst/>
                <a:latin typeface="Times New Roman" panose="02020603050405020304" pitchFamily="18" charset="0"/>
                <a:cs typeface="Times New Roman" panose="02020603050405020304" pitchFamily="18" charset="0"/>
              </a:rPr>
              <a:t>Chhatrapati </a:t>
            </a:r>
            <a:r>
              <a:rPr lang="en-IN" sz="1300" b="1" i="0" dirty="0" err="1">
                <a:solidFill>
                  <a:schemeClr val="tx1"/>
                </a:solidFill>
                <a:effectLst/>
                <a:latin typeface="Times New Roman" panose="02020603050405020304" pitchFamily="18" charset="0"/>
                <a:cs typeface="Times New Roman" panose="02020603050405020304" pitchFamily="18" charset="0"/>
              </a:rPr>
              <a:t>Shahu</a:t>
            </a:r>
            <a:r>
              <a:rPr lang="en-IN" sz="1300" b="1" i="0" dirty="0">
                <a:solidFill>
                  <a:schemeClr val="tx1"/>
                </a:solidFill>
                <a:effectLst/>
                <a:latin typeface="Times New Roman" panose="02020603050405020304" pitchFamily="18" charset="0"/>
                <a:cs typeface="Times New Roman" panose="02020603050405020304" pitchFamily="18" charset="0"/>
              </a:rPr>
              <a:t> Ji Maharaj University, Kanpur </a:t>
            </a:r>
            <a:endParaRPr lang="en-IN" sz="1400" b="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4A49B76-1413-4244-9106-36B541961933}"/>
              </a:ext>
            </a:extLst>
          </p:cNvPr>
          <p:cNvSpPr txBox="1"/>
          <p:nvPr/>
        </p:nvSpPr>
        <p:spPr>
          <a:xfrm>
            <a:off x="1" y="-44388"/>
            <a:ext cx="12191999" cy="307777"/>
          </a:xfrm>
          <a:prstGeom prst="rect">
            <a:avLst/>
          </a:prstGeom>
          <a:solidFill>
            <a:schemeClr val="accent6">
              <a:lumMod val="60000"/>
              <a:lumOff val="40000"/>
            </a:schemeClr>
          </a:solid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Law of Demand </a:t>
            </a:r>
          </a:p>
        </p:txBody>
      </p:sp>
    </p:spTree>
    <p:extLst>
      <p:ext uri="{BB962C8B-B14F-4D97-AF65-F5344CB8AC3E}">
        <p14:creationId xmlns:p14="http://schemas.microsoft.com/office/powerpoint/2010/main" val="309258592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adis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Wisp</Template>
  <TotalTime>140</TotalTime>
  <Words>814</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Cambria Math</vt:lpstr>
      <vt:lpstr>Century Gothic</vt:lpstr>
      <vt:lpstr>MS Shell Dlg 2</vt:lpstr>
      <vt:lpstr>Times New Roman</vt:lpstr>
      <vt:lpstr>Wingdings</vt:lpstr>
      <vt:lpstr>Wingdings 3</vt:lpstr>
      <vt:lpstr>Wisp</vt:lpstr>
      <vt:lpstr>Madison</vt:lpstr>
      <vt:lpstr>Law of Demand  </vt:lpstr>
      <vt:lpstr>Demand Function</vt:lpstr>
      <vt:lpstr>Law of Demand</vt:lpstr>
      <vt:lpstr>PowerPoint Presentation</vt:lpstr>
      <vt:lpstr>PowerPoint Presentation</vt:lpstr>
      <vt:lpstr>PowerPoint Presentation</vt:lpstr>
      <vt:lpstr>Exception to Law of Demand</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Aditya Pratap</dc:creator>
  <cp:lastModifiedBy>Ritishaa Singh</cp:lastModifiedBy>
  <cp:revision>45</cp:revision>
  <dcterms:created xsi:type="dcterms:W3CDTF">2021-12-02T13:45:59Z</dcterms:created>
  <dcterms:modified xsi:type="dcterms:W3CDTF">2021-12-07T11:53:47Z</dcterms:modified>
</cp:coreProperties>
</file>