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83" r:id="rId2"/>
    <p:sldId id="256" r:id="rId3"/>
    <p:sldId id="257" r:id="rId4"/>
    <p:sldId id="260" r:id="rId5"/>
    <p:sldId id="276" r:id="rId6"/>
    <p:sldId id="264" r:id="rId7"/>
    <p:sldId id="265" r:id="rId8"/>
    <p:sldId id="266" r:id="rId9"/>
    <p:sldId id="267" r:id="rId10"/>
    <p:sldId id="268" r:id="rId11"/>
    <p:sldId id="269" r:id="rId12"/>
    <p:sldId id="270" r:id="rId13"/>
    <p:sldId id="271" r:id="rId14"/>
    <p:sldId id="272" r:id="rId15"/>
    <p:sldId id="273" r:id="rId16"/>
    <p:sldId id="277" r:id="rId17"/>
    <p:sldId id="278" r:id="rId18"/>
    <p:sldId id="279" r:id="rId19"/>
    <p:sldId id="280" r:id="rId20"/>
    <p:sldId id="281" r:id="rId21"/>
    <p:sldId id="282" r:id="rId22"/>
    <p:sldId id="285"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58" autoAdjust="0"/>
  </p:normalViewPr>
  <p:slideViewPr>
    <p:cSldViewPr>
      <p:cViewPr varScale="1">
        <p:scale>
          <a:sx n="59" d="100"/>
          <a:sy n="59" d="100"/>
        </p:scale>
        <p:origin x="-111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234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582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224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0745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014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608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312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203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261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25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976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647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70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8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1681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043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2160166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CCAC-C8E1-9948-90AD-D35B45734297}"/>
              </a:ext>
            </a:extLst>
          </p:cNvPr>
          <p:cNvSpPr>
            <a:spLocks noGrp="1"/>
          </p:cNvSpPr>
          <p:nvPr>
            <p:ph type="title"/>
          </p:nvPr>
        </p:nvSpPr>
        <p:spPr>
          <a:xfrm>
            <a:off x="2486395" y="669405"/>
            <a:ext cx="10575588" cy="1793669"/>
          </a:xfrm>
        </p:spPr>
        <p:txBody>
          <a:bodyPr/>
          <a:lstStyle/>
          <a:p>
            <a:pPr marL="0" indent="0">
              <a:buNone/>
            </a:pPr>
            <a:r>
              <a:rPr lang="en-IN" sz="3600" b="1">
                <a:effectLst/>
                <a:latin typeface="Calibri" panose="020F0502020204030204" pitchFamily="34" charset="0"/>
                <a:ea typeface="Times New Roman" panose="02020603050405020304" pitchFamily="18" charset="0"/>
                <a:cs typeface="Calibri" panose="020F0502020204030204" pitchFamily="34" charset="0"/>
              </a:rPr>
              <a:t>CHHATRAPATI SHAHU JI MAHARAJ UNIVERSITY	</a:t>
            </a:r>
            <a:br>
              <a:rPr lang="en-IN" sz="3600">
                <a:effectLst/>
                <a:latin typeface="Calibri" panose="020F0502020204030204" pitchFamily="34" charset="0"/>
                <a:ea typeface="Times New Roman" panose="02020603050405020304" pitchFamily="18" charset="0"/>
                <a:cs typeface="Times New Roman" panose="02020603050405020304" pitchFamily="18" charset="0"/>
              </a:rPr>
            </a:br>
            <a:r>
              <a:rPr lang="en-IN" sz="3600" b="1">
                <a:effectLst/>
                <a:latin typeface="Calibri" panose="020F0502020204030204" pitchFamily="34" charset="0"/>
                <a:ea typeface="Times New Roman" panose="02020603050405020304" pitchFamily="18" charset="0"/>
                <a:cs typeface="Calibri" panose="020F0502020204030204" pitchFamily="34" charset="0"/>
              </a:rPr>
              <a:t>                    KANPUR, UTTAR PRADESH</a:t>
            </a:r>
            <a:endParaRPr lang="en-US"/>
          </a:p>
        </p:txBody>
      </p:sp>
      <p:sp>
        <p:nvSpPr>
          <p:cNvPr id="3" name="Content Placeholder 2">
            <a:extLst>
              <a:ext uri="{FF2B5EF4-FFF2-40B4-BE49-F238E27FC236}">
                <a16:creationId xmlns:a16="http://schemas.microsoft.com/office/drawing/2014/main" id="{094130A9-2AA5-7745-AB08-E0555C7D1F9E}"/>
              </a:ext>
            </a:extLst>
          </p:cNvPr>
          <p:cNvSpPr>
            <a:spLocks noGrp="1"/>
          </p:cNvSpPr>
          <p:nvPr>
            <p:ph idx="1"/>
          </p:nvPr>
        </p:nvSpPr>
        <p:spPr>
          <a:xfrm>
            <a:off x="1249382" y="890649"/>
            <a:ext cx="8696202" cy="5418117"/>
          </a:xfrm>
        </p:spPr>
        <p:txBody>
          <a:bodyPr>
            <a:noAutofit/>
          </a:bodyPr>
          <a:lstStyle/>
          <a:p>
            <a:pPr marL="0" indent="0">
              <a:buNone/>
            </a:pP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en-IN" sz="1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Paper-1    Development Of Education system in India And it’s Challenges</a:t>
            </a: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Topic –Macaulay’s Minutes And Bentinck’s Resolution of 1835                                                           </a:t>
            </a:r>
            <a:endPar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.Mrs.Anupama</a:t>
            </a: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N" sz="20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Yadav</a:t>
            </a: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(Assistant Professor)                                                                                                                       </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DEPARTMENT OF EDUCATION</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C.S.J.M. </a:t>
            </a:r>
            <a:r>
              <a:rPr lang="en-IN" sz="20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University,Kanpur</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4696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1749-5C4E-AC46-8B43-996948AE93B4}"/>
              </a:ext>
            </a:extLst>
          </p:cNvPr>
          <p:cNvSpPr>
            <a:spLocks noGrp="1"/>
          </p:cNvSpPr>
          <p:nvPr>
            <p:ph type="title"/>
          </p:nvPr>
        </p:nvSpPr>
        <p:spPr>
          <a:xfrm>
            <a:off x="3049602" y="440085"/>
            <a:ext cx="6888561" cy="2249326"/>
          </a:xfrm>
        </p:spPr>
        <p:txBody>
          <a:bodyPr>
            <a:normAutofit/>
          </a:bodyPr>
          <a:lstStyle/>
          <a:p>
            <a:r>
              <a:rPr lang="hi-IN" sz="4000" b="1" u="sng" dirty="0">
                <a:solidFill>
                  <a:srgbClr val="7030A0"/>
                </a:solidFill>
              </a:rPr>
              <a:t>लॉर्ड मैकाले के सुझाव </a:t>
            </a:r>
            <a:endParaRPr lang="en-US" sz="4000" b="1" u="sng" dirty="0">
              <a:solidFill>
                <a:srgbClr val="7030A0"/>
              </a:solidFill>
            </a:endParaRPr>
          </a:p>
        </p:txBody>
      </p:sp>
      <p:sp>
        <p:nvSpPr>
          <p:cNvPr id="3" name="Content Placeholder 2">
            <a:extLst>
              <a:ext uri="{FF2B5EF4-FFF2-40B4-BE49-F238E27FC236}">
                <a16:creationId xmlns:a16="http://schemas.microsoft.com/office/drawing/2014/main" id="{209326DC-FC9C-DC45-A4C7-73ECAB8CC7C1}"/>
              </a:ext>
            </a:extLst>
          </p:cNvPr>
          <p:cNvSpPr>
            <a:spLocks noGrp="1"/>
          </p:cNvSpPr>
          <p:nvPr>
            <p:ph idx="1"/>
          </p:nvPr>
        </p:nvSpPr>
        <p:spPr>
          <a:xfrm>
            <a:off x="1492333" y="2034990"/>
            <a:ext cx="7278089" cy="4267200"/>
          </a:xfrm>
        </p:spPr>
        <p:txBody>
          <a:bodyPr>
            <a:noAutofit/>
          </a:bodyPr>
          <a:lstStyle/>
          <a:p>
            <a:pPr marL="457200" indent="-457200">
              <a:buNone/>
            </a:pPr>
            <a:r>
              <a:rPr lang="en-IN" dirty="0"/>
              <a:t>         </a:t>
            </a:r>
            <a:r>
              <a:rPr lang="en-IN" dirty="0" err="1">
                <a:solidFill>
                  <a:schemeClr val="bg1"/>
                </a:solidFill>
              </a:rPr>
              <a:t>प्राच्य</a:t>
            </a:r>
            <a:r>
              <a:rPr lang="en-IN" dirty="0">
                <a:solidFill>
                  <a:schemeClr val="bg1"/>
                </a:solidFill>
              </a:rPr>
              <a:t> </a:t>
            </a:r>
            <a:r>
              <a:rPr lang="en-IN" dirty="0" err="1">
                <a:solidFill>
                  <a:schemeClr val="bg1"/>
                </a:solidFill>
              </a:rPr>
              <a:t>साहित्य</a:t>
            </a:r>
            <a:r>
              <a:rPr lang="en-IN" dirty="0">
                <a:solidFill>
                  <a:schemeClr val="bg1"/>
                </a:solidFill>
              </a:rPr>
              <a:t>  </a:t>
            </a:r>
            <a:r>
              <a:rPr lang="hi-IN" dirty="0">
                <a:solidFill>
                  <a:schemeClr val="bg1"/>
                </a:solidFill>
              </a:rPr>
              <a:t>एवं ज्ञान की शिक्षा</a:t>
            </a:r>
            <a:r>
              <a:rPr lang="en-IN" dirty="0">
                <a:solidFill>
                  <a:schemeClr val="bg1"/>
                </a:solidFill>
              </a:rPr>
              <a:t> </a:t>
            </a:r>
            <a:r>
              <a:rPr lang="en-IN" dirty="0" err="1">
                <a:solidFill>
                  <a:schemeClr val="bg1"/>
                </a:solidFill>
              </a:rPr>
              <a:t>निरर्थक</a:t>
            </a:r>
            <a:r>
              <a:rPr lang="en-IN" dirty="0">
                <a:solidFill>
                  <a:schemeClr val="bg1"/>
                </a:solidFill>
              </a:rPr>
              <a:t>।</a:t>
            </a:r>
          </a:p>
          <a:p>
            <a:pPr marL="457200" indent="-457200">
              <a:buFont typeface="+mj-lt"/>
              <a:buAutoNum type="arabicPeriod"/>
            </a:pPr>
            <a:r>
              <a:rPr lang="en-IN" dirty="0">
                <a:solidFill>
                  <a:schemeClr val="bg1"/>
                </a:solidFill>
              </a:rPr>
              <a:t>    </a:t>
            </a:r>
            <a:r>
              <a:rPr lang="hi-IN" dirty="0">
                <a:solidFill>
                  <a:schemeClr val="bg1"/>
                </a:solidFill>
              </a:rPr>
              <a:t>पाश्चात्य साहित्य एवं ज्ञान की शिक्षा महत्वपूर्ण </a:t>
            </a:r>
            <a:endParaRPr lang="en-IN" dirty="0">
              <a:solidFill>
                <a:schemeClr val="bg1"/>
              </a:solidFill>
            </a:endParaRPr>
          </a:p>
          <a:p>
            <a:pPr marL="457200" indent="-457200">
              <a:buFont typeface="+mj-lt"/>
              <a:buAutoNum type="arabicPeriod"/>
            </a:pPr>
            <a:r>
              <a:rPr lang="en-IN" dirty="0">
                <a:solidFill>
                  <a:schemeClr val="bg1"/>
                </a:solidFill>
              </a:rPr>
              <a:t>   </a:t>
            </a:r>
            <a:r>
              <a:rPr lang="hi-IN" dirty="0">
                <a:solidFill>
                  <a:schemeClr val="bg1"/>
                </a:solidFill>
              </a:rPr>
              <a:t>अंग्रेजी को शिक्षा का</a:t>
            </a:r>
            <a:r>
              <a:rPr lang="en-IN" dirty="0">
                <a:solidFill>
                  <a:schemeClr val="bg1"/>
                </a:solidFill>
              </a:rPr>
              <a:t>  </a:t>
            </a:r>
            <a:r>
              <a:rPr lang="hi-IN" dirty="0">
                <a:solidFill>
                  <a:schemeClr val="bg1"/>
                </a:solidFill>
              </a:rPr>
              <a:t>माध्यम बनाना आवश्यक </a:t>
            </a:r>
            <a:r>
              <a:rPr lang="en-IN" dirty="0" err="1">
                <a:solidFill>
                  <a:schemeClr val="bg1"/>
                </a:solidFill>
              </a:rPr>
              <a:t>है</a:t>
            </a:r>
            <a:endParaRPr lang="en-IN" dirty="0">
              <a:solidFill>
                <a:schemeClr val="bg1"/>
              </a:solidFill>
            </a:endParaRPr>
          </a:p>
          <a:p>
            <a:pPr marL="457200" indent="-457200">
              <a:buFont typeface="+mj-lt"/>
              <a:buAutoNum type="arabicPeriod"/>
            </a:pPr>
            <a:endParaRPr lang="en-IN" dirty="0">
              <a:solidFill>
                <a:schemeClr val="bg1"/>
              </a:solidFill>
            </a:endParaRPr>
          </a:p>
          <a:p>
            <a:pPr marL="457200" indent="-457200">
              <a:buFont typeface="+mj-lt"/>
              <a:buAutoNum type="arabicPeriod"/>
            </a:pPr>
            <a:r>
              <a:rPr lang="hi-IN" dirty="0">
                <a:solidFill>
                  <a:schemeClr val="bg1"/>
                </a:solidFill>
              </a:rPr>
              <a:t> उच्च वर्ग के लिए संस्थाओं की व्यवस्था</a:t>
            </a:r>
            <a:endParaRPr lang="en-IN" dirty="0">
              <a:solidFill>
                <a:schemeClr val="bg1"/>
              </a:solidFill>
            </a:endParaRPr>
          </a:p>
          <a:p>
            <a:pPr marL="457200" indent="-457200">
              <a:buFont typeface="+mj-lt"/>
              <a:buAutoNum type="arabicPeriod"/>
            </a:pPr>
            <a:endParaRPr lang="en-IN" dirty="0">
              <a:solidFill>
                <a:schemeClr val="bg1"/>
              </a:solidFill>
            </a:endParaRPr>
          </a:p>
          <a:p>
            <a:pPr marL="457200" indent="-457200">
              <a:buFont typeface="+mj-lt"/>
              <a:buAutoNum type="arabicPeriod"/>
            </a:pPr>
            <a:r>
              <a:rPr lang="hi-IN" dirty="0">
                <a:solidFill>
                  <a:schemeClr val="bg1"/>
                </a:solidFill>
              </a:rPr>
              <a:t> शिक्षा के क्षेत्र में धार्मिक तटस्थता की नीति आवश्यक।</a:t>
            </a:r>
            <a:endParaRPr lang="en-US" dirty="0">
              <a:solidFill>
                <a:schemeClr val="bg1"/>
              </a:solidFill>
            </a:endParaRPr>
          </a:p>
        </p:txBody>
      </p:sp>
      <p:pic>
        <p:nvPicPr>
          <p:cNvPr id="4" name="Picture 4">
            <a:extLst>
              <a:ext uri="{FF2B5EF4-FFF2-40B4-BE49-F238E27FC236}">
                <a16:creationId xmlns:a16="http://schemas.microsoft.com/office/drawing/2014/main" id="{651C0F72-DE13-B348-9CB9-EE18730A8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153" y="628044"/>
            <a:ext cx="3207330" cy="4665208"/>
          </a:xfrm>
          <a:prstGeom prst="rect">
            <a:avLst/>
          </a:prstGeom>
        </p:spPr>
      </p:pic>
    </p:spTree>
    <p:extLst>
      <p:ext uri="{BB962C8B-B14F-4D97-AF65-F5344CB8AC3E}">
        <p14:creationId xmlns:p14="http://schemas.microsoft.com/office/powerpoint/2010/main" val="3616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mph" presetSubtype="0" fill="hold" grpId="1" nodeType="clickEffect">
                                  <p:stCondLst>
                                    <p:cond delay="0"/>
                                  </p:stCondLst>
                                  <p:childTnLst>
                                    <p:animClr clrSpc="hsl" dir="cw">
                                      <p:cBhvr override="childStyle">
                                        <p:cTn id="31" dur="500" fill="hold"/>
                                        <p:tgtEl>
                                          <p:spTgt spid="3">
                                            <p:txEl>
                                              <p:pRg st="0" end="0"/>
                                            </p:txEl>
                                          </p:spTgt>
                                        </p:tgtEl>
                                        <p:attrNameLst>
                                          <p:attrName>style.color</p:attrName>
                                        </p:attrNameLst>
                                      </p:cBhvr>
                                      <p:by>
                                        <p:hsl h="0" s="-12549" l="-25098"/>
                                      </p:by>
                                    </p:animClr>
                                    <p:animClr clrSpc="hsl" dir="cw">
                                      <p:cBhvr>
                                        <p:cTn id="32" dur="500" fill="hold"/>
                                        <p:tgtEl>
                                          <p:spTgt spid="3">
                                            <p:txEl>
                                              <p:pRg st="0" end="0"/>
                                            </p:txEl>
                                          </p:spTgt>
                                        </p:tgtEl>
                                        <p:attrNameLst>
                                          <p:attrName>fillcolor</p:attrName>
                                        </p:attrNameLst>
                                      </p:cBhvr>
                                      <p:by>
                                        <p:hsl h="0" s="-12549" l="-25098"/>
                                      </p:by>
                                    </p:animClr>
                                    <p:animClr clrSpc="hsl" dir="cw">
                                      <p:cBhvr>
                                        <p:cTn id="33" dur="500" fill="hold"/>
                                        <p:tgtEl>
                                          <p:spTgt spid="3">
                                            <p:txEl>
                                              <p:pRg st="0" end="0"/>
                                            </p:txEl>
                                          </p:spTgt>
                                        </p:tgtEl>
                                        <p:attrNameLst>
                                          <p:attrName>stroke.color</p:attrName>
                                        </p:attrNameLst>
                                      </p:cBhvr>
                                      <p:by>
                                        <p:hsl h="0" s="-12549" l="-25098"/>
                                      </p:by>
                                    </p:animClr>
                                    <p:set>
                                      <p:cBhvr>
                                        <p:cTn id="34" dur="500" fill="hold"/>
                                        <p:tgtEl>
                                          <p:spTgt spid="3">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4" presetClass="emph" presetSubtype="0" fill="hold" grpId="1" nodeType="clickEffect">
                                  <p:stCondLst>
                                    <p:cond delay="0"/>
                                  </p:stCondLst>
                                  <p:childTnLst>
                                    <p:animClr clrSpc="hsl" dir="cw">
                                      <p:cBhvr override="childStyle">
                                        <p:cTn id="45" dur="500" fill="hold"/>
                                        <p:tgtEl>
                                          <p:spTgt spid="3">
                                            <p:txEl>
                                              <p:pRg st="2" end="2"/>
                                            </p:txEl>
                                          </p:spTgt>
                                        </p:tgtEl>
                                        <p:attrNameLst>
                                          <p:attrName>style.color</p:attrName>
                                        </p:attrNameLst>
                                      </p:cBhvr>
                                      <p:by>
                                        <p:hsl h="0" s="-12549" l="-25098"/>
                                      </p:by>
                                    </p:animClr>
                                    <p:animClr clrSpc="hsl" dir="cw">
                                      <p:cBhvr>
                                        <p:cTn id="46" dur="500" fill="hold"/>
                                        <p:tgtEl>
                                          <p:spTgt spid="3">
                                            <p:txEl>
                                              <p:pRg st="2" end="2"/>
                                            </p:txEl>
                                          </p:spTgt>
                                        </p:tgtEl>
                                        <p:attrNameLst>
                                          <p:attrName>fillcolor</p:attrName>
                                        </p:attrNameLst>
                                      </p:cBhvr>
                                      <p:by>
                                        <p:hsl h="0" s="-12549" l="-25098"/>
                                      </p:by>
                                    </p:animClr>
                                    <p:animClr clrSpc="hsl" dir="cw">
                                      <p:cBhvr>
                                        <p:cTn id="47" dur="500" fill="hold"/>
                                        <p:tgtEl>
                                          <p:spTgt spid="3">
                                            <p:txEl>
                                              <p:pRg st="2" end="2"/>
                                            </p:txEl>
                                          </p:spTgt>
                                        </p:tgtEl>
                                        <p:attrNameLst>
                                          <p:attrName>stroke.color</p:attrName>
                                        </p:attrNameLst>
                                      </p:cBhvr>
                                      <p:by>
                                        <p:hsl h="0" s="-12549" l="-25098"/>
                                      </p:by>
                                    </p:animClr>
                                    <p:set>
                                      <p:cBhvr>
                                        <p:cTn id="48" dur="500" fill="hold"/>
                                        <p:tgtEl>
                                          <p:spTgt spid="3">
                                            <p:txEl>
                                              <p:pRg st="2" end="2"/>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4" presetClass="emph" presetSubtype="0" fill="hold" grpId="1" nodeType="clickEffect">
                                  <p:stCondLst>
                                    <p:cond delay="0"/>
                                  </p:stCondLst>
                                  <p:childTnLst>
                                    <p:animClr clrSpc="hsl" dir="cw">
                                      <p:cBhvr override="childStyle">
                                        <p:cTn id="52" dur="500" fill="hold"/>
                                        <p:tgtEl>
                                          <p:spTgt spid="3">
                                            <p:txEl>
                                              <p:pRg st="4" end="4"/>
                                            </p:txEl>
                                          </p:spTgt>
                                        </p:tgtEl>
                                        <p:attrNameLst>
                                          <p:attrName>style.color</p:attrName>
                                        </p:attrNameLst>
                                      </p:cBhvr>
                                      <p:by>
                                        <p:hsl h="0" s="-12549" l="-25098"/>
                                      </p:by>
                                    </p:animClr>
                                    <p:animClr clrSpc="hsl" dir="cw">
                                      <p:cBhvr>
                                        <p:cTn id="53" dur="500" fill="hold"/>
                                        <p:tgtEl>
                                          <p:spTgt spid="3">
                                            <p:txEl>
                                              <p:pRg st="4" end="4"/>
                                            </p:txEl>
                                          </p:spTgt>
                                        </p:tgtEl>
                                        <p:attrNameLst>
                                          <p:attrName>fillcolor</p:attrName>
                                        </p:attrNameLst>
                                      </p:cBhvr>
                                      <p:by>
                                        <p:hsl h="0" s="-12549" l="-25098"/>
                                      </p:by>
                                    </p:animClr>
                                    <p:animClr clrSpc="hsl" dir="cw">
                                      <p:cBhvr>
                                        <p:cTn id="54" dur="500" fill="hold"/>
                                        <p:tgtEl>
                                          <p:spTgt spid="3">
                                            <p:txEl>
                                              <p:pRg st="4" end="4"/>
                                            </p:txEl>
                                          </p:spTgt>
                                        </p:tgtEl>
                                        <p:attrNameLst>
                                          <p:attrName>stroke.color</p:attrName>
                                        </p:attrNameLst>
                                      </p:cBhvr>
                                      <p:by>
                                        <p:hsl h="0" s="-12549" l="-25098"/>
                                      </p:by>
                                    </p:animClr>
                                    <p:set>
                                      <p:cBhvr>
                                        <p:cTn id="55" dur="500" fill="hold"/>
                                        <p:tgtEl>
                                          <p:spTgt spid="3">
                                            <p:txEl>
                                              <p:pRg st="4" end="4"/>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4" presetClass="emph" presetSubtype="0" fill="hold" grpId="1" nodeType="clickEffect">
                                  <p:stCondLst>
                                    <p:cond delay="0"/>
                                  </p:stCondLst>
                                  <p:childTnLst>
                                    <p:animClr clrSpc="hsl" dir="cw">
                                      <p:cBhvr override="childStyle">
                                        <p:cTn id="59" dur="500" fill="hold"/>
                                        <p:tgtEl>
                                          <p:spTgt spid="3">
                                            <p:txEl>
                                              <p:pRg st="6" end="6"/>
                                            </p:txEl>
                                          </p:spTgt>
                                        </p:tgtEl>
                                        <p:attrNameLst>
                                          <p:attrName>style.color</p:attrName>
                                        </p:attrNameLst>
                                      </p:cBhvr>
                                      <p:by>
                                        <p:hsl h="0" s="-12549" l="-25098"/>
                                      </p:by>
                                    </p:animClr>
                                    <p:animClr clrSpc="hsl" dir="cw">
                                      <p:cBhvr>
                                        <p:cTn id="60" dur="500" fill="hold"/>
                                        <p:tgtEl>
                                          <p:spTgt spid="3">
                                            <p:txEl>
                                              <p:pRg st="6" end="6"/>
                                            </p:txEl>
                                          </p:spTgt>
                                        </p:tgtEl>
                                        <p:attrNameLst>
                                          <p:attrName>fillcolor</p:attrName>
                                        </p:attrNameLst>
                                      </p:cBhvr>
                                      <p:by>
                                        <p:hsl h="0" s="-12549" l="-25098"/>
                                      </p:by>
                                    </p:animClr>
                                    <p:animClr clrSpc="hsl" dir="cw">
                                      <p:cBhvr>
                                        <p:cTn id="61" dur="500" fill="hold"/>
                                        <p:tgtEl>
                                          <p:spTgt spid="3">
                                            <p:txEl>
                                              <p:pRg st="6" end="6"/>
                                            </p:txEl>
                                          </p:spTgt>
                                        </p:tgtEl>
                                        <p:attrNameLst>
                                          <p:attrName>stroke.color</p:attrName>
                                        </p:attrNameLst>
                                      </p:cBhvr>
                                      <p:by>
                                        <p:hsl h="0" s="-12549" l="-25098"/>
                                      </p:by>
                                    </p:animClr>
                                    <p:set>
                                      <p:cBhvr>
                                        <p:cTn id="62"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3627-F40D-4545-89EF-C9F56F2671BE}"/>
              </a:ext>
            </a:extLst>
          </p:cNvPr>
          <p:cNvSpPr>
            <a:spLocks noGrp="1"/>
          </p:cNvSpPr>
          <p:nvPr>
            <p:ph type="title"/>
          </p:nvPr>
        </p:nvSpPr>
        <p:spPr>
          <a:xfrm>
            <a:off x="1265113" y="1379124"/>
            <a:ext cx="11043062" cy="1253836"/>
          </a:xfrm>
        </p:spPr>
        <p:txBody>
          <a:bodyPr>
            <a:normAutofit/>
          </a:bodyPr>
          <a:lstStyle/>
          <a:p>
            <a:r>
              <a:rPr lang="hi-IN" sz="3200" b="1" dirty="0">
                <a:solidFill>
                  <a:schemeClr val="bg1"/>
                </a:solidFill>
              </a:rPr>
              <a:t>मैकाले  प्राच्य साहित्य को व्यर्थ  मानता था और उसके स्थान पर भारत में पाश्चात्य साहित्य की व्यवस्था करने के पक्ष में था।</a:t>
            </a:r>
            <a:endParaRPr lang="en-US" sz="3200" b="1" dirty="0">
              <a:solidFill>
                <a:schemeClr val="bg1"/>
              </a:solidFill>
            </a:endParaRPr>
          </a:p>
        </p:txBody>
      </p:sp>
      <p:sp>
        <p:nvSpPr>
          <p:cNvPr id="3" name="Content Placeholder 2">
            <a:extLst>
              <a:ext uri="{FF2B5EF4-FFF2-40B4-BE49-F238E27FC236}">
                <a16:creationId xmlns:a16="http://schemas.microsoft.com/office/drawing/2014/main" id="{A939CF44-FF24-474D-AC67-4B5303F90A97}"/>
              </a:ext>
            </a:extLst>
          </p:cNvPr>
          <p:cNvSpPr>
            <a:spLocks noGrp="1"/>
          </p:cNvSpPr>
          <p:nvPr>
            <p:ph idx="1"/>
          </p:nvPr>
        </p:nvSpPr>
        <p:spPr>
          <a:xfrm>
            <a:off x="1265113" y="3065914"/>
            <a:ext cx="9905999" cy="3989995"/>
          </a:xfrm>
        </p:spPr>
        <p:txBody>
          <a:bodyPr>
            <a:noAutofit/>
          </a:bodyPr>
          <a:lstStyle/>
          <a:p>
            <a:r>
              <a:rPr lang="hi-IN" dirty="0">
                <a:solidFill>
                  <a:schemeClr val="bg1"/>
                </a:solidFill>
              </a:rPr>
              <a:t>मैकाले  प्राच्य साहित्य को व्यर्थ  मानता था और उसके स्थान पर भारत में पाश्चात्य साहित्य की व्यवस्था करने के पक्ष में था।1-अंग्रेजी साहित्य संसार का सर्वश्रेष्ठ साहित्य है इसका ज्ञान विज्ञान अपार है।</a:t>
            </a:r>
            <a:endParaRPr lang="en-IN" dirty="0">
              <a:solidFill>
                <a:schemeClr val="bg1"/>
              </a:solidFill>
            </a:endParaRPr>
          </a:p>
          <a:p>
            <a:r>
              <a:rPr lang="hi-IN" dirty="0">
                <a:solidFill>
                  <a:schemeClr val="bg1"/>
                </a:solidFill>
              </a:rPr>
              <a:t>2-शिक्षा का माध्यम अंग्रेजी भाषा को बना दिया जाए क्योंकि भारत में प्रचलित देसी भाषाएं अवस्थित हैं। इनका शब्दकोश बहुत सीमित है। इनके माध्यम से भारतीयों को अंग्रेजी साहित्य के ज्ञान विज्ञान से परिचित नहीं कराया जा सका था।</a:t>
            </a:r>
            <a:endParaRPr lang="en-IN" dirty="0">
              <a:solidFill>
                <a:schemeClr val="bg1"/>
              </a:solidFill>
            </a:endParaRPr>
          </a:p>
          <a:p>
            <a:r>
              <a:rPr lang="hi-IN" dirty="0">
                <a:solidFill>
                  <a:schemeClr val="bg1"/>
                </a:solidFill>
              </a:rPr>
              <a:t>3-संस्कृत और अरबी स्कूल ,कॉलेज  तुरंत बंद कर दिए जाएं क्योंकि इनसे केवल सरकार के धन की बर्बादी होगी|</a:t>
            </a:r>
            <a:endParaRPr lang="en-IN" dirty="0">
              <a:solidFill>
                <a:schemeClr val="bg1"/>
              </a:solidFill>
            </a:endParaRPr>
          </a:p>
          <a:p>
            <a:endParaRPr lang="en-US" sz="2000" dirty="0"/>
          </a:p>
        </p:txBody>
      </p:sp>
    </p:spTree>
    <p:extLst>
      <p:ext uri="{BB962C8B-B14F-4D97-AF65-F5344CB8AC3E}">
        <p14:creationId xmlns:p14="http://schemas.microsoft.com/office/powerpoint/2010/main" val="23921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F9990-90D4-424B-8AD8-D1F528204677}"/>
              </a:ext>
            </a:extLst>
          </p:cNvPr>
          <p:cNvSpPr>
            <a:spLocks noGrp="1"/>
          </p:cNvSpPr>
          <p:nvPr>
            <p:ph idx="1"/>
          </p:nvPr>
        </p:nvSpPr>
        <p:spPr>
          <a:xfrm>
            <a:off x="738773" y="2211501"/>
            <a:ext cx="11297363" cy="6232349"/>
          </a:xfrm>
        </p:spPr>
        <p:txBody>
          <a:bodyPr>
            <a:noAutofit/>
          </a:bodyPr>
          <a:lstStyle/>
          <a:p>
            <a:r>
              <a:rPr lang="hi-IN" dirty="0">
                <a:solidFill>
                  <a:schemeClr val="bg1"/>
                </a:solidFill>
              </a:rPr>
              <a:t>4- अंग्रेजी माध्यम के स्कूल और कॉलेज खोले जाएं जिनसे सभी को अंग्रेजी का ज्ञान दिया जा सके।</a:t>
            </a:r>
            <a:endParaRPr lang="en-IN" dirty="0">
              <a:solidFill>
                <a:schemeClr val="bg1"/>
              </a:solidFill>
            </a:endParaRPr>
          </a:p>
          <a:p>
            <a:r>
              <a:rPr lang="hi-IN" dirty="0">
                <a:solidFill>
                  <a:schemeClr val="bg1"/>
                </a:solidFill>
              </a:rPr>
              <a:t>5-कंपनी के पास इतना धन है कि वह उच्च शिक्षा की व्यवस्था सभी के लिए कर सके इसलिए उच्च शिक्षा की व्यवस्था केवल उच्च वर्ग के लिए ही किए जाएं। उनके संपर्क में आकर निम्न वर्ग तक शिक्षा स्वयं ही पहुंच जाएगी।</a:t>
            </a:r>
            <a:endParaRPr lang="en-IN" dirty="0">
              <a:solidFill>
                <a:schemeClr val="bg1"/>
              </a:solidFill>
            </a:endParaRPr>
          </a:p>
          <a:p>
            <a:r>
              <a:rPr lang="hi-IN" dirty="0">
                <a:solidFill>
                  <a:schemeClr val="bg1"/>
                </a:solidFill>
              </a:rPr>
              <a:t>6-अंग्रेजी शासक वर्ग की भाषा है भारत में उच्च वर्ग के लोग इस भाषा के प्रति रुचि रखते हैं। इसलिए इससे शिक्षा का माध्यम बना दिया जाए।</a:t>
            </a:r>
            <a:endParaRPr lang="en-IN" dirty="0">
              <a:solidFill>
                <a:schemeClr val="bg1"/>
              </a:solidFill>
            </a:endParaRPr>
          </a:p>
          <a:p>
            <a:r>
              <a:rPr lang="hi-IN" dirty="0">
                <a:solidFill>
                  <a:schemeClr val="bg1"/>
                </a:solidFill>
              </a:rPr>
              <a:t>7- भारतीय भी अंग्रेजी भाषा को सीखने में रुचि रखते हैं। इसलिए इन्हें अंग्रेजी भाषा की शिक्षा प्रदान की जाए।</a:t>
            </a:r>
            <a:endParaRPr lang="en-US" dirty="0">
              <a:solidFill>
                <a:schemeClr val="bg1"/>
              </a:solidFill>
            </a:endParaRPr>
          </a:p>
        </p:txBody>
      </p:sp>
    </p:spTree>
    <p:extLst>
      <p:ext uri="{BB962C8B-B14F-4D97-AF65-F5344CB8AC3E}">
        <p14:creationId xmlns:p14="http://schemas.microsoft.com/office/powerpoint/2010/main" val="25465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9AE1-E515-0248-83F4-2C7E2A8402DA}"/>
              </a:ext>
            </a:extLst>
          </p:cNvPr>
          <p:cNvSpPr>
            <a:spLocks noGrp="1"/>
          </p:cNvSpPr>
          <p:nvPr>
            <p:ph type="title"/>
          </p:nvPr>
        </p:nvSpPr>
        <p:spPr/>
        <p:txBody>
          <a:bodyPr>
            <a:normAutofit/>
          </a:bodyPr>
          <a:lstStyle/>
          <a:p>
            <a:r>
              <a:rPr lang="hi-IN" sz="4000" b="1" dirty="0">
                <a:solidFill>
                  <a:schemeClr val="accent4">
                    <a:lumMod val="75000"/>
                  </a:schemeClr>
                </a:solidFill>
              </a:rPr>
              <a:t>मैकाले का विवरण पत्र का मूल्यांकन।</a:t>
            </a:r>
            <a:endParaRPr lang="en-US" sz="4000" b="1" dirty="0">
              <a:solidFill>
                <a:schemeClr val="accent4">
                  <a:lumMod val="75000"/>
                </a:schemeClr>
              </a:solidFill>
            </a:endParaRPr>
          </a:p>
        </p:txBody>
      </p:sp>
      <p:sp>
        <p:nvSpPr>
          <p:cNvPr id="3" name="Content Placeholder 2">
            <a:extLst>
              <a:ext uri="{FF2B5EF4-FFF2-40B4-BE49-F238E27FC236}">
                <a16:creationId xmlns:a16="http://schemas.microsoft.com/office/drawing/2014/main" id="{70AF2C6D-A815-CF48-8CAB-8E6BFC8B24E5}"/>
              </a:ext>
            </a:extLst>
          </p:cNvPr>
          <p:cNvSpPr>
            <a:spLocks noGrp="1"/>
          </p:cNvSpPr>
          <p:nvPr>
            <p:ph idx="1"/>
          </p:nvPr>
        </p:nvSpPr>
        <p:spPr/>
        <p:txBody>
          <a:bodyPr>
            <a:noAutofit/>
          </a:bodyPr>
          <a:lstStyle/>
          <a:p>
            <a:r>
              <a:rPr lang="hi-IN" dirty="0">
                <a:solidFill>
                  <a:schemeClr val="bg1"/>
                </a:solidFill>
              </a:rPr>
              <a:t>मैकाले भारत में एक ऐसे वर्ग को उत्पन्न करना चाहता था जो जन्म से तो भारतीयों परंतु रहन-सहन तथा विचारों से अंग्रेज हो उसने अपने विवरण पत्र में भारतीय धर्म संस्कृति और दर्शन को निम्न स्तर का बताया तथा उसे नष्ट करने के सुझाव दिए तथा पाश्चात्य दर्शन को उच्च कोटि का बताते हुए पूरे भारत में इसका प्रचार प्रसार करने की वकालत की दृष्टि से मैकाले तथा उसका विवरण पत्र दोनों का ही मूल्यांकन किया जाना चाहिए।</a:t>
            </a:r>
            <a:endParaRPr lang="en-US" dirty="0">
              <a:solidFill>
                <a:schemeClr val="bg1"/>
              </a:solidFill>
            </a:endParaRPr>
          </a:p>
        </p:txBody>
      </p:sp>
    </p:spTree>
    <p:extLst>
      <p:ext uri="{BB962C8B-B14F-4D97-AF65-F5344CB8AC3E}">
        <p14:creationId xmlns:p14="http://schemas.microsoft.com/office/powerpoint/2010/main" val="13100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513-444A-0F42-BDD7-EA18F130F3C0}"/>
              </a:ext>
            </a:extLst>
          </p:cNvPr>
          <p:cNvSpPr>
            <a:spLocks noGrp="1"/>
          </p:cNvSpPr>
          <p:nvPr>
            <p:ph type="title"/>
          </p:nvPr>
        </p:nvSpPr>
        <p:spPr>
          <a:xfrm>
            <a:off x="1569273" y="461985"/>
            <a:ext cx="9905998" cy="1478570"/>
          </a:xfrm>
        </p:spPr>
        <p:txBody>
          <a:bodyPr>
            <a:normAutofit/>
          </a:bodyPr>
          <a:lstStyle/>
          <a:p>
            <a:r>
              <a:rPr lang="hi-IN" sz="4000" b="1">
                <a:solidFill>
                  <a:schemeClr val="accent3"/>
                </a:solidFill>
              </a:rPr>
              <a:t>मैकाले का विवरण पत्र का गुण।</a:t>
            </a:r>
            <a:endParaRPr lang="en-US" sz="4000" b="1">
              <a:solidFill>
                <a:schemeClr val="accent3"/>
              </a:solidFill>
            </a:endParaRPr>
          </a:p>
        </p:txBody>
      </p:sp>
      <p:sp>
        <p:nvSpPr>
          <p:cNvPr id="3" name="Content Placeholder 2">
            <a:extLst>
              <a:ext uri="{FF2B5EF4-FFF2-40B4-BE49-F238E27FC236}">
                <a16:creationId xmlns:a16="http://schemas.microsoft.com/office/drawing/2014/main" id="{30F18177-8668-514E-9C54-F7730E3973B1}"/>
              </a:ext>
            </a:extLst>
          </p:cNvPr>
          <p:cNvSpPr>
            <a:spLocks noGrp="1"/>
          </p:cNvSpPr>
          <p:nvPr>
            <p:ph idx="1"/>
          </p:nvPr>
        </p:nvSpPr>
        <p:spPr>
          <a:xfrm>
            <a:off x="1143000" y="2115016"/>
            <a:ext cx="9905999" cy="3541714"/>
          </a:xfrm>
        </p:spPr>
        <p:txBody>
          <a:bodyPr/>
          <a:lstStyle/>
          <a:p>
            <a:r>
              <a:rPr lang="hi-IN" dirty="0">
                <a:solidFill>
                  <a:schemeClr val="bg1"/>
                </a:solidFill>
              </a:rPr>
              <a:t>प्राच्य पाश्चात्य विवाद के विषय में चतुराई पूर्ण सुझाव। </a:t>
            </a:r>
            <a:endParaRPr lang="en-IN" dirty="0">
              <a:solidFill>
                <a:schemeClr val="bg1"/>
              </a:solidFill>
            </a:endParaRPr>
          </a:p>
          <a:p>
            <a:r>
              <a:rPr lang="hi-IN" dirty="0">
                <a:solidFill>
                  <a:schemeClr val="bg1"/>
                </a:solidFill>
              </a:rPr>
              <a:t>पश्चात</a:t>
            </a:r>
            <a:r>
              <a:rPr lang="en-IN" dirty="0">
                <a:solidFill>
                  <a:schemeClr val="bg1"/>
                </a:solidFill>
              </a:rPr>
              <a:t> </a:t>
            </a:r>
            <a:r>
              <a:rPr lang="en-IN" sz="2400" dirty="0" err="1">
                <a:solidFill>
                  <a:schemeClr val="bg1"/>
                </a:solidFill>
              </a:rPr>
              <a:t>साहित्य</a:t>
            </a:r>
            <a:r>
              <a:rPr lang="hi-IN" dirty="0">
                <a:solidFill>
                  <a:schemeClr val="bg1"/>
                </a:solidFill>
              </a:rPr>
              <a:t> की वकालत </a:t>
            </a:r>
            <a:r>
              <a:rPr lang="en-IN" dirty="0">
                <a:solidFill>
                  <a:schemeClr val="bg1"/>
                </a:solidFill>
              </a:rPr>
              <a:t>|</a:t>
            </a:r>
          </a:p>
          <a:p>
            <a:r>
              <a:rPr lang="hi-IN" dirty="0">
                <a:solidFill>
                  <a:schemeClr val="bg1"/>
                </a:solidFill>
              </a:rPr>
              <a:t>प्रगतिशील शिक्षा की वकालत </a:t>
            </a:r>
            <a:endParaRPr lang="en-IN" dirty="0">
              <a:solidFill>
                <a:schemeClr val="bg1"/>
              </a:solidFill>
            </a:endParaRPr>
          </a:p>
          <a:p>
            <a:r>
              <a:rPr lang="hi-IN" dirty="0">
                <a:solidFill>
                  <a:schemeClr val="bg1"/>
                </a:solidFill>
              </a:rPr>
              <a:t>धार्मिक शिक्षा पर रोक।</a:t>
            </a:r>
            <a:endParaRPr lang="en-US" dirty="0">
              <a:solidFill>
                <a:schemeClr val="bg1"/>
              </a:solidFill>
            </a:endParaRPr>
          </a:p>
        </p:txBody>
      </p:sp>
    </p:spTree>
    <p:extLst>
      <p:ext uri="{BB962C8B-B14F-4D97-AF65-F5344CB8AC3E}">
        <p14:creationId xmlns:p14="http://schemas.microsoft.com/office/powerpoint/2010/main" val="36327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772-A2C5-144B-9EB3-6BC0960058D0}"/>
              </a:ext>
            </a:extLst>
          </p:cNvPr>
          <p:cNvSpPr>
            <a:spLocks noGrp="1"/>
          </p:cNvSpPr>
          <p:nvPr>
            <p:ph type="title"/>
          </p:nvPr>
        </p:nvSpPr>
        <p:spPr>
          <a:xfrm>
            <a:off x="1960461" y="-21190"/>
            <a:ext cx="7134641" cy="1628422"/>
          </a:xfrm>
        </p:spPr>
        <p:txBody>
          <a:bodyPr/>
          <a:lstStyle/>
          <a:p>
            <a:r>
              <a:rPr lang="hi-IN" b="1">
                <a:solidFill>
                  <a:schemeClr val="accent3"/>
                </a:solidFill>
              </a:rPr>
              <a:t>मैकाले का विवरण पत्र के दोष </a:t>
            </a:r>
            <a:endParaRPr lang="en-US" b="1">
              <a:solidFill>
                <a:schemeClr val="accent3"/>
              </a:solidFill>
            </a:endParaRPr>
          </a:p>
        </p:txBody>
      </p:sp>
      <p:sp>
        <p:nvSpPr>
          <p:cNvPr id="3" name="Content Placeholder 2">
            <a:extLst>
              <a:ext uri="{FF2B5EF4-FFF2-40B4-BE49-F238E27FC236}">
                <a16:creationId xmlns:a16="http://schemas.microsoft.com/office/drawing/2014/main" id="{DEE08B02-9418-164C-86FC-EB499D98614C}"/>
              </a:ext>
            </a:extLst>
          </p:cNvPr>
          <p:cNvSpPr>
            <a:spLocks noGrp="1"/>
          </p:cNvSpPr>
          <p:nvPr>
            <p:ph idx="1"/>
          </p:nvPr>
        </p:nvSpPr>
        <p:spPr>
          <a:xfrm>
            <a:off x="689101" y="1308193"/>
            <a:ext cx="9905999" cy="3541714"/>
          </a:xfrm>
        </p:spPr>
        <p:txBody>
          <a:bodyPr/>
          <a:lstStyle/>
          <a:p>
            <a:pPr marL="457200" indent="-457200">
              <a:buFont typeface="+mj-lt"/>
              <a:buAutoNum type="arabicPeriod"/>
            </a:pPr>
            <a:r>
              <a:rPr lang="hi-IN" dirty="0">
                <a:solidFill>
                  <a:schemeClr val="bg1"/>
                </a:solidFill>
              </a:rPr>
              <a:t>धारा 43 की पक्षपात पूर्ण व्याख्या</a:t>
            </a:r>
            <a:endParaRPr lang="en-IN" dirty="0">
              <a:solidFill>
                <a:schemeClr val="bg1"/>
              </a:solidFill>
            </a:endParaRPr>
          </a:p>
          <a:p>
            <a:pPr marL="457200" indent="-457200">
              <a:buFont typeface="+mj-lt"/>
              <a:buAutoNum type="arabicPeriod"/>
            </a:pPr>
            <a:r>
              <a:rPr lang="hi-IN" dirty="0">
                <a:solidFill>
                  <a:schemeClr val="bg1"/>
                </a:solidFill>
              </a:rPr>
              <a:t> शिक्षा का माध्यम अंग्रेजी को बनाना निराधार </a:t>
            </a:r>
            <a:endParaRPr lang="en-IN" dirty="0">
              <a:solidFill>
                <a:schemeClr val="bg1"/>
              </a:solidFill>
            </a:endParaRPr>
          </a:p>
          <a:p>
            <a:pPr marL="457200" indent="-457200">
              <a:buFont typeface="+mj-lt"/>
              <a:buAutoNum type="arabicPeriod"/>
            </a:pPr>
            <a:r>
              <a:rPr lang="hi-IN" dirty="0">
                <a:solidFill>
                  <a:schemeClr val="bg1"/>
                </a:solidFill>
              </a:rPr>
              <a:t>भारतीय साहित्य का अपमान </a:t>
            </a:r>
            <a:endParaRPr lang="en-IN" dirty="0">
              <a:solidFill>
                <a:schemeClr val="bg1"/>
              </a:solidFill>
            </a:endParaRPr>
          </a:p>
          <a:p>
            <a:pPr marL="457200" indent="-457200">
              <a:buFont typeface="+mj-lt"/>
              <a:buAutoNum type="arabicPeriod"/>
            </a:pPr>
            <a:r>
              <a:rPr lang="hi-IN" dirty="0">
                <a:solidFill>
                  <a:schemeClr val="bg1"/>
                </a:solidFill>
              </a:rPr>
              <a:t>भारत में एक नए वर्ष का निर्माण भारतीय भाषाओं की उपेक्षा</a:t>
            </a:r>
            <a:endParaRPr lang="en-IN" dirty="0">
              <a:solidFill>
                <a:schemeClr val="bg1"/>
              </a:solidFill>
            </a:endParaRPr>
          </a:p>
          <a:p>
            <a:pPr marL="457200" indent="-457200">
              <a:buFont typeface="+mj-lt"/>
              <a:buAutoNum type="arabicPeriod"/>
            </a:pPr>
            <a:r>
              <a:rPr lang="hi-IN" dirty="0">
                <a:solidFill>
                  <a:schemeClr val="bg1"/>
                </a:solidFill>
              </a:rPr>
              <a:t> उच्च शिक्षा देने में भेदभाव।</a:t>
            </a:r>
            <a:endParaRPr lang="en-US" dirty="0">
              <a:solidFill>
                <a:schemeClr val="bg1"/>
              </a:solidFill>
            </a:endParaRPr>
          </a:p>
        </p:txBody>
      </p:sp>
      <p:pic>
        <p:nvPicPr>
          <p:cNvPr id="5" name="Picture 4">
            <a:extLst>
              <a:ext uri="{FF2B5EF4-FFF2-40B4-BE49-F238E27FC236}">
                <a16:creationId xmlns:a16="http://schemas.microsoft.com/office/drawing/2014/main" id="{C2856273-833C-B944-903D-29168DCD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373" y="3691829"/>
            <a:ext cx="6369017" cy="2982802"/>
          </a:xfrm>
          <a:prstGeom prst="rect">
            <a:avLst/>
          </a:prstGeom>
        </p:spPr>
      </p:pic>
    </p:spTree>
    <p:extLst>
      <p:ext uri="{BB962C8B-B14F-4D97-AF65-F5344CB8AC3E}">
        <p14:creationId xmlns:p14="http://schemas.microsoft.com/office/powerpoint/2010/main" val="12064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E775-93B6-EE4B-BFE9-5D8AC364388E}"/>
              </a:ext>
            </a:extLst>
          </p:cNvPr>
          <p:cNvSpPr>
            <a:spLocks noGrp="1"/>
          </p:cNvSpPr>
          <p:nvPr>
            <p:ph type="title"/>
          </p:nvPr>
        </p:nvSpPr>
        <p:spPr>
          <a:xfrm>
            <a:off x="1960459" y="0"/>
            <a:ext cx="7403584" cy="1723668"/>
          </a:xfrm>
        </p:spPr>
        <p:txBody>
          <a:bodyPr/>
          <a:lstStyle/>
          <a:p>
            <a:r>
              <a:rPr lang="hi-IN" b="1" dirty="0">
                <a:solidFill>
                  <a:schemeClr val="accent4">
                    <a:lumMod val="75000"/>
                  </a:schemeClr>
                </a:solidFill>
              </a:rPr>
              <a:t>मैकाले का विवरण पत्र का प्रभाव </a:t>
            </a:r>
            <a:endParaRPr lang="en-US" b="1" dirty="0">
              <a:solidFill>
                <a:schemeClr val="accent4">
                  <a:lumMod val="75000"/>
                </a:schemeClr>
              </a:solidFill>
            </a:endParaRPr>
          </a:p>
        </p:txBody>
      </p:sp>
      <p:sp>
        <p:nvSpPr>
          <p:cNvPr id="8" name="Text Placeholder 7">
            <a:extLst>
              <a:ext uri="{FF2B5EF4-FFF2-40B4-BE49-F238E27FC236}">
                <a16:creationId xmlns:a16="http://schemas.microsoft.com/office/drawing/2014/main" id="{071A0C30-871D-3846-9F14-34CA3408437A}"/>
              </a:ext>
            </a:extLst>
          </p:cNvPr>
          <p:cNvSpPr>
            <a:spLocks noGrp="1"/>
          </p:cNvSpPr>
          <p:nvPr>
            <p:ph type="body" idx="1"/>
          </p:nvPr>
        </p:nvSpPr>
        <p:spPr>
          <a:xfrm rot="10800000" flipV="1">
            <a:off x="1085559" y="1972281"/>
            <a:ext cx="4646602" cy="656009"/>
          </a:xfrm>
        </p:spPr>
        <p:txBody>
          <a:bodyPr>
            <a:noAutofit/>
          </a:bodyPr>
          <a:lstStyle/>
          <a:p>
            <a:r>
              <a:rPr lang="hi-IN" sz="3200" b="1" dirty="0">
                <a:solidFill>
                  <a:schemeClr val="accent4">
                    <a:lumMod val="75000"/>
                  </a:schemeClr>
                </a:solidFill>
              </a:rPr>
              <a:t>तत्कालीन प्रभाव</a:t>
            </a:r>
            <a:endParaRPr lang="en-US" sz="3200" b="1" dirty="0">
              <a:solidFill>
                <a:schemeClr val="accent4">
                  <a:lumMod val="75000"/>
                </a:schemeClr>
              </a:solidFill>
            </a:endParaRPr>
          </a:p>
        </p:txBody>
      </p:sp>
      <p:sp>
        <p:nvSpPr>
          <p:cNvPr id="7" name="Content Placeholder 6">
            <a:extLst>
              <a:ext uri="{FF2B5EF4-FFF2-40B4-BE49-F238E27FC236}">
                <a16:creationId xmlns:a16="http://schemas.microsoft.com/office/drawing/2014/main" id="{6D449FBC-C7CA-2948-92AA-A43A3E277AE1}"/>
              </a:ext>
            </a:extLst>
          </p:cNvPr>
          <p:cNvSpPr>
            <a:spLocks noGrp="1"/>
          </p:cNvSpPr>
          <p:nvPr>
            <p:ph sz="half" idx="2"/>
          </p:nvPr>
        </p:nvSpPr>
        <p:spPr>
          <a:xfrm>
            <a:off x="1018867" y="3429000"/>
            <a:ext cx="4411595" cy="2362695"/>
          </a:xfrm>
        </p:spPr>
        <p:txBody>
          <a:bodyPr>
            <a:normAutofit fontScale="92500" lnSpcReduction="10000"/>
          </a:bodyPr>
          <a:lstStyle/>
          <a:p>
            <a:pPr marL="457200" indent="-457200">
              <a:buFont typeface="+mj-lt"/>
              <a:buAutoNum type="arabicPeriod"/>
            </a:pPr>
            <a:r>
              <a:rPr lang="hi-IN" dirty="0">
                <a:solidFill>
                  <a:schemeClr val="bg1"/>
                </a:solidFill>
              </a:rPr>
              <a:t>शिक्षा नीति की घोषणा </a:t>
            </a:r>
            <a:endParaRPr lang="en-IN" dirty="0">
              <a:solidFill>
                <a:schemeClr val="bg1"/>
              </a:solidFill>
            </a:endParaRPr>
          </a:p>
          <a:p>
            <a:pPr marL="457200" indent="-457200">
              <a:buFont typeface="+mj-lt"/>
              <a:buAutoNum type="arabicPeriod"/>
            </a:pPr>
            <a:r>
              <a:rPr lang="hi-IN" dirty="0">
                <a:solidFill>
                  <a:schemeClr val="bg1"/>
                </a:solidFill>
              </a:rPr>
              <a:t>अंग्रेजी शिक्षा प्रणाली की शुरुआत </a:t>
            </a:r>
            <a:endParaRPr lang="en-IN" dirty="0">
              <a:solidFill>
                <a:schemeClr val="bg1"/>
              </a:solidFill>
            </a:endParaRPr>
          </a:p>
          <a:p>
            <a:pPr marL="457200" indent="-457200">
              <a:buFont typeface="+mj-lt"/>
              <a:buAutoNum type="arabicPeriod"/>
            </a:pPr>
            <a:r>
              <a:rPr lang="hi-IN" dirty="0">
                <a:solidFill>
                  <a:schemeClr val="bg1"/>
                </a:solidFill>
              </a:rPr>
              <a:t>अंग्रेजी राजकाज की भाषा घोषित</a:t>
            </a:r>
            <a:endParaRPr lang="en-IN" dirty="0">
              <a:solidFill>
                <a:schemeClr val="bg1"/>
              </a:solidFill>
            </a:endParaRPr>
          </a:p>
          <a:p>
            <a:pPr marL="457200" indent="-457200">
              <a:buFont typeface="+mj-lt"/>
              <a:buAutoNum type="arabicPeriod"/>
            </a:pPr>
            <a:r>
              <a:rPr lang="hi-IN" dirty="0">
                <a:solidFill>
                  <a:schemeClr val="bg1"/>
                </a:solidFill>
              </a:rPr>
              <a:t> सरकारी नौकरी के लिए अंग्रेजी की अनिवार्यता।।</a:t>
            </a:r>
            <a:endParaRPr lang="en-US" dirty="0">
              <a:solidFill>
                <a:schemeClr val="bg1"/>
              </a:solidFill>
            </a:endParaRPr>
          </a:p>
        </p:txBody>
      </p:sp>
      <p:sp>
        <p:nvSpPr>
          <p:cNvPr id="9" name="Text Placeholder 8">
            <a:extLst>
              <a:ext uri="{FF2B5EF4-FFF2-40B4-BE49-F238E27FC236}">
                <a16:creationId xmlns:a16="http://schemas.microsoft.com/office/drawing/2014/main" id="{6D8F8D8C-80B5-8842-B571-EF52D3ACED42}"/>
              </a:ext>
            </a:extLst>
          </p:cNvPr>
          <p:cNvSpPr>
            <a:spLocks noGrp="1"/>
          </p:cNvSpPr>
          <p:nvPr>
            <p:ph type="body" sz="quarter" idx="3"/>
          </p:nvPr>
        </p:nvSpPr>
        <p:spPr>
          <a:xfrm>
            <a:off x="6737711" y="1588454"/>
            <a:ext cx="4142182" cy="1039836"/>
          </a:xfrm>
        </p:spPr>
        <p:txBody>
          <a:bodyPr>
            <a:noAutofit/>
          </a:bodyPr>
          <a:lstStyle/>
          <a:p>
            <a:r>
              <a:rPr lang="hi-IN" sz="3200" b="1" dirty="0">
                <a:solidFill>
                  <a:schemeClr val="accent4">
                    <a:lumMod val="75000"/>
                  </a:schemeClr>
                </a:solidFill>
              </a:rPr>
              <a:t>दीर्घकालीन प्रभाव</a:t>
            </a:r>
            <a:endParaRPr lang="en-US" sz="3200" b="1" dirty="0">
              <a:solidFill>
                <a:schemeClr val="accent4">
                  <a:lumMod val="75000"/>
                </a:schemeClr>
              </a:solidFill>
            </a:endParaRPr>
          </a:p>
        </p:txBody>
      </p:sp>
      <p:sp>
        <p:nvSpPr>
          <p:cNvPr id="10" name="Content Placeholder 9">
            <a:extLst>
              <a:ext uri="{FF2B5EF4-FFF2-40B4-BE49-F238E27FC236}">
                <a16:creationId xmlns:a16="http://schemas.microsoft.com/office/drawing/2014/main" id="{3EE1C11C-5174-0B41-995E-57624869A946}"/>
              </a:ext>
            </a:extLst>
          </p:cNvPr>
          <p:cNvSpPr>
            <a:spLocks noGrp="1"/>
          </p:cNvSpPr>
          <p:nvPr>
            <p:ph sz="quarter" idx="4"/>
          </p:nvPr>
        </p:nvSpPr>
        <p:spPr>
          <a:xfrm>
            <a:off x="6674928" y="3138375"/>
            <a:ext cx="4678871" cy="3719625"/>
          </a:xfrm>
        </p:spPr>
        <p:txBody>
          <a:bodyPr>
            <a:noAutofit/>
          </a:bodyPr>
          <a:lstStyle/>
          <a:p>
            <a:pPr marL="457200" indent="-457200">
              <a:buFont typeface="+mj-lt"/>
              <a:buAutoNum type="arabicPeriod"/>
            </a:pPr>
            <a:r>
              <a:rPr lang="hi-IN" sz="1800" dirty="0">
                <a:solidFill>
                  <a:schemeClr val="bg1"/>
                </a:solidFill>
              </a:rPr>
              <a:t> भारतीयों को पश्चात साहित्य ज्ञान विज्ञान की जानकारी </a:t>
            </a:r>
            <a:endParaRPr lang="en-IN" sz="1800" dirty="0">
              <a:solidFill>
                <a:schemeClr val="bg1"/>
              </a:solidFill>
            </a:endParaRPr>
          </a:p>
          <a:p>
            <a:pPr marL="457200" indent="-457200">
              <a:buFont typeface="+mj-lt"/>
              <a:buAutoNum type="arabicPeriod"/>
            </a:pPr>
            <a:r>
              <a:rPr lang="hi-IN" sz="1800" dirty="0">
                <a:solidFill>
                  <a:schemeClr val="bg1"/>
                </a:solidFill>
              </a:rPr>
              <a:t>भारत में सामाजिक जागरूकता का उदय हुआ </a:t>
            </a:r>
            <a:endParaRPr lang="en-IN" sz="1800" dirty="0">
              <a:solidFill>
                <a:schemeClr val="bg1"/>
              </a:solidFill>
            </a:endParaRPr>
          </a:p>
          <a:p>
            <a:pPr marL="457200" indent="-457200">
              <a:buFont typeface="+mj-lt"/>
              <a:buAutoNum type="arabicPeriod"/>
            </a:pPr>
            <a:r>
              <a:rPr lang="hi-IN" sz="1800" dirty="0">
                <a:solidFill>
                  <a:schemeClr val="bg1"/>
                </a:solidFill>
              </a:rPr>
              <a:t>भारत में राजनीतिक जागरूकता का उदय</a:t>
            </a:r>
            <a:endParaRPr lang="en-IN" sz="1800" dirty="0">
              <a:solidFill>
                <a:schemeClr val="bg1"/>
              </a:solidFill>
            </a:endParaRPr>
          </a:p>
          <a:p>
            <a:pPr marL="457200" indent="-457200">
              <a:buFont typeface="+mj-lt"/>
              <a:buAutoNum type="arabicPeriod"/>
            </a:pPr>
            <a:r>
              <a:rPr lang="hi-IN" sz="1800" dirty="0">
                <a:solidFill>
                  <a:schemeClr val="bg1"/>
                </a:solidFill>
              </a:rPr>
              <a:t> भारत में अंग्रेजी भाषा वर्चस्व भारत में पश्चात सभ्यता एवं संस्कृति का प्रवेश।</a:t>
            </a:r>
            <a:endParaRPr lang="en-IN" sz="1800" dirty="0">
              <a:solidFill>
                <a:schemeClr val="bg1"/>
              </a:solidFill>
            </a:endParaRPr>
          </a:p>
          <a:p>
            <a:pPr marL="457200" indent="-457200" algn="ctr">
              <a:buFont typeface="+mj-lt"/>
              <a:buAutoNum type="arabicPeriod"/>
            </a:pPr>
            <a:r>
              <a:rPr lang="hi-IN" sz="1800" dirty="0">
                <a:solidFill>
                  <a:schemeClr val="bg1"/>
                </a:solidFill>
              </a:rPr>
              <a:t>भारत में भौतिक उन्नति का मार्ग प्रशस्त हो गया </a:t>
            </a:r>
            <a:endParaRPr lang="en-US" sz="1800" dirty="0">
              <a:solidFill>
                <a:schemeClr val="bg1"/>
              </a:solidFill>
            </a:endParaRPr>
          </a:p>
        </p:txBody>
      </p:sp>
    </p:spTree>
    <p:extLst>
      <p:ext uri="{BB962C8B-B14F-4D97-AF65-F5344CB8AC3E}">
        <p14:creationId xmlns:p14="http://schemas.microsoft.com/office/powerpoint/2010/main" val="28356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arn(inVertic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barn(inVertical)">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barn(inVertical)">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barn(inVertical)">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barn(inVertical)">
                                      <p:cBhvr>
                                        <p:cTn id="63" dur="500"/>
                                        <p:tgtEl>
                                          <p:spTgt spid="1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animEffect transition="in" filter="barn(inVertical)">
                                      <p:cBhvr>
                                        <p:cTn id="6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7" grpId="0" build="p"/>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E7DE-40EE-B648-881C-821A1CC536DD}"/>
              </a:ext>
            </a:extLst>
          </p:cNvPr>
          <p:cNvSpPr>
            <a:spLocks noGrp="1"/>
          </p:cNvSpPr>
          <p:nvPr>
            <p:ph type="title"/>
          </p:nvPr>
        </p:nvSpPr>
        <p:spPr/>
        <p:txBody>
          <a:bodyPr/>
          <a:lstStyle/>
          <a:p>
            <a:r>
              <a:rPr lang="en-IN" b="1">
                <a:solidFill>
                  <a:schemeClr val="bg1"/>
                </a:solidFill>
              </a:rPr>
              <a:t>          निस्पंदन का सिद्धांत</a:t>
            </a:r>
            <a:endParaRPr lang="en-US" b="1">
              <a:solidFill>
                <a:schemeClr val="bg1"/>
              </a:solidFill>
            </a:endParaRPr>
          </a:p>
        </p:txBody>
      </p:sp>
      <p:sp>
        <p:nvSpPr>
          <p:cNvPr id="3" name="Content Placeholder 2">
            <a:extLst>
              <a:ext uri="{FF2B5EF4-FFF2-40B4-BE49-F238E27FC236}">
                <a16:creationId xmlns:a16="http://schemas.microsoft.com/office/drawing/2014/main" id="{094259B5-1BFE-2A4C-8B42-9A7B8EF4DB0F}"/>
              </a:ext>
            </a:extLst>
          </p:cNvPr>
          <p:cNvSpPr>
            <a:spLocks noGrp="1"/>
          </p:cNvSpPr>
          <p:nvPr>
            <p:ph idx="1"/>
          </p:nvPr>
        </p:nvSpPr>
        <p:spPr>
          <a:xfrm>
            <a:off x="1066800" y="2249486"/>
            <a:ext cx="9980611" cy="4303713"/>
          </a:xfrm>
        </p:spPr>
        <p:txBody>
          <a:bodyPr>
            <a:normAutofit/>
          </a:bodyPr>
          <a:lstStyle/>
          <a:p>
            <a:r>
              <a:rPr lang="hi-IN" dirty="0">
                <a:solidFill>
                  <a:schemeClr val="bg1"/>
                </a:solidFill>
              </a:rPr>
              <a:t>अंग्रेजी के फिल्ट्रेशन शब्द का अर्थ है निस्पंदन अर्थात छनन का की क्रिया ईस्ट इंडिया कंपनी एक व्यवसायिक व्यापारिक कंपनी थी </a:t>
            </a:r>
            <a:endParaRPr lang="en-IN" dirty="0">
              <a:solidFill>
                <a:schemeClr val="bg1"/>
              </a:solidFill>
            </a:endParaRPr>
          </a:p>
          <a:p>
            <a:pPr marL="0" indent="0">
              <a:buNone/>
            </a:pPr>
            <a:r>
              <a:rPr lang="hi-IN" dirty="0">
                <a:solidFill>
                  <a:schemeClr val="bg1"/>
                </a:solidFill>
              </a:rPr>
              <a:t>जिससे वह भारतीयों की शिक्षा पर कम से कम धन वह करना चाहती थी अतः उसने अपने लाभ के लिए य</a:t>
            </a:r>
            <a:r>
              <a:rPr lang="en-IN" dirty="0">
                <a:solidFill>
                  <a:schemeClr val="bg1"/>
                </a:solidFill>
              </a:rPr>
              <a:t>ह</a:t>
            </a:r>
            <a:r>
              <a:rPr lang="hi-IN" dirty="0">
                <a:solidFill>
                  <a:schemeClr val="bg1"/>
                </a:solidFill>
              </a:rPr>
              <a:t> सिद्धांत प्रतिपादित किया था।</a:t>
            </a:r>
            <a:endParaRPr lang="en-US" dirty="0">
              <a:solidFill>
                <a:schemeClr val="bg1"/>
              </a:solidFill>
            </a:endParaRPr>
          </a:p>
        </p:txBody>
      </p:sp>
      <p:sp>
        <p:nvSpPr>
          <p:cNvPr id="5" name="TextBox 4">
            <a:extLst>
              <a:ext uri="{FF2B5EF4-FFF2-40B4-BE49-F238E27FC236}">
                <a16:creationId xmlns:a16="http://schemas.microsoft.com/office/drawing/2014/main" id="{3E8663C4-B1F0-F946-B402-592251016BF5}"/>
              </a:ext>
            </a:extLst>
          </p:cNvPr>
          <p:cNvSpPr txBox="1"/>
          <p:nvPr/>
        </p:nvSpPr>
        <p:spPr>
          <a:xfrm>
            <a:off x="1326368" y="4723650"/>
            <a:ext cx="8881171" cy="1692771"/>
          </a:xfrm>
          <a:prstGeom prst="rect">
            <a:avLst/>
          </a:prstGeom>
          <a:noFill/>
        </p:spPr>
        <p:txBody>
          <a:bodyPr wrap="square">
            <a:spAutoFit/>
          </a:bodyPr>
          <a:lstStyle/>
          <a:p>
            <a:r>
              <a:rPr lang="en-IN" sz="3200" dirty="0">
                <a:solidFill>
                  <a:srgbClr val="7030A0"/>
                </a:solidFill>
              </a:rPr>
              <a:t>“</a:t>
            </a:r>
            <a:r>
              <a:rPr lang="hi-IN" sz="3200" dirty="0">
                <a:solidFill>
                  <a:srgbClr val="7030A0"/>
                </a:solidFill>
              </a:rPr>
              <a:t>ऑकलैंड के </a:t>
            </a:r>
            <a:r>
              <a:rPr lang="en-IN" sz="3200" dirty="0" err="1">
                <a:solidFill>
                  <a:srgbClr val="7030A0"/>
                </a:solidFill>
              </a:rPr>
              <a:t>अनुसार</a:t>
            </a:r>
            <a:r>
              <a:rPr lang="en-IN" sz="3200" dirty="0">
                <a:solidFill>
                  <a:srgbClr val="7030A0"/>
                </a:solidFill>
              </a:rPr>
              <a:t>”</a:t>
            </a:r>
            <a:r>
              <a:rPr lang="hi-IN" sz="3200" dirty="0">
                <a:solidFill>
                  <a:srgbClr val="7030A0"/>
                </a:solidFill>
              </a:rPr>
              <a:t> </a:t>
            </a:r>
            <a:r>
              <a:rPr lang="en-IN" sz="3200" dirty="0">
                <a:solidFill>
                  <a:srgbClr val="7030A0"/>
                </a:solidFill>
              </a:rPr>
              <a:t>-</a:t>
            </a:r>
          </a:p>
          <a:p>
            <a:r>
              <a:rPr lang="en-IN" sz="2400" dirty="0">
                <a:solidFill>
                  <a:schemeClr val="accent3">
                    <a:lumMod val="50000"/>
                  </a:schemeClr>
                </a:solidFill>
              </a:rPr>
              <a:t>“</a:t>
            </a:r>
            <a:r>
              <a:rPr lang="hi-IN" sz="2400" b="1" dirty="0">
                <a:solidFill>
                  <a:schemeClr val="bg1"/>
                </a:solidFill>
              </a:rPr>
              <a:t>समाज के उन वर्गों में या उच्च वर्गों में उच्च शिक्षा का प्रसार करना चाहिए जिसके पास अध्ययन के लिए समय है और चीन की संस्कृति जनता में छन छन कर </a:t>
            </a:r>
            <a:r>
              <a:rPr lang="en-IN" sz="2400" b="1" dirty="0" err="1">
                <a:solidFill>
                  <a:schemeClr val="bg1"/>
                </a:solidFill>
              </a:rPr>
              <a:t>पहुंचेगी</a:t>
            </a:r>
            <a:r>
              <a:rPr lang="en-IN" sz="2400" b="1" dirty="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29600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48CD-3456-A74C-9537-F14593E44CFB}"/>
              </a:ext>
            </a:extLst>
          </p:cNvPr>
          <p:cNvSpPr>
            <a:spLocks noGrp="1"/>
          </p:cNvSpPr>
          <p:nvPr>
            <p:ph type="title"/>
          </p:nvPr>
        </p:nvSpPr>
        <p:spPr>
          <a:xfrm>
            <a:off x="1337007" y="0"/>
            <a:ext cx="9905998" cy="1478570"/>
          </a:xfrm>
        </p:spPr>
        <p:txBody>
          <a:bodyPr/>
          <a:lstStyle/>
          <a:p>
            <a:r>
              <a:rPr lang="hi-IN" b="1" dirty="0">
                <a:solidFill>
                  <a:srgbClr val="7030A0"/>
                </a:solidFill>
              </a:rPr>
              <a:t>विलियम बेंटिक का प्रस्ताव शिक्षा नीति 1835।</a:t>
            </a:r>
            <a:endParaRPr lang="en-US" b="1" dirty="0">
              <a:solidFill>
                <a:srgbClr val="7030A0"/>
              </a:solidFill>
            </a:endParaRPr>
          </a:p>
        </p:txBody>
      </p:sp>
      <p:sp>
        <p:nvSpPr>
          <p:cNvPr id="3" name="Content Placeholder 2">
            <a:extLst>
              <a:ext uri="{FF2B5EF4-FFF2-40B4-BE49-F238E27FC236}">
                <a16:creationId xmlns:a16="http://schemas.microsoft.com/office/drawing/2014/main" id="{1EC26DF6-D304-4943-8F99-B9DBE00DEF47}"/>
              </a:ext>
            </a:extLst>
          </p:cNvPr>
          <p:cNvSpPr>
            <a:spLocks noGrp="1"/>
          </p:cNvSpPr>
          <p:nvPr>
            <p:ph idx="1"/>
          </p:nvPr>
        </p:nvSpPr>
        <p:spPr>
          <a:xfrm>
            <a:off x="1337007" y="1577134"/>
            <a:ext cx="10175390" cy="2395861"/>
          </a:xfrm>
        </p:spPr>
        <p:txBody>
          <a:bodyPr>
            <a:noAutofit/>
          </a:bodyPr>
          <a:lstStyle/>
          <a:p>
            <a:r>
              <a:rPr lang="hi-IN" b="1" dirty="0">
                <a:solidFill>
                  <a:schemeClr val="bg1"/>
                </a:solidFill>
              </a:rPr>
              <a:t>2 फरवरी 1835 के गवर्नर जनरल बेंटिक को मैकाले का विवरण पत्र प्राप्त हुआ इस पर उसने गंभीरता से विचार किया और 7 मार्च 1835 को उस किस मुख्य सिफारिशों को स्वीकार करते हुए ब्रिटिश सरकार की नई शिक्षा नीति की घोषणा की गई इस नीति की मुख्य घोषणाएं इस प्रकार थी।।</a:t>
            </a:r>
            <a:endParaRPr lang="en-US" b="1" dirty="0">
              <a:solidFill>
                <a:schemeClr val="bg1"/>
              </a:solidFill>
            </a:endParaRPr>
          </a:p>
        </p:txBody>
      </p:sp>
    </p:spTree>
    <p:extLst>
      <p:ext uri="{BB962C8B-B14F-4D97-AF65-F5344CB8AC3E}">
        <p14:creationId xmlns:p14="http://schemas.microsoft.com/office/powerpoint/2010/main" val="26807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94DAD-0618-8648-B09C-CBE561A5D3F6}"/>
              </a:ext>
            </a:extLst>
          </p:cNvPr>
          <p:cNvSpPr>
            <a:spLocks noGrp="1"/>
          </p:cNvSpPr>
          <p:nvPr>
            <p:ph idx="1"/>
          </p:nvPr>
        </p:nvSpPr>
        <p:spPr>
          <a:xfrm>
            <a:off x="1380797" y="1434803"/>
            <a:ext cx="11503348" cy="6808940"/>
          </a:xfrm>
        </p:spPr>
        <p:txBody>
          <a:bodyPr>
            <a:normAutofit/>
          </a:bodyPr>
          <a:lstStyle/>
          <a:p>
            <a:pPr marL="0" indent="0">
              <a:buNone/>
            </a:pPr>
            <a:r>
              <a:rPr lang="hi-IN" dirty="0">
                <a:solidFill>
                  <a:schemeClr val="bg1"/>
                </a:solidFill>
              </a:rPr>
              <a:t>भारत में प्रचलित देशी  भाषाएं अविकसित और गवारू हैं। इनका शब्दकोश बहुत सीमित है।</a:t>
            </a:r>
            <a:endParaRPr lang="en-IN" dirty="0">
              <a:solidFill>
                <a:schemeClr val="bg1"/>
              </a:solidFill>
            </a:endParaRPr>
          </a:p>
          <a:p>
            <a:pPr marL="0" indent="0">
              <a:buNone/>
            </a:pPr>
            <a:r>
              <a:rPr lang="hi-IN" dirty="0">
                <a:solidFill>
                  <a:schemeClr val="bg1"/>
                </a:solidFill>
              </a:rPr>
              <a:t> शिक्षा के लिए निर्धारित धनराशि का सर्वोत्कृष्ट प्रयोग केवल अंग्रेजी शिक्षा के लिए ही किया जा सकेगा </a:t>
            </a:r>
            <a:endParaRPr lang="en-IN" dirty="0">
              <a:solidFill>
                <a:schemeClr val="bg1"/>
              </a:solidFill>
            </a:endParaRPr>
          </a:p>
          <a:p>
            <a:pPr marL="0" indent="0">
              <a:buNone/>
            </a:pPr>
            <a:r>
              <a:rPr lang="en-IN" dirty="0">
                <a:solidFill>
                  <a:schemeClr val="bg1"/>
                </a:solidFill>
              </a:rPr>
              <a:t>  </a:t>
            </a:r>
            <a:r>
              <a:rPr lang="hi-IN" dirty="0">
                <a:solidFill>
                  <a:schemeClr val="bg1"/>
                </a:solidFill>
              </a:rPr>
              <a:t>संस्कृत अरबी और फारसी का शिक्षा संस्थाओं को बंद किया जाएगा </a:t>
            </a:r>
            <a:endParaRPr lang="en-US" dirty="0">
              <a:solidFill>
                <a:schemeClr val="bg1"/>
              </a:solidFill>
            </a:endParaRPr>
          </a:p>
        </p:txBody>
      </p:sp>
      <p:sp>
        <p:nvSpPr>
          <p:cNvPr id="5" name="TextBox 4">
            <a:extLst>
              <a:ext uri="{FF2B5EF4-FFF2-40B4-BE49-F238E27FC236}">
                <a16:creationId xmlns:a16="http://schemas.microsoft.com/office/drawing/2014/main" id="{495F5648-31B2-DC40-95D5-6D3E6ED35193}"/>
              </a:ext>
            </a:extLst>
          </p:cNvPr>
          <p:cNvSpPr txBox="1"/>
          <p:nvPr/>
        </p:nvSpPr>
        <p:spPr>
          <a:xfrm>
            <a:off x="391187" y="3715889"/>
            <a:ext cx="10293112" cy="2246769"/>
          </a:xfrm>
          <a:prstGeom prst="rect">
            <a:avLst/>
          </a:prstGeom>
          <a:noFill/>
        </p:spPr>
        <p:txBody>
          <a:bodyPr wrap="square">
            <a:spAutoFit/>
          </a:bodyPr>
          <a:lstStyle/>
          <a:p>
            <a:pPr marL="457200" indent="-457200">
              <a:buFont typeface="Arial" panose="020B0604020202020204" pitchFamily="34" charset="0"/>
              <a:buChar char="•"/>
            </a:pPr>
            <a:r>
              <a:rPr lang="hi-IN" sz="2800" dirty="0">
                <a:solidFill>
                  <a:schemeClr val="bg1"/>
                </a:solidFill>
              </a:rPr>
              <a:t>शिक्षकों के वेतन और छात्रों की छात्रवृत्ति ओं के लिए आर्थिक अनुदान यथावत जारी रहेगा </a:t>
            </a:r>
            <a:endParaRPr lang="en-IN" sz="2800" dirty="0">
              <a:solidFill>
                <a:schemeClr val="bg1"/>
              </a:solidFill>
            </a:endParaRPr>
          </a:p>
          <a:p>
            <a:pPr marL="457200" indent="-457200">
              <a:buFont typeface="Arial" panose="020B0604020202020204" pitchFamily="34" charset="0"/>
              <a:buChar char="•"/>
            </a:pPr>
            <a:r>
              <a:rPr lang="hi-IN" sz="2800" dirty="0">
                <a:solidFill>
                  <a:schemeClr val="bg1"/>
                </a:solidFill>
              </a:rPr>
              <a:t>भविष्य में प्रसारित के मुद्रण और प्रकाशन पर कोई व्यय नहीं किया </a:t>
            </a:r>
            <a:r>
              <a:rPr lang="en-IN" sz="2800" dirty="0" err="1">
                <a:solidFill>
                  <a:schemeClr val="bg1"/>
                </a:solidFill>
              </a:rPr>
              <a:t>जाएगा</a:t>
            </a:r>
            <a:r>
              <a:rPr lang="en-IN" sz="2800" dirty="0">
                <a:solidFill>
                  <a:schemeClr val="bg1"/>
                </a:solidFill>
              </a:rPr>
              <a: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835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9AB9-35E5-484B-BD7B-C94CAC6D6BBF}"/>
              </a:ext>
            </a:extLst>
          </p:cNvPr>
          <p:cNvSpPr>
            <a:spLocks noGrp="1"/>
          </p:cNvSpPr>
          <p:nvPr>
            <p:ph type="ctrTitle"/>
          </p:nvPr>
        </p:nvSpPr>
        <p:spPr>
          <a:xfrm>
            <a:off x="1389530" y="2736010"/>
            <a:ext cx="9144000" cy="2387600"/>
          </a:xfrm>
        </p:spPr>
        <p:txBody>
          <a:bodyPr/>
          <a:lstStyle/>
          <a:p>
            <a:endParaRPr lang="en-US"/>
          </a:p>
        </p:txBody>
      </p:sp>
      <p:pic>
        <p:nvPicPr>
          <p:cNvPr id="4" name="Picture 4">
            <a:extLst>
              <a:ext uri="{FF2B5EF4-FFF2-40B4-BE49-F238E27FC236}">
                <a16:creationId xmlns:a16="http://schemas.microsoft.com/office/drawing/2014/main" id="{C4D11253-4937-5547-B8A0-30618779D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443" y="312419"/>
            <a:ext cx="7455113" cy="2017077"/>
          </a:xfrm>
          <a:prstGeom prst="rect">
            <a:avLst/>
          </a:prstGeom>
        </p:spPr>
      </p:pic>
      <p:pic>
        <p:nvPicPr>
          <p:cNvPr id="6" name="Picture 6">
            <a:extLst>
              <a:ext uri="{FF2B5EF4-FFF2-40B4-BE49-F238E27FC236}">
                <a16:creationId xmlns:a16="http://schemas.microsoft.com/office/drawing/2014/main" id="{62A3F410-44B7-264F-9A81-CDBD0DFFA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2585579"/>
            <a:ext cx="8191856" cy="3802652"/>
          </a:xfrm>
          <a:prstGeom prst="rect">
            <a:avLst/>
          </a:prstGeom>
        </p:spPr>
      </p:pic>
    </p:spTree>
    <p:extLst>
      <p:ext uri="{BB962C8B-B14F-4D97-AF65-F5344CB8AC3E}">
        <p14:creationId xmlns:p14="http://schemas.microsoft.com/office/powerpoint/2010/main" val="35912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0288-735F-AA47-9803-BDE4F33F48F2}"/>
              </a:ext>
            </a:extLst>
          </p:cNvPr>
          <p:cNvSpPr>
            <a:spLocks noGrp="1"/>
          </p:cNvSpPr>
          <p:nvPr>
            <p:ph type="title"/>
          </p:nvPr>
        </p:nvSpPr>
        <p:spPr>
          <a:xfrm>
            <a:off x="1589356" y="696005"/>
            <a:ext cx="10434409" cy="1444093"/>
          </a:xfrm>
        </p:spPr>
        <p:txBody>
          <a:bodyPr>
            <a:normAutofit/>
          </a:bodyPr>
          <a:lstStyle/>
          <a:p>
            <a:br>
              <a:rPr lang="en-IN" sz="2400" dirty="0">
                <a:solidFill>
                  <a:schemeClr val="bg1">
                    <a:lumMod val="95000"/>
                    <a:lumOff val="5000"/>
                  </a:schemeClr>
                </a:solidFill>
              </a:rPr>
            </a:br>
            <a:r>
              <a:rPr lang="hi-IN" sz="2400" dirty="0">
                <a:solidFill>
                  <a:schemeClr val="bg1">
                    <a:lumMod val="95000"/>
                    <a:lumOff val="5000"/>
                  </a:schemeClr>
                </a:solidFill>
              </a:rPr>
              <a:t> मद 3 से बचने वाली धनराशि को अंग्रेजी साहित्य और पाश्चात्य ज्ञान-विज्ञान की शिक्षा पर व्यय किया जाएगा</a:t>
            </a:r>
            <a:endParaRPr lang="en-US" sz="2400"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2FD2081E-B2FE-884D-A62A-451E89612C19}"/>
              </a:ext>
            </a:extLst>
          </p:cNvPr>
          <p:cNvSpPr>
            <a:spLocks noGrp="1"/>
          </p:cNvSpPr>
          <p:nvPr>
            <p:ph idx="1"/>
          </p:nvPr>
        </p:nvSpPr>
        <p:spPr>
          <a:xfrm>
            <a:off x="1589356" y="2682137"/>
            <a:ext cx="10126041" cy="3178396"/>
          </a:xfrm>
        </p:spPr>
        <p:txBody>
          <a:bodyPr>
            <a:noAutofit/>
          </a:bodyPr>
          <a:lstStyle/>
          <a:p>
            <a:pPr marL="0" indent="0">
              <a:buNone/>
            </a:pPr>
            <a:r>
              <a:rPr lang="hi-IN" sz="2800" dirty="0"/>
              <a:t> </a:t>
            </a:r>
            <a:r>
              <a:rPr lang="hi-IN" dirty="0">
                <a:solidFill>
                  <a:schemeClr val="bg1"/>
                </a:solidFill>
              </a:rPr>
              <a:t>उच्च वर्ग के थोड़े व्यक्ति हैं। इन्हें शिक्षित करने के बाद शिक्षक का उत्तरदायित्व इन्हें दिया जा सकता है। </a:t>
            </a:r>
            <a:endParaRPr lang="en-IN" dirty="0">
              <a:solidFill>
                <a:schemeClr val="bg1"/>
              </a:solidFill>
            </a:endParaRPr>
          </a:p>
          <a:p>
            <a:pPr marL="0" indent="0">
              <a:buNone/>
            </a:pPr>
            <a:endParaRPr lang="en-IN" dirty="0">
              <a:solidFill>
                <a:schemeClr val="bg1"/>
              </a:solidFill>
            </a:endParaRPr>
          </a:p>
          <a:p>
            <a:pPr marL="0" indent="0">
              <a:buNone/>
            </a:pPr>
            <a:r>
              <a:rPr lang="hi-IN" dirty="0">
                <a:solidFill>
                  <a:schemeClr val="bg1"/>
                </a:solidFill>
              </a:rPr>
              <a:t>लॉर्ड विलियम बेंटिक की शिक्षा नीति घोषित करते ही भारत में अंग्रेजी शिक्षा को बल मिल गया और 1813 का आज्ञा पत्र की धारा 423 द्वारा उत्पन्न विवाद का स्थाई अंत हो गया मैकाले ने इस विवाद को बड़ी ही कुशलता से सुलझाया आता हम कह सकते हैं कि अंत भला तो सब भला।</a:t>
            </a:r>
            <a:endParaRPr lang="en-US" dirty="0">
              <a:solidFill>
                <a:schemeClr val="bg1"/>
              </a:solidFill>
            </a:endParaRPr>
          </a:p>
        </p:txBody>
      </p:sp>
    </p:spTree>
    <p:extLst>
      <p:ext uri="{BB962C8B-B14F-4D97-AF65-F5344CB8AC3E}">
        <p14:creationId xmlns:p14="http://schemas.microsoft.com/office/powerpoint/2010/main" val="172270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95B9-A0F1-0A43-A084-4C55698B4BB7}"/>
              </a:ext>
            </a:extLst>
          </p:cNvPr>
          <p:cNvSpPr>
            <a:spLocks noGrp="1"/>
          </p:cNvSpPr>
          <p:nvPr>
            <p:ph type="title"/>
          </p:nvPr>
        </p:nvSpPr>
        <p:spPr/>
        <p:txBody>
          <a:bodyPr>
            <a:normAutofit/>
          </a:bodyPr>
          <a:lstStyle/>
          <a:p>
            <a:pPr algn="ctr"/>
            <a:r>
              <a:rPr lang="hi-IN" sz="4000" b="1" u="sng" dirty="0">
                <a:solidFill>
                  <a:srgbClr val="7030A0"/>
                </a:solidFill>
              </a:rPr>
              <a:t>प्राच्य पाश्चात्य विवाद का अंत</a:t>
            </a:r>
            <a:endParaRPr lang="en-US" sz="4000" b="1" u="sng" dirty="0">
              <a:solidFill>
                <a:srgbClr val="7030A0"/>
              </a:solidFill>
            </a:endParaRPr>
          </a:p>
        </p:txBody>
      </p:sp>
      <p:sp>
        <p:nvSpPr>
          <p:cNvPr id="3" name="Content Placeholder 2">
            <a:extLst>
              <a:ext uri="{FF2B5EF4-FFF2-40B4-BE49-F238E27FC236}">
                <a16:creationId xmlns:a16="http://schemas.microsoft.com/office/drawing/2014/main" id="{14CAE37F-255B-914C-8C83-E0165883AFAD}"/>
              </a:ext>
            </a:extLst>
          </p:cNvPr>
          <p:cNvSpPr>
            <a:spLocks noGrp="1"/>
          </p:cNvSpPr>
          <p:nvPr>
            <p:ph idx="1"/>
          </p:nvPr>
        </p:nvSpPr>
        <p:spPr>
          <a:xfrm>
            <a:off x="1618172" y="2252434"/>
            <a:ext cx="9041229" cy="3987047"/>
          </a:xfrm>
        </p:spPr>
        <p:txBody>
          <a:bodyPr>
            <a:normAutofit/>
          </a:bodyPr>
          <a:lstStyle/>
          <a:p>
            <a:pPr algn="ctr"/>
            <a:r>
              <a:rPr lang="hi-IN" sz="3200" b="1">
                <a:solidFill>
                  <a:schemeClr val="bg2">
                    <a:lumMod val="50000"/>
                  </a:schemeClr>
                </a:solidFill>
              </a:rPr>
              <a:t>नई शिक्षा नीति की घोषणा</a:t>
            </a:r>
            <a:endParaRPr lang="en-US" sz="3200" b="1">
              <a:solidFill>
                <a:schemeClr val="bg2">
                  <a:lumMod val="50000"/>
                </a:schemeClr>
              </a:solidFill>
            </a:endParaRPr>
          </a:p>
        </p:txBody>
      </p:sp>
      <p:sp>
        <p:nvSpPr>
          <p:cNvPr id="5" name="TextBox 4">
            <a:extLst>
              <a:ext uri="{FF2B5EF4-FFF2-40B4-BE49-F238E27FC236}">
                <a16:creationId xmlns:a16="http://schemas.microsoft.com/office/drawing/2014/main" id="{2D044961-1F5B-A14F-A19C-000CF4759DC1}"/>
              </a:ext>
            </a:extLst>
          </p:cNvPr>
          <p:cNvSpPr txBox="1"/>
          <p:nvPr/>
        </p:nvSpPr>
        <p:spPr>
          <a:xfrm>
            <a:off x="1618172" y="3370393"/>
            <a:ext cx="7745870" cy="1077218"/>
          </a:xfrm>
          <a:prstGeom prst="rect">
            <a:avLst/>
          </a:prstGeom>
          <a:noFill/>
        </p:spPr>
        <p:txBody>
          <a:bodyPr wrap="square">
            <a:spAutoFit/>
          </a:bodyPr>
          <a:lstStyle/>
          <a:p>
            <a:pPr marL="457200" indent="-457200" algn="ctr">
              <a:buFont typeface="Arial" panose="020B0604020202020204" pitchFamily="34" charset="0"/>
              <a:buChar char="•"/>
            </a:pPr>
            <a:r>
              <a:rPr lang="hi-IN" sz="3200" b="1" dirty="0">
                <a:solidFill>
                  <a:srgbClr val="7030A0"/>
                </a:solidFill>
              </a:rPr>
              <a:t>लॉर्ड विलियम बेंटिक 20 मार्च 1</a:t>
            </a:r>
            <a:r>
              <a:rPr lang="en-IN" sz="3200" b="1" dirty="0">
                <a:solidFill>
                  <a:srgbClr val="7030A0"/>
                </a:solidFill>
              </a:rPr>
              <a:t>835</a:t>
            </a:r>
            <a:r>
              <a:rPr lang="hi-IN" sz="3200" b="1" dirty="0">
                <a:solidFill>
                  <a:srgbClr val="7030A0"/>
                </a:solidFill>
              </a:rPr>
              <a:t> को वापस इंग्लैंड चला गया।</a:t>
            </a:r>
            <a:endParaRPr lang="en-US" sz="3200" b="1" dirty="0">
              <a:solidFill>
                <a:srgbClr val="7030A0"/>
              </a:solidFill>
            </a:endParaRPr>
          </a:p>
        </p:txBody>
      </p:sp>
      <p:sp>
        <p:nvSpPr>
          <p:cNvPr id="7" name="TextBox 6">
            <a:extLst>
              <a:ext uri="{FF2B5EF4-FFF2-40B4-BE49-F238E27FC236}">
                <a16:creationId xmlns:a16="http://schemas.microsoft.com/office/drawing/2014/main" id="{6966D924-565B-6047-845C-CEECD08A616E}"/>
              </a:ext>
            </a:extLst>
          </p:cNvPr>
          <p:cNvSpPr txBox="1"/>
          <p:nvPr/>
        </p:nvSpPr>
        <p:spPr>
          <a:xfrm>
            <a:off x="1532599" y="4910735"/>
            <a:ext cx="7745871" cy="1077218"/>
          </a:xfrm>
          <a:prstGeom prst="rect">
            <a:avLst/>
          </a:prstGeom>
          <a:noFill/>
        </p:spPr>
        <p:txBody>
          <a:bodyPr wrap="square">
            <a:spAutoFit/>
          </a:bodyPr>
          <a:lstStyle/>
          <a:p>
            <a:pPr marL="457200" indent="-457200" algn="ctr">
              <a:buFont typeface="Arial" panose="020B0604020202020204" pitchFamily="34" charset="0"/>
              <a:buChar char="•"/>
            </a:pPr>
            <a:r>
              <a:rPr lang="hi-IN" sz="3200" b="1">
                <a:solidFill>
                  <a:schemeClr val="bg2">
                    <a:lumMod val="50000"/>
                  </a:schemeClr>
                </a:solidFill>
              </a:rPr>
              <a:t>लॉर्ड ऑकलैंड भारत के नए गवर्नर जनरल बनकर भारत आएं।</a:t>
            </a:r>
            <a:endParaRPr lang="en-US" sz="3200" b="1">
              <a:solidFill>
                <a:schemeClr val="bg2">
                  <a:lumMod val="50000"/>
                </a:schemeClr>
              </a:solidFill>
            </a:endParaRPr>
          </a:p>
        </p:txBody>
      </p:sp>
    </p:spTree>
    <p:extLst>
      <p:ext uri="{BB962C8B-B14F-4D97-AF65-F5344CB8AC3E}">
        <p14:creationId xmlns:p14="http://schemas.microsoft.com/office/powerpoint/2010/main" val="17810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360E-4966-6A4F-B193-4EE9701FD5C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8B33DC6-8721-A64F-85C1-15E4A2589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69" y="97797"/>
            <a:ext cx="11760064" cy="6564609"/>
          </a:xfrm>
        </p:spPr>
      </p:pic>
    </p:spTree>
    <p:extLst>
      <p:ext uri="{BB962C8B-B14F-4D97-AF65-F5344CB8AC3E}">
        <p14:creationId xmlns:p14="http://schemas.microsoft.com/office/powerpoint/2010/main" val="2903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3A565939-38FC-DC43-978E-2FEA8A3AEA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096" y="2249488"/>
            <a:ext cx="6954634" cy="3541712"/>
          </a:xfrm>
        </p:spPr>
      </p:pic>
    </p:spTree>
    <p:extLst>
      <p:ext uri="{BB962C8B-B14F-4D97-AF65-F5344CB8AC3E}">
        <p14:creationId xmlns:p14="http://schemas.microsoft.com/office/powerpoint/2010/main" val="270524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7203-65BE-AD4B-9E34-1675D479B205}"/>
              </a:ext>
            </a:extLst>
          </p:cNvPr>
          <p:cNvSpPr>
            <a:spLocks noGrp="1"/>
          </p:cNvSpPr>
          <p:nvPr>
            <p:ph type="title"/>
          </p:nvPr>
        </p:nvSpPr>
        <p:spPr>
          <a:xfrm>
            <a:off x="2430060" y="-179949"/>
            <a:ext cx="8911687" cy="1280890"/>
          </a:xfrm>
        </p:spPr>
        <p:txBody>
          <a:bodyPr>
            <a:normAutofit fontScale="90000"/>
          </a:bodyPr>
          <a:lstStyle/>
          <a:p>
            <a:br>
              <a:rPr lang="en-IN" b="0">
                <a:solidFill>
                  <a:srgbClr val="202124"/>
                </a:solidFill>
                <a:effectLst/>
                <a:latin typeface="Arial Black" panose="020B0604020202020204" pitchFamily="34" charset="0"/>
                <a:cs typeface="Arial Black" panose="020B0604020202020204" pitchFamily="34" charset="0"/>
              </a:rPr>
            </a:br>
            <a:br>
              <a:rPr lang="en-IN" b="0">
                <a:solidFill>
                  <a:srgbClr val="202124"/>
                </a:solidFill>
                <a:effectLst/>
                <a:latin typeface="Arial Black" panose="020B0604020202020204" pitchFamily="34" charset="0"/>
                <a:cs typeface="Arial Black" panose="020B0604020202020204" pitchFamily="34" charset="0"/>
              </a:rPr>
            </a:br>
            <a:br>
              <a:rPr lang="en-IN" b="0">
                <a:solidFill>
                  <a:srgbClr val="202124"/>
                </a:solidFill>
                <a:effectLst/>
                <a:latin typeface="Arial Black" panose="020B0604020202020204" pitchFamily="34" charset="0"/>
                <a:cs typeface="Arial Black" panose="020B0604020202020204" pitchFamily="34" charset="0"/>
              </a:rPr>
            </a:br>
            <a:r>
              <a:rPr lang="en-IN" b="0">
                <a:solidFill>
                  <a:srgbClr val="202124"/>
                </a:solidFill>
                <a:effectLst/>
                <a:latin typeface="Arial Black" panose="020B0604020202020204" pitchFamily="34" charset="0"/>
                <a:cs typeface="Arial Black" panose="020B0604020202020204" pitchFamily="34" charset="0"/>
              </a:rPr>
              <a:t>           </a:t>
            </a:r>
            <a:r>
              <a:rPr lang="hi-IN" sz="5300" b="1" u="sng">
                <a:solidFill>
                  <a:schemeClr val="bg2">
                    <a:lumMod val="10000"/>
                  </a:schemeClr>
                </a:solidFill>
                <a:effectLst/>
                <a:latin typeface="Arial Black" panose="020B0604020202020204" pitchFamily="34" charset="0"/>
                <a:cs typeface="Google-Sans"/>
              </a:rPr>
              <a:t>1813 का चार्टर </a:t>
            </a:r>
            <a:r>
              <a:rPr lang="en-IN" sz="5300" b="1" u="sng">
                <a:solidFill>
                  <a:schemeClr val="bg2">
                    <a:lumMod val="10000"/>
                  </a:schemeClr>
                </a:solidFill>
                <a:effectLst/>
                <a:latin typeface="Arial Black" panose="020B0604020202020204" pitchFamily="34" charset="0"/>
                <a:cs typeface="Arial Black" panose="020B0604020202020204" pitchFamily="34" charset="0"/>
              </a:rPr>
              <a:t>अधिनियम</a:t>
            </a:r>
            <a:br>
              <a:rPr lang="en-IN" sz="5300" b="1" u="sng">
                <a:solidFill>
                  <a:schemeClr val="bg2">
                    <a:lumMod val="10000"/>
                  </a:schemeClr>
                </a:solidFill>
                <a:effectLst/>
                <a:latin typeface="Arial Black" panose="020B0604020202020204" pitchFamily="34" charset="0"/>
                <a:cs typeface="Arial Black" panose="020B0604020202020204" pitchFamily="34" charset="0"/>
              </a:rPr>
            </a:br>
            <a:br>
              <a:rPr lang="hi-IN" b="0" i="0">
                <a:solidFill>
                  <a:srgbClr val="3C4043"/>
                </a:solidFill>
                <a:effectLst/>
                <a:latin typeface="Arial Black" panose="020B0604020202020204" pitchFamily="34" charset="0"/>
              </a:rPr>
            </a:br>
            <a:br>
              <a:rPr lang="hi-IN" b="0" i="0" u="none" strike="noStrike">
                <a:solidFill>
                  <a:srgbClr val="1967D2"/>
                </a:solidFill>
                <a:effectLst/>
                <a:latin typeface="Arial Black" panose="020B0604020202020204" pitchFamily="34" charset="0"/>
              </a:rPr>
            </a:br>
            <a:endParaRPr lang="en-US">
              <a:latin typeface="Arial Black" panose="020B0604020202020204" pitchFamily="34" charset="0"/>
              <a:cs typeface="Arial Black" panose="020B0604020202020204" pitchFamily="34" charset="0"/>
            </a:endParaRPr>
          </a:p>
        </p:txBody>
      </p:sp>
      <p:sp>
        <p:nvSpPr>
          <p:cNvPr id="5" name="Content Placeholder 4">
            <a:extLst>
              <a:ext uri="{FF2B5EF4-FFF2-40B4-BE49-F238E27FC236}">
                <a16:creationId xmlns:a16="http://schemas.microsoft.com/office/drawing/2014/main" id="{0016A2F3-2DB1-3946-80A2-9D8D6F132A78}"/>
              </a:ext>
            </a:extLst>
          </p:cNvPr>
          <p:cNvSpPr>
            <a:spLocks noGrp="1"/>
          </p:cNvSpPr>
          <p:nvPr>
            <p:ph idx="1"/>
          </p:nvPr>
        </p:nvSpPr>
        <p:spPr>
          <a:xfrm>
            <a:off x="2589212" y="3339934"/>
            <a:ext cx="8593385" cy="2571287"/>
          </a:xfrm>
        </p:spPr>
        <p:txBody>
          <a:bodyPr/>
          <a:lstStyle/>
          <a:p>
            <a:r>
              <a:rPr lang="hi-IN" dirty="0">
                <a:solidFill>
                  <a:schemeClr val="bg1"/>
                </a:solidFill>
              </a:rPr>
              <a:t>इंग्लिश ईस्ट इंडिया कंपनी के आज्ञा पत्र का प्रत्येक 20 वर्ष के पश्चात ब्रिटिश पार्लियामेंट द्वारा पुनरावर्तन किया जाता था।</a:t>
            </a:r>
            <a:endParaRPr lang="en-IN" dirty="0">
              <a:solidFill>
                <a:schemeClr val="bg1"/>
              </a:solidFill>
            </a:endParaRPr>
          </a:p>
          <a:p>
            <a:endParaRPr lang="en-IN" dirty="0"/>
          </a:p>
          <a:p>
            <a:r>
              <a:rPr lang="hi-IN" dirty="0">
                <a:solidFill>
                  <a:schemeClr val="bg1"/>
                </a:solidFill>
              </a:rPr>
              <a:t>इस उद्देश्य 1813 में आज्ञा पत्र को पार्लियामेंट के समक्ष प्रस्तुत किया गया इस अवसर पर घोर विरोध होते हुए भी ग्रांड  के दल की विजय प्राप्त हुई।</a:t>
            </a:r>
            <a:endParaRPr lang="en-US" dirty="0">
              <a:solidFill>
                <a:schemeClr val="bg1"/>
              </a:solidFill>
            </a:endParaRPr>
          </a:p>
        </p:txBody>
      </p:sp>
    </p:spTree>
    <p:extLst>
      <p:ext uri="{BB962C8B-B14F-4D97-AF65-F5344CB8AC3E}">
        <p14:creationId xmlns:p14="http://schemas.microsoft.com/office/powerpoint/2010/main" val="28566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F5A1-59A4-5F42-B4C1-881E43CCB023}"/>
              </a:ext>
            </a:extLst>
          </p:cNvPr>
          <p:cNvSpPr>
            <a:spLocks noGrp="1"/>
          </p:cNvSpPr>
          <p:nvPr>
            <p:ph type="title"/>
          </p:nvPr>
        </p:nvSpPr>
        <p:spPr>
          <a:xfrm>
            <a:off x="2868718" y="457695"/>
            <a:ext cx="8400469" cy="519546"/>
          </a:xfrm>
        </p:spPr>
        <p:txBody>
          <a:bodyPr>
            <a:normAutofit fontScale="90000"/>
          </a:bodyPr>
          <a:lstStyle/>
          <a:p>
            <a:r>
              <a:rPr lang="hi-IN" b="1">
                <a:solidFill>
                  <a:schemeClr val="bg1"/>
                </a:solidFill>
              </a:rPr>
              <a:t>1813 का आदेश पत्र </a:t>
            </a:r>
            <a:r>
              <a:rPr lang="en-IN" b="1">
                <a:solidFill>
                  <a:schemeClr val="bg1"/>
                </a:solidFill>
              </a:rPr>
              <a:t>( </a:t>
            </a:r>
            <a:r>
              <a:rPr lang="hi-IN" b="1">
                <a:solidFill>
                  <a:schemeClr val="bg1"/>
                </a:solidFill>
              </a:rPr>
              <a:t>धारा 43</a:t>
            </a:r>
            <a:r>
              <a:rPr lang="en-IN" b="1">
                <a:solidFill>
                  <a:schemeClr val="bg1"/>
                </a:solidFill>
              </a:rPr>
              <a:t> ) </a:t>
            </a:r>
            <a:endParaRPr lang="en-US" b="1">
              <a:solidFill>
                <a:schemeClr val="bg1"/>
              </a:solidFill>
            </a:endParaRPr>
          </a:p>
        </p:txBody>
      </p:sp>
      <p:sp>
        <p:nvSpPr>
          <p:cNvPr id="9" name="Content Placeholder 2">
            <a:extLst>
              <a:ext uri="{FF2B5EF4-FFF2-40B4-BE49-F238E27FC236}">
                <a16:creationId xmlns:a16="http://schemas.microsoft.com/office/drawing/2014/main" id="{7EF947C2-2026-8B4A-ABDC-5F5BB2EE77A4}"/>
              </a:ext>
            </a:extLst>
          </p:cNvPr>
          <p:cNvSpPr txBox="1">
            <a:spLocks/>
          </p:cNvSpPr>
          <p:nvPr/>
        </p:nvSpPr>
        <p:spPr>
          <a:xfrm>
            <a:off x="2184579" y="1952424"/>
            <a:ext cx="10007421" cy="258379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514350" indent="-514350">
              <a:buFont typeface="+mj-lt"/>
              <a:buAutoNum type="arabicPeriod"/>
            </a:pPr>
            <a:r>
              <a:rPr lang="hi-IN" dirty="0">
                <a:solidFill>
                  <a:schemeClr val="bg1"/>
                </a:solidFill>
              </a:rPr>
              <a:t>कंपनी किस </a:t>
            </a:r>
            <a:r>
              <a:rPr lang="en-IN" dirty="0" err="1">
                <a:solidFill>
                  <a:schemeClr val="bg1"/>
                </a:solidFill>
              </a:rPr>
              <a:t>साहित्य</a:t>
            </a:r>
            <a:r>
              <a:rPr lang="hi-IN" dirty="0">
                <a:solidFill>
                  <a:schemeClr val="bg1"/>
                </a:solidFill>
              </a:rPr>
              <a:t> </a:t>
            </a:r>
            <a:r>
              <a:rPr lang="en-IN" dirty="0">
                <a:solidFill>
                  <a:schemeClr val="bg1"/>
                </a:solidFill>
              </a:rPr>
              <a:t>( </a:t>
            </a:r>
            <a:r>
              <a:rPr lang="hi-IN" dirty="0">
                <a:solidFill>
                  <a:schemeClr val="bg1"/>
                </a:solidFill>
              </a:rPr>
              <a:t>प्राच्य</a:t>
            </a:r>
            <a:r>
              <a:rPr lang="en-IN" dirty="0">
                <a:solidFill>
                  <a:schemeClr val="bg1"/>
                </a:solidFill>
              </a:rPr>
              <a:t>-</a:t>
            </a:r>
            <a:r>
              <a:rPr lang="hi-IN" dirty="0">
                <a:solidFill>
                  <a:schemeClr val="bg1"/>
                </a:solidFill>
              </a:rPr>
              <a:t>पाश्चात्य</a:t>
            </a:r>
            <a:r>
              <a:rPr lang="en-IN" dirty="0">
                <a:solidFill>
                  <a:schemeClr val="bg1"/>
                </a:solidFill>
              </a:rPr>
              <a:t> )   </a:t>
            </a:r>
            <a:r>
              <a:rPr lang="hi-IN" dirty="0">
                <a:solidFill>
                  <a:schemeClr val="bg1"/>
                </a:solidFill>
              </a:rPr>
              <a:t>को बढ़ावा देगी, </a:t>
            </a:r>
            <a:endParaRPr lang="en-IN" dirty="0">
              <a:solidFill>
                <a:schemeClr val="bg1"/>
              </a:solidFill>
            </a:endParaRPr>
          </a:p>
          <a:p>
            <a:pPr marL="514350" indent="-514350">
              <a:buFont typeface="+mj-lt"/>
              <a:buAutoNum type="arabicPeriod"/>
            </a:pPr>
            <a:r>
              <a:rPr lang="hi-IN" dirty="0">
                <a:solidFill>
                  <a:schemeClr val="bg1"/>
                </a:solidFill>
              </a:rPr>
              <a:t>साहित्य की भाषा कौन सी सी </a:t>
            </a:r>
            <a:r>
              <a:rPr lang="en-IN" dirty="0" err="1">
                <a:solidFill>
                  <a:schemeClr val="bg1"/>
                </a:solidFill>
              </a:rPr>
              <a:t>होगी</a:t>
            </a:r>
            <a:r>
              <a:rPr lang="en-IN" dirty="0">
                <a:solidFill>
                  <a:schemeClr val="bg1"/>
                </a:solidFill>
              </a:rPr>
              <a:t>।</a:t>
            </a:r>
          </a:p>
          <a:p>
            <a:pPr marL="514350" indent="-514350">
              <a:buFont typeface="+mj-lt"/>
              <a:buAutoNum type="arabicPeriod"/>
            </a:pPr>
            <a:r>
              <a:rPr lang="hi-IN" dirty="0">
                <a:solidFill>
                  <a:schemeClr val="bg1"/>
                </a:solidFill>
              </a:rPr>
              <a:t>किन विज्ञानों का प्रसार किया जाएगा?</a:t>
            </a:r>
            <a:endParaRPr lang="en-US" dirty="0">
              <a:solidFill>
                <a:schemeClr val="bg1"/>
              </a:solidFill>
            </a:endParaRPr>
          </a:p>
        </p:txBody>
      </p:sp>
      <p:sp>
        <p:nvSpPr>
          <p:cNvPr id="11" name="TextBox 10">
            <a:extLst>
              <a:ext uri="{FF2B5EF4-FFF2-40B4-BE49-F238E27FC236}">
                <a16:creationId xmlns:a16="http://schemas.microsoft.com/office/drawing/2014/main" id="{B91B50E2-52C7-6344-B098-D4227385B532}"/>
              </a:ext>
            </a:extLst>
          </p:cNvPr>
          <p:cNvSpPr txBox="1"/>
          <p:nvPr/>
        </p:nvSpPr>
        <p:spPr>
          <a:xfrm>
            <a:off x="1608051" y="4536217"/>
            <a:ext cx="9567784" cy="1200329"/>
          </a:xfrm>
          <a:prstGeom prst="rect">
            <a:avLst/>
          </a:prstGeom>
          <a:noFill/>
        </p:spPr>
        <p:txBody>
          <a:bodyPr wrap="square">
            <a:spAutoFit/>
          </a:bodyPr>
          <a:lstStyle/>
          <a:p>
            <a:r>
              <a:rPr lang="hi-IN" sz="2400" dirty="0">
                <a:solidFill>
                  <a:schemeClr val="bg1"/>
                </a:solidFill>
              </a:rPr>
              <a:t>इस आदेश पत्र के द्वारा</a:t>
            </a:r>
            <a:r>
              <a:rPr lang="en-IN" sz="2400" dirty="0">
                <a:solidFill>
                  <a:schemeClr val="bg1"/>
                </a:solidFill>
              </a:rPr>
              <a:t> </a:t>
            </a:r>
            <a:r>
              <a:rPr lang="hi-IN" sz="2400" dirty="0">
                <a:solidFill>
                  <a:schemeClr val="bg1"/>
                </a:solidFill>
              </a:rPr>
              <a:t>प्राच्य</a:t>
            </a:r>
            <a:r>
              <a:rPr lang="en-IN" sz="2400" dirty="0">
                <a:solidFill>
                  <a:schemeClr val="bg1"/>
                </a:solidFill>
              </a:rPr>
              <a:t>-</a:t>
            </a:r>
            <a:r>
              <a:rPr lang="hi-IN" sz="2400" dirty="0">
                <a:solidFill>
                  <a:schemeClr val="bg1"/>
                </a:solidFill>
              </a:rPr>
              <a:t>पाश्चात्य विवाद का जन्म हुआ।  इसमें भारतीयों की शिक्षा को कंपनी का दायित्व बताया गया और अंग्रेजी शिक्षा प्रणाली के द्वारा भारतीय शिक्षा को नई दिशा प्रदान की गई।</a:t>
            </a:r>
            <a:endParaRPr lang="en-US" sz="2400" dirty="0">
              <a:solidFill>
                <a:schemeClr val="bg1"/>
              </a:solidFill>
            </a:endParaRPr>
          </a:p>
        </p:txBody>
      </p:sp>
    </p:spTree>
    <p:extLst>
      <p:ext uri="{BB962C8B-B14F-4D97-AF65-F5344CB8AC3E}">
        <p14:creationId xmlns:p14="http://schemas.microsoft.com/office/powerpoint/2010/main" val="25806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1"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
                                        <p:tgtEl>
                                          <p:spTgt spid="9">
                                            <p:txEl>
                                              <p:pRg st="0" end="0"/>
                                            </p:txEl>
                                          </p:spTgt>
                                        </p:tgtEl>
                                      </p:cBhvr>
                                    </p:animEffect>
                                    <p:anim calcmode="lin" valueType="num">
                                      <p:cBhvr>
                                        <p:cTn id="22"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1"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
                                        <p:tgtEl>
                                          <p:spTgt spid="9">
                                            <p:txEl>
                                              <p:pRg st="1" end="1"/>
                                            </p:txEl>
                                          </p:spTgt>
                                        </p:tgtEl>
                                      </p:cBhvr>
                                    </p:animEffect>
                                    <p:anim calcmode="lin" valueType="num">
                                      <p:cBhvr>
                                        <p:cTn id="31"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1"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100"/>
                                        <p:tgtEl>
                                          <p:spTgt spid="9">
                                            <p:txEl>
                                              <p:pRg st="2" end="2"/>
                                            </p:txEl>
                                          </p:spTgt>
                                        </p:tgtEl>
                                      </p:cBhvr>
                                    </p:animEffect>
                                    <p:anim calcmode="lin" valueType="num">
                                      <p:cBhvr>
                                        <p:cTn id="40"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29F7-8EC7-7449-97C6-8470F44A953C}"/>
              </a:ext>
            </a:extLst>
          </p:cNvPr>
          <p:cNvSpPr>
            <a:spLocks noGrp="1"/>
          </p:cNvSpPr>
          <p:nvPr>
            <p:ph type="title"/>
          </p:nvPr>
        </p:nvSpPr>
        <p:spPr>
          <a:xfrm>
            <a:off x="3349844" y="785208"/>
            <a:ext cx="9905998" cy="1478570"/>
          </a:xfrm>
        </p:spPr>
        <p:txBody>
          <a:bodyPr/>
          <a:lstStyle/>
          <a:p>
            <a:r>
              <a:rPr lang="hi-IN" b="1">
                <a:solidFill>
                  <a:schemeClr val="bg1"/>
                </a:solidFill>
              </a:rPr>
              <a:t>प्राच्य पाश्चात्य विवाद का कारण।</a:t>
            </a:r>
            <a:endParaRPr lang="en-US" b="1">
              <a:solidFill>
                <a:schemeClr val="bg1"/>
              </a:solidFill>
            </a:endParaRPr>
          </a:p>
        </p:txBody>
      </p:sp>
      <p:sp>
        <p:nvSpPr>
          <p:cNvPr id="5" name="Content Placeholder 2">
            <a:extLst>
              <a:ext uri="{FF2B5EF4-FFF2-40B4-BE49-F238E27FC236}">
                <a16:creationId xmlns:a16="http://schemas.microsoft.com/office/drawing/2014/main" id="{65BFFC63-F87A-724D-AC3C-E05CCF4B60F1}"/>
              </a:ext>
            </a:extLst>
          </p:cNvPr>
          <p:cNvSpPr txBox="1">
            <a:spLocks noGrp="1"/>
          </p:cNvSpPr>
          <p:nvPr>
            <p:ph idx="1"/>
          </p:nvPr>
        </p:nvSpPr>
        <p:spPr>
          <a:xfrm>
            <a:off x="798381" y="2263778"/>
            <a:ext cx="11181841" cy="532406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hi-IN" dirty="0">
                <a:solidFill>
                  <a:schemeClr val="bg1"/>
                </a:solidFill>
              </a:rPr>
              <a:t>1813 में शिक्षा के प्रति ईस्ट इंडिया कंपनी का उत्तरदायित्व निश्चित करने के लिए ब्रिटिश पार्लियामेंट ने भारत पर शासन करने संबंधी आज्ञा पत्र का पुनरावर्तन किया।इस आदेश पत्र में ईस्ट इंडिया कंपनी को या आदेश दिया गया कि वह प्रति वर्ष  100000 की धनराशि का प्रयोग भारतीय विद्वानों और साहित्य की देखभाल पर खर्च करें।  लेकिन इस आदेश में शिक्षा की प्रकृति माध्यम और पाठ्यवस्तु व साहित्य , विद्वान शब्द के अंतर्गत कौन-कौन आएगा। इस बात का उल्लेख नहीं किया गया है जिस पर ब्रिटिश संसद के सदस्य दो भागों में विभाजित हो गए हैं।                  </a:t>
            </a:r>
            <a:r>
              <a:rPr lang="en-IN" dirty="0">
                <a:solidFill>
                  <a:schemeClr val="bg1"/>
                </a:solidFill>
              </a:rPr>
              <a:t>1- 1-1-1   </a:t>
            </a:r>
            <a:r>
              <a:rPr lang="en-IN" dirty="0" err="1">
                <a:solidFill>
                  <a:schemeClr val="bg1"/>
                </a:solidFill>
              </a:rPr>
              <a:t>प्राच्य</a:t>
            </a:r>
            <a:endParaRPr lang="en-IN" dirty="0">
              <a:solidFill>
                <a:schemeClr val="bg1"/>
              </a:solidFill>
            </a:endParaRPr>
          </a:p>
          <a:p>
            <a:pPr>
              <a:buNone/>
            </a:pPr>
            <a:r>
              <a:rPr lang="en-IN" dirty="0">
                <a:solidFill>
                  <a:schemeClr val="bg1"/>
                </a:solidFill>
              </a:rPr>
              <a:t>  2   </a:t>
            </a:r>
            <a:r>
              <a:rPr lang="en-IN" dirty="0" err="1">
                <a:solidFill>
                  <a:schemeClr val="bg1"/>
                </a:solidFill>
              </a:rPr>
              <a:t>पाश्चात्य</a:t>
            </a:r>
            <a:r>
              <a:rPr lang="en-IN" dirty="0">
                <a:solidFill>
                  <a:schemeClr val="bg1"/>
                </a:solidFill>
              </a:rPr>
              <a:t> </a:t>
            </a:r>
          </a:p>
          <a:p>
            <a:pPr marL="0" indent="0">
              <a:buFont typeface="Arial" panose="020B0604020202020204" pitchFamily="34" charset="0"/>
              <a:buNone/>
            </a:pPr>
            <a:r>
              <a:rPr lang="en-IN" sz="2800" dirty="0"/>
              <a:t>  </a:t>
            </a:r>
            <a:endParaRPr lang="en-US" sz="2800" dirty="0"/>
          </a:p>
        </p:txBody>
      </p:sp>
    </p:spTree>
    <p:extLst>
      <p:ext uri="{BB962C8B-B14F-4D97-AF65-F5344CB8AC3E}">
        <p14:creationId xmlns:p14="http://schemas.microsoft.com/office/powerpoint/2010/main" val="16892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3AC2-7197-2D42-91C4-ADE41CBA004C}"/>
              </a:ext>
            </a:extLst>
          </p:cNvPr>
          <p:cNvSpPr>
            <a:spLocks noGrp="1"/>
          </p:cNvSpPr>
          <p:nvPr>
            <p:ph type="title"/>
          </p:nvPr>
        </p:nvSpPr>
        <p:spPr>
          <a:xfrm>
            <a:off x="1532150" y="1684960"/>
            <a:ext cx="6882449" cy="2081035"/>
          </a:xfrm>
        </p:spPr>
        <p:txBody>
          <a:bodyPr anchor="t"/>
          <a:lstStyle/>
          <a:p>
            <a:pPr algn="ctr"/>
            <a:r>
              <a:rPr lang="hi-IN" b="1" dirty="0">
                <a:solidFill>
                  <a:schemeClr val="bg1"/>
                </a:solidFill>
              </a:rPr>
              <a:t>मैकाले का विवरण पत्र 1835</a:t>
            </a:r>
            <a:r>
              <a:rPr lang="en-IN" b="1" dirty="0">
                <a:solidFill>
                  <a:schemeClr val="bg1"/>
                </a:solidFill>
              </a:rPr>
              <a:t> – (Macaulay's Statement 1835) </a:t>
            </a:r>
            <a:endParaRPr lang="en-US" b="1" dirty="0">
              <a:solidFill>
                <a:schemeClr val="bg1"/>
              </a:solidFill>
            </a:endParaRPr>
          </a:p>
        </p:txBody>
      </p:sp>
      <p:sp>
        <p:nvSpPr>
          <p:cNvPr id="3" name="Content Placeholder 2">
            <a:extLst>
              <a:ext uri="{FF2B5EF4-FFF2-40B4-BE49-F238E27FC236}">
                <a16:creationId xmlns:a16="http://schemas.microsoft.com/office/drawing/2014/main" id="{67899704-2440-9F40-88AC-6B49D54AED4B}"/>
              </a:ext>
            </a:extLst>
          </p:cNvPr>
          <p:cNvSpPr>
            <a:spLocks noGrp="1"/>
          </p:cNvSpPr>
          <p:nvPr>
            <p:ph idx="1"/>
          </p:nvPr>
        </p:nvSpPr>
        <p:spPr>
          <a:xfrm>
            <a:off x="1031960" y="3920863"/>
            <a:ext cx="9714481" cy="3435112"/>
          </a:xfrm>
        </p:spPr>
        <p:txBody>
          <a:bodyPr>
            <a:normAutofit/>
          </a:bodyPr>
          <a:lstStyle/>
          <a:p>
            <a:r>
              <a:rPr lang="hi-IN" dirty="0">
                <a:solidFill>
                  <a:schemeClr val="bg1"/>
                </a:solidFill>
              </a:rPr>
              <a:t>लॉर्ड मैकाले ने 10 जून 1834 को भारत के गवर्नर जनरल की काउंसिल के (कानूनी सलाहकार )कानून सदस्य के रूप में नियुक्त होकर भारत में पदार्पण किया था</a:t>
            </a:r>
            <a:r>
              <a:rPr lang="en-IN" dirty="0">
                <a:solidFill>
                  <a:schemeClr val="bg1"/>
                </a:solidFill>
              </a:rPr>
              <a:t> </a:t>
            </a:r>
          </a:p>
          <a:p>
            <a:r>
              <a:rPr lang="hi-IN" dirty="0">
                <a:solidFill>
                  <a:schemeClr val="bg1"/>
                </a:solidFill>
              </a:rPr>
              <a:t>तब तक प्राच्य पाश्चात्य विवाद में एक बड़ा रूप ले लिया था और इसका कोई अंत नहीं नजर आ रहा था </a:t>
            </a:r>
            <a:endParaRPr lang="en-US" dirty="0">
              <a:solidFill>
                <a:schemeClr val="bg1"/>
              </a:solidFill>
            </a:endParaRPr>
          </a:p>
        </p:txBody>
      </p:sp>
      <p:pic>
        <p:nvPicPr>
          <p:cNvPr id="4" name="Picture 4">
            <a:extLst>
              <a:ext uri="{FF2B5EF4-FFF2-40B4-BE49-F238E27FC236}">
                <a16:creationId xmlns:a16="http://schemas.microsoft.com/office/drawing/2014/main" id="{3B3D5ED6-83D7-FD48-9CD5-2897EB25E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264" y="-9574"/>
            <a:ext cx="3646736" cy="2735052"/>
          </a:xfrm>
          <a:prstGeom prst="rect">
            <a:avLst/>
          </a:prstGeom>
        </p:spPr>
      </p:pic>
    </p:spTree>
    <p:extLst>
      <p:ext uri="{BB962C8B-B14F-4D97-AF65-F5344CB8AC3E}">
        <p14:creationId xmlns:p14="http://schemas.microsoft.com/office/powerpoint/2010/main" val="293631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F1D9B-03DE-024B-A248-13A4F6611649}"/>
              </a:ext>
            </a:extLst>
          </p:cNvPr>
          <p:cNvSpPr>
            <a:spLocks noGrp="1"/>
          </p:cNvSpPr>
          <p:nvPr>
            <p:ph idx="1"/>
          </p:nvPr>
        </p:nvSpPr>
        <p:spPr>
          <a:xfrm>
            <a:off x="1536092" y="2671948"/>
            <a:ext cx="9918648" cy="3896591"/>
          </a:xfrm>
        </p:spPr>
        <p:txBody>
          <a:bodyPr/>
          <a:lstStyle/>
          <a:p>
            <a:r>
              <a:rPr lang="hi-IN" dirty="0">
                <a:solidFill>
                  <a:schemeClr val="bg1"/>
                </a:solidFill>
              </a:rPr>
              <a:t>उस समय तत्कालीन गवर्नर जनरल लॉर्ड विलियम बैंटिक ने मेंकाले को बुलाया और उसे बंगाल की लोक शिक्षा समिति का अध्यक्ष नियुक्त करते हुए। </a:t>
            </a:r>
            <a:endParaRPr lang="en-IN" dirty="0">
              <a:solidFill>
                <a:schemeClr val="bg1"/>
              </a:solidFill>
            </a:endParaRPr>
          </a:p>
          <a:p>
            <a:endParaRPr lang="en-IN" dirty="0">
              <a:solidFill>
                <a:schemeClr val="bg1"/>
              </a:solidFill>
            </a:endParaRPr>
          </a:p>
          <a:p>
            <a:r>
              <a:rPr lang="hi-IN" dirty="0">
                <a:solidFill>
                  <a:schemeClr val="bg1"/>
                </a:solidFill>
              </a:rPr>
              <a:t>उससे यह अपेक्षा की कि वह 1813 का आज्ञा पत्र की धारा 43 में उत्पन्न हुए विवाद का स्थाई हल सुझाया तथा साथ ही साथ साहित्य भारतीय विद्वान की आशय स्पष्ट करते हुए 1813 का आज्ञा पत्र में वर्णित </a:t>
            </a:r>
            <a:r>
              <a:rPr lang="en-US" dirty="0">
                <a:solidFill>
                  <a:schemeClr val="bg1"/>
                </a:solidFill>
              </a:rPr>
              <a:t>₹100000 </a:t>
            </a:r>
            <a:r>
              <a:rPr lang="hi-IN" dirty="0">
                <a:solidFill>
                  <a:schemeClr val="bg1"/>
                </a:solidFill>
              </a:rPr>
              <a:t>की धनराशि खर्च करने की मदो</a:t>
            </a:r>
            <a:r>
              <a:rPr lang="en-IN" dirty="0">
                <a:solidFill>
                  <a:schemeClr val="bg1"/>
                </a:solidFill>
              </a:rPr>
              <a:t> </a:t>
            </a:r>
            <a:r>
              <a:rPr lang="hi-IN" dirty="0">
                <a:solidFill>
                  <a:schemeClr val="bg1"/>
                </a:solidFill>
              </a:rPr>
              <a:t>को स्पष्ट किया।</a:t>
            </a:r>
            <a:endParaRPr lang="en-US" dirty="0">
              <a:solidFill>
                <a:schemeClr val="bg1"/>
              </a:solidFill>
            </a:endParaRPr>
          </a:p>
        </p:txBody>
      </p:sp>
    </p:spTree>
    <p:extLst>
      <p:ext uri="{BB962C8B-B14F-4D97-AF65-F5344CB8AC3E}">
        <p14:creationId xmlns:p14="http://schemas.microsoft.com/office/powerpoint/2010/main" val="31896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1DE6B-B002-AE47-892C-69D3525087D5}"/>
              </a:ext>
            </a:extLst>
          </p:cNvPr>
          <p:cNvSpPr>
            <a:spLocks noGrp="1"/>
          </p:cNvSpPr>
          <p:nvPr>
            <p:ph idx="1"/>
          </p:nvPr>
        </p:nvSpPr>
        <p:spPr>
          <a:xfrm>
            <a:off x="1268605" y="2090567"/>
            <a:ext cx="10251915" cy="4767433"/>
          </a:xfrm>
        </p:spPr>
        <p:txBody>
          <a:bodyPr>
            <a:noAutofit/>
          </a:bodyPr>
          <a:lstStyle/>
          <a:p>
            <a:r>
              <a:rPr lang="hi-IN" dirty="0">
                <a:solidFill>
                  <a:schemeClr val="bg1"/>
                </a:solidFill>
              </a:rPr>
              <a:t>मैकाले को लोक शिक्षा समिति का अध्यक्ष नियुक्त किया गया ! </a:t>
            </a:r>
            <a:endParaRPr lang="en-IN" dirty="0">
              <a:solidFill>
                <a:schemeClr val="bg1"/>
              </a:solidFill>
            </a:endParaRPr>
          </a:p>
          <a:p>
            <a:r>
              <a:rPr lang="hi-IN" dirty="0">
                <a:solidFill>
                  <a:schemeClr val="bg1"/>
                </a:solidFill>
              </a:rPr>
              <a:t>लॉर्ड विलियम बेंटिक ने मैकाले को प्राच्य पाश्चात्य विवाद का अंत करने तथा एक लाख की धनराशि शिक्षा पर किस प्रकार खर्च की जाए से संबंधित कानूनी परामर्श मांगा</a:t>
            </a:r>
            <a:endParaRPr lang="en-IN" dirty="0">
              <a:solidFill>
                <a:schemeClr val="bg1"/>
              </a:solidFill>
            </a:endParaRPr>
          </a:p>
          <a:p>
            <a:endParaRPr lang="en-IN" dirty="0">
              <a:solidFill>
                <a:schemeClr val="bg1"/>
              </a:solidFill>
            </a:endParaRPr>
          </a:p>
          <a:p>
            <a:r>
              <a:rPr lang="hi-IN" dirty="0">
                <a:solidFill>
                  <a:schemeClr val="bg1"/>
                </a:solidFill>
              </a:rPr>
              <a:t>2 फरवरी 1835 में अपने तर्कों और विचारों को  स्पष्ट कर तर्कपूर्ण भाषा में लेख बद्ध कर दिया और विवरण पत्र गवर्नर जनरल को सौंप दिया इस विवरण पत्र को ही मैकाले का विवरण पत्र 1835 के नाम से जाना जाता है।</a:t>
            </a:r>
            <a:endParaRPr lang="en-US" dirty="0">
              <a:solidFill>
                <a:schemeClr val="bg1"/>
              </a:solidFill>
            </a:endParaRPr>
          </a:p>
        </p:txBody>
      </p:sp>
    </p:spTree>
    <p:extLst>
      <p:ext uri="{BB962C8B-B14F-4D97-AF65-F5344CB8AC3E}">
        <p14:creationId xmlns:p14="http://schemas.microsoft.com/office/powerpoint/2010/main" val="207198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E489-FFC8-4743-BA68-866008B4E9D2}"/>
              </a:ext>
            </a:extLst>
          </p:cNvPr>
          <p:cNvSpPr>
            <a:spLocks noGrp="1"/>
          </p:cNvSpPr>
          <p:nvPr>
            <p:ph type="title"/>
          </p:nvPr>
        </p:nvSpPr>
        <p:spPr>
          <a:xfrm>
            <a:off x="2286002" y="272143"/>
            <a:ext cx="9905998" cy="1478570"/>
          </a:xfrm>
        </p:spPr>
        <p:txBody>
          <a:bodyPr/>
          <a:lstStyle/>
          <a:p>
            <a:r>
              <a:rPr lang="hi-IN">
                <a:solidFill>
                  <a:schemeClr val="accent2">
                    <a:lumMod val="75000"/>
                  </a:schemeClr>
                </a:solidFill>
              </a:rPr>
              <a:t>मैकाले द्वारा धारा</a:t>
            </a:r>
            <a:r>
              <a:rPr lang="en-IN">
                <a:solidFill>
                  <a:schemeClr val="accent2">
                    <a:lumMod val="75000"/>
                  </a:schemeClr>
                </a:solidFill>
              </a:rPr>
              <a:t> 43</a:t>
            </a:r>
            <a:r>
              <a:rPr lang="hi-IN">
                <a:solidFill>
                  <a:schemeClr val="accent2">
                    <a:lumMod val="75000"/>
                  </a:schemeClr>
                </a:solidFill>
              </a:rPr>
              <a:t> की व्याख्या।</a:t>
            </a:r>
            <a:endParaRPr lang="en-US">
              <a:solidFill>
                <a:schemeClr val="accent2">
                  <a:lumMod val="75000"/>
                </a:schemeClr>
              </a:solidFill>
            </a:endParaRPr>
          </a:p>
        </p:txBody>
      </p:sp>
      <p:sp>
        <p:nvSpPr>
          <p:cNvPr id="3" name="Content Placeholder 2">
            <a:extLst>
              <a:ext uri="{FF2B5EF4-FFF2-40B4-BE49-F238E27FC236}">
                <a16:creationId xmlns:a16="http://schemas.microsoft.com/office/drawing/2014/main" id="{7EE81F8D-CEA4-A344-AD1F-81EB1C20A677}"/>
              </a:ext>
            </a:extLst>
          </p:cNvPr>
          <p:cNvSpPr>
            <a:spLocks noGrp="1"/>
          </p:cNvSpPr>
          <p:nvPr>
            <p:ph idx="1"/>
          </p:nvPr>
        </p:nvSpPr>
        <p:spPr>
          <a:xfrm>
            <a:off x="1106194" y="2243760"/>
            <a:ext cx="10628507" cy="3541714"/>
          </a:xfrm>
        </p:spPr>
        <p:txBody>
          <a:bodyPr>
            <a:noAutofit/>
          </a:bodyPr>
          <a:lstStyle/>
          <a:p>
            <a:r>
              <a:rPr lang="hi-IN" b="1" dirty="0">
                <a:solidFill>
                  <a:schemeClr val="accent3">
                    <a:lumMod val="50000"/>
                  </a:schemeClr>
                </a:solidFill>
              </a:rPr>
              <a:t>मैकाले द्वारा की गई धारा 43 की व्याख्या का विवरण इस प्रकार है।</a:t>
            </a:r>
            <a:endParaRPr lang="en-IN" b="1" dirty="0">
              <a:solidFill>
                <a:schemeClr val="accent3">
                  <a:lumMod val="50000"/>
                </a:schemeClr>
              </a:solidFill>
            </a:endParaRPr>
          </a:p>
          <a:p>
            <a:endParaRPr lang="en-IN" sz="2000" b="1" dirty="0"/>
          </a:p>
          <a:p>
            <a:pPr marL="0" indent="0">
              <a:buNone/>
            </a:pPr>
            <a:r>
              <a:rPr lang="hi-IN" b="1" dirty="0"/>
              <a:t> </a:t>
            </a:r>
            <a:r>
              <a:rPr lang="hi-IN" dirty="0">
                <a:solidFill>
                  <a:schemeClr val="bg1"/>
                </a:solidFill>
              </a:rPr>
              <a:t>1813 का आज्ञा पत्र में विवाद के प्रमुख तीन कारण थे - 1 लाख रुपये के राशि का वह किस प्रकार</a:t>
            </a:r>
            <a:r>
              <a:rPr lang="en-IN" dirty="0">
                <a:solidFill>
                  <a:schemeClr val="bg1"/>
                </a:solidFill>
              </a:rPr>
              <a:t> </a:t>
            </a:r>
            <a:r>
              <a:rPr lang="en-IN" dirty="0" err="1">
                <a:solidFill>
                  <a:schemeClr val="bg1"/>
                </a:solidFill>
              </a:rPr>
              <a:t>व्यय</a:t>
            </a:r>
            <a:r>
              <a:rPr lang="hi-IN" dirty="0">
                <a:solidFill>
                  <a:schemeClr val="bg1"/>
                </a:solidFill>
              </a:rPr>
              <a:t> हो</a:t>
            </a:r>
            <a:r>
              <a:rPr lang="en-IN" dirty="0">
                <a:solidFill>
                  <a:schemeClr val="bg1"/>
                </a:solidFill>
              </a:rPr>
              <a:t>, </a:t>
            </a:r>
            <a:r>
              <a:rPr lang="hi-IN" dirty="0">
                <a:solidFill>
                  <a:schemeClr val="bg1"/>
                </a:solidFill>
              </a:rPr>
              <a:t> भारतीय विद्वान के अंतर्गत किन किन विद्वानों को रखा जाए तथा साहित्य का क्या आशय समझा जाए</a:t>
            </a:r>
            <a:endParaRPr lang="en-IN" dirty="0">
              <a:solidFill>
                <a:schemeClr val="bg1"/>
              </a:solidFill>
            </a:endParaRPr>
          </a:p>
          <a:p>
            <a:pPr marL="0" indent="0">
              <a:buNone/>
            </a:pPr>
            <a:r>
              <a:rPr lang="hi-IN" dirty="0">
                <a:solidFill>
                  <a:schemeClr val="bg1"/>
                </a:solidFill>
              </a:rPr>
              <a:t> मैंकाले एक कुशल विद्वान होने के साथ-साथ</a:t>
            </a:r>
            <a:r>
              <a:rPr lang="en-IN" dirty="0">
                <a:solidFill>
                  <a:schemeClr val="bg1"/>
                </a:solidFill>
              </a:rPr>
              <a:t>  </a:t>
            </a:r>
            <a:r>
              <a:rPr lang="en-IN" dirty="0" err="1">
                <a:solidFill>
                  <a:schemeClr val="bg1"/>
                </a:solidFill>
              </a:rPr>
              <a:t>पाश्चात्य</a:t>
            </a:r>
            <a:r>
              <a:rPr lang="en-IN" dirty="0">
                <a:solidFill>
                  <a:schemeClr val="bg1"/>
                </a:solidFill>
              </a:rPr>
              <a:t> </a:t>
            </a:r>
            <a:r>
              <a:rPr lang="en-IN" dirty="0" err="1">
                <a:solidFill>
                  <a:schemeClr val="bg1"/>
                </a:solidFill>
              </a:rPr>
              <a:t>साहित्य</a:t>
            </a:r>
            <a:r>
              <a:rPr lang="en-IN" dirty="0">
                <a:solidFill>
                  <a:schemeClr val="bg1"/>
                </a:solidFill>
              </a:rPr>
              <a:t> </a:t>
            </a:r>
            <a:r>
              <a:rPr lang="hi-IN" dirty="0">
                <a:solidFill>
                  <a:schemeClr val="bg1"/>
                </a:solidFill>
              </a:rPr>
              <a:t>का घोर समर्थक था </a:t>
            </a:r>
            <a:r>
              <a:rPr lang="en-IN" dirty="0" err="1">
                <a:solidFill>
                  <a:schemeClr val="bg1"/>
                </a:solidFill>
              </a:rPr>
              <a:t>प्राच्य</a:t>
            </a:r>
            <a:r>
              <a:rPr lang="hi-IN" dirty="0">
                <a:solidFill>
                  <a:schemeClr val="bg1"/>
                </a:solidFill>
              </a:rPr>
              <a:t> साहित्य के ज्ञान को निरर्थक मानता था उसने।</a:t>
            </a:r>
            <a:endParaRPr lang="en-IN" dirty="0">
              <a:solidFill>
                <a:schemeClr val="bg1"/>
              </a:solidFill>
            </a:endParaRPr>
          </a:p>
          <a:p>
            <a:pPr marL="0" indent="0">
              <a:buNone/>
            </a:pPr>
            <a:r>
              <a:rPr lang="hi-IN" dirty="0">
                <a:solidFill>
                  <a:schemeClr val="bg1"/>
                </a:solidFill>
              </a:rPr>
              <a:t>1-साहित्य शब्द से आशय </a:t>
            </a:r>
            <a:endParaRPr lang="en-IN" dirty="0">
              <a:solidFill>
                <a:schemeClr val="bg1"/>
              </a:solidFill>
            </a:endParaRPr>
          </a:p>
          <a:p>
            <a:pPr marL="0" indent="0">
              <a:buNone/>
            </a:pPr>
            <a:r>
              <a:rPr lang="hi-IN" dirty="0">
                <a:solidFill>
                  <a:schemeClr val="bg1"/>
                </a:solidFill>
              </a:rPr>
              <a:t>2-भारतीय विद्वान से आशय</a:t>
            </a:r>
            <a:endParaRPr lang="en-IN" dirty="0">
              <a:solidFill>
                <a:schemeClr val="bg1"/>
              </a:solidFill>
            </a:endParaRPr>
          </a:p>
          <a:p>
            <a:pPr marL="0" indent="0">
              <a:buNone/>
            </a:pPr>
            <a:r>
              <a:rPr lang="hi-IN" dirty="0">
                <a:solidFill>
                  <a:schemeClr val="bg1"/>
                </a:solidFill>
              </a:rPr>
              <a:t>3- 1 लाख रुपये को  करने के संबंध में-</a:t>
            </a:r>
            <a:endParaRPr lang="en-US" dirty="0">
              <a:solidFill>
                <a:schemeClr val="bg1"/>
              </a:solidFill>
            </a:endParaRPr>
          </a:p>
        </p:txBody>
      </p:sp>
    </p:spTree>
    <p:extLst>
      <p:ext uri="{BB962C8B-B14F-4D97-AF65-F5344CB8AC3E}">
        <p14:creationId xmlns:p14="http://schemas.microsoft.com/office/powerpoint/2010/main" val="12330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7</TotalTime>
  <Words>1454</Words>
  <Application>Microsoft Office PowerPoint</Application>
  <PresentationFormat>Widescreen</PresentationFormat>
  <Paragraphs>114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Circuit</vt:lpstr>
      <vt:lpstr>CHHATRAPATI SHAHU JI MAHARAJ UNIVERSITY                      KANPUR, UTTAR PRADESH</vt:lpstr>
      <vt:lpstr>PowerPoint Presentation</vt:lpstr>
      <vt:lpstr>              1813 का चार्टर अधिनियम   </vt:lpstr>
      <vt:lpstr>1813 का आदेश पत्र ( धारा 43 ) </vt:lpstr>
      <vt:lpstr>प्राच्य पाश्चात्य विवाद का कारण।</vt:lpstr>
      <vt:lpstr>मैकाले का विवरण पत्र 1835 – (Macaulay's Statement 1835) </vt:lpstr>
      <vt:lpstr>PowerPoint Presentation</vt:lpstr>
      <vt:lpstr>PowerPoint Presentation</vt:lpstr>
      <vt:lpstr>मैकाले द्वारा धारा 43 की व्याख्या।</vt:lpstr>
      <vt:lpstr>लॉर्ड मैकाले के सुझाव </vt:lpstr>
      <vt:lpstr>मैकाले  प्राच्य साहित्य को व्यर्थ  मानता था और उसके स्थान पर भारत में पाश्चात्य साहित्य की व्यवस्था करने के पक्ष में था।</vt:lpstr>
      <vt:lpstr>PowerPoint Presentation</vt:lpstr>
      <vt:lpstr>मैकाले का विवरण पत्र का मूल्यांकन।</vt:lpstr>
      <vt:lpstr>मैकाले का विवरण पत्र का गुण।</vt:lpstr>
      <vt:lpstr>मैकाले का विवरण पत्र के दोष </vt:lpstr>
      <vt:lpstr>मैकाले का विवरण पत्र का प्रभाव </vt:lpstr>
      <vt:lpstr>          निस्पंदन का सिद्धांत</vt:lpstr>
      <vt:lpstr>विलियम बेंटिक का प्रस्ताव शिक्षा नीति 1835।</vt:lpstr>
      <vt:lpstr>PowerPoint Presentation</vt:lpstr>
      <vt:lpstr>  मद 3 से बचने वाली धनराशि को अंग्रेजी साहित्य और पाश्चात्य ज्ञान-विज्ञान की शिक्षा पर व्यय किया जाएगा</vt:lpstr>
      <vt:lpstr>प्राच्य पाश्चात्य विवाद का अंत</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918299391014</dc:creator>
  <cp:lastModifiedBy>pratham yadav</cp:lastModifiedBy>
  <cp:revision>15</cp:revision>
  <dcterms:created xsi:type="dcterms:W3CDTF">2020-02-18T18:11:03Z</dcterms:created>
  <dcterms:modified xsi:type="dcterms:W3CDTF">2023-03-02T16:33:51Z</dcterms:modified>
</cp:coreProperties>
</file>