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8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2A84-980A-4763-9580-79296039338D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6A59-BEED-4611-ADC3-A9DB5097BA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407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2A84-980A-4763-9580-79296039338D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6A59-BEED-4611-ADC3-A9DB5097BA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735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2A84-980A-4763-9580-79296039338D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6A59-BEED-4611-ADC3-A9DB5097BA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938028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2A84-980A-4763-9580-79296039338D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6A59-BEED-4611-ADC3-A9DB5097BA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6272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2A84-980A-4763-9580-79296039338D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6A59-BEED-4611-ADC3-A9DB5097BA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49557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2A84-980A-4763-9580-79296039338D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6A59-BEED-4611-ADC3-A9DB5097BA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6551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2A84-980A-4763-9580-79296039338D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6A59-BEED-4611-ADC3-A9DB5097BA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4642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2A84-980A-4763-9580-79296039338D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6A59-BEED-4611-ADC3-A9DB5097BA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567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2A84-980A-4763-9580-79296039338D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6A59-BEED-4611-ADC3-A9DB5097BA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705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2A84-980A-4763-9580-79296039338D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6A59-BEED-4611-ADC3-A9DB5097BA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653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2A84-980A-4763-9580-79296039338D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6A59-BEED-4611-ADC3-A9DB5097BA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871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2A84-980A-4763-9580-79296039338D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6A59-BEED-4611-ADC3-A9DB5097BA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27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2A84-980A-4763-9580-79296039338D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6A59-BEED-4611-ADC3-A9DB5097BA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067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2A84-980A-4763-9580-79296039338D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6A59-BEED-4611-ADC3-A9DB5097BA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727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2A84-980A-4763-9580-79296039338D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6A59-BEED-4611-ADC3-A9DB5097BA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935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2A84-980A-4763-9580-79296039338D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46A59-BEED-4611-ADC3-A9DB5097BA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688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02A84-980A-4763-9580-79296039338D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846A59-BEED-4611-ADC3-A9DB5097BA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010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85;p13" descr="LogoB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928662" y="642918"/>
            <a:ext cx="1500198" cy="150019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785918" y="2834342"/>
            <a:ext cx="571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/>
              <a:t>Cellular Microbiology MIC 1004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4145356"/>
            <a:ext cx="78581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		     </a:t>
            </a:r>
            <a:r>
              <a:rPr lang="en-IN" sz="2000" dirty="0" smtClean="0"/>
              <a:t>Dr Archana Yadav </a:t>
            </a:r>
          </a:p>
          <a:p>
            <a:r>
              <a:rPr lang="en-IN" sz="2000" dirty="0" smtClean="0"/>
              <a:t>	         Department of Microbiology</a:t>
            </a:r>
          </a:p>
          <a:p>
            <a:r>
              <a:rPr lang="en-IN" sz="2000" dirty="0" smtClean="0"/>
              <a:t>         Department of Biosciences and Biotechnology</a:t>
            </a:r>
          </a:p>
          <a:p>
            <a:r>
              <a:rPr lang="en-IN" sz="2000" dirty="0" smtClean="0"/>
              <a:t>       </a:t>
            </a:r>
            <a:r>
              <a:rPr lang="en-IN" sz="2000" dirty="0" err="1" smtClean="0"/>
              <a:t>Chhatrapati</a:t>
            </a:r>
            <a:r>
              <a:rPr lang="en-IN" sz="2000" dirty="0" smtClean="0"/>
              <a:t> </a:t>
            </a:r>
            <a:r>
              <a:rPr lang="en-IN" sz="2000" dirty="0" err="1" smtClean="0"/>
              <a:t>Shahu</a:t>
            </a:r>
            <a:r>
              <a:rPr lang="en-IN" sz="2000" dirty="0" smtClean="0"/>
              <a:t> </a:t>
            </a:r>
            <a:r>
              <a:rPr lang="en-IN" sz="2000" dirty="0" err="1" smtClean="0"/>
              <a:t>Ji</a:t>
            </a:r>
            <a:r>
              <a:rPr lang="en-IN" sz="2000" dirty="0" smtClean="0"/>
              <a:t> </a:t>
            </a:r>
            <a:r>
              <a:rPr lang="en-IN" sz="2000" dirty="0" err="1" smtClean="0"/>
              <a:t>Maharaj</a:t>
            </a:r>
            <a:r>
              <a:rPr lang="en-IN" sz="2000" dirty="0" smtClean="0"/>
              <a:t> </a:t>
            </a:r>
            <a:r>
              <a:rPr lang="en-IN" sz="2000" dirty="0" err="1" smtClean="0"/>
              <a:t>University,Kanpur</a:t>
            </a:r>
            <a:endParaRPr lang="en-US" sz="2000" dirty="0"/>
          </a:p>
        </p:txBody>
      </p:sp>
      <p:pic>
        <p:nvPicPr>
          <p:cNvPr id="1026" name="Picture 2" descr="C:\Users\hp\Desktop\image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785794"/>
            <a:ext cx="1428760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86116" y="571480"/>
            <a:ext cx="271464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71802" y="14285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00B0F0"/>
                </a:solidFill>
              </a:rPr>
              <a:t>Measurement of growth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4383953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Calculations : Since </a:t>
            </a:r>
            <a:r>
              <a:rPr lang="en-US" sz="1600" dirty="0" smtClean="0"/>
              <a:t>there </a:t>
            </a:r>
            <a:r>
              <a:rPr lang="en-US" sz="1600" dirty="0"/>
              <a:t>are 25 squares covering an area of 1 mm2, the total number </a:t>
            </a:r>
            <a:r>
              <a:rPr lang="en-US" sz="1600" dirty="0" smtClean="0"/>
              <a:t>of bacteria </a:t>
            </a:r>
            <a:r>
              <a:rPr lang="en-US" sz="1600" dirty="0"/>
              <a:t>in 1 mm2 of the chamber is (number/square)(25 squares). </a:t>
            </a:r>
            <a:r>
              <a:rPr lang="en-US" sz="1600" dirty="0" smtClean="0"/>
              <a:t>The chamber </a:t>
            </a:r>
            <a:r>
              <a:rPr lang="en-US" sz="1600" dirty="0"/>
              <a:t>is 0.02 mm deep and therefore,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5286388"/>
            <a:ext cx="578647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14282" y="3571876"/>
            <a:ext cx="3143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Measurement of Cell </a:t>
            </a:r>
            <a:r>
              <a:rPr lang="en-US" sz="1600" b="1" dirty="0" smtClean="0"/>
              <a:t>Numbers by </a:t>
            </a:r>
            <a:r>
              <a:rPr lang="en-US" sz="1600" b="1" dirty="0" err="1" smtClean="0"/>
              <a:t>Petroff</a:t>
            </a:r>
            <a:r>
              <a:rPr lang="en-US" sz="1600" b="1" dirty="0" err="1" smtClean="0"/>
              <a:t>-</a:t>
            </a:r>
            <a:r>
              <a:rPr lang="en-US" sz="1600" b="1" dirty="0" err="1" smtClean="0"/>
              <a:t>Hausser</a:t>
            </a:r>
            <a:r>
              <a:rPr lang="en-US" sz="1600" b="1" dirty="0" smtClean="0"/>
              <a:t> </a:t>
            </a:r>
            <a:r>
              <a:rPr lang="en-US" sz="1600" b="1" dirty="0" smtClean="0"/>
              <a:t>Counting Chamber.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191301"/>
            <a:ext cx="7677177" cy="3880773"/>
          </a:xfrm>
        </p:spPr>
        <p:txBody>
          <a:bodyPr>
            <a:normAutofit/>
          </a:bodyPr>
          <a:lstStyle/>
          <a:p>
            <a:r>
              <a:rPr lang="en-US" dirty="0" smtClean="0"/>
              <a:t>An organism able to grow in the presence of atmospheric O</a:t>
            </a:r>
            <a:r>
              <a:rPr lang="en-US" baseline="-25000" dirty="0" smtClean="0"/>
              <a:t>2 </a:t>
            </a:r>
            <a:r>
              <a:rPr lang="en-US" dirty="0" smtClean="0"/>
              <a:t>is an aerobe, whereas one that can grow in its absence is an anaerobe.</a:t>
            </a:r>
          </a:p>
          <a:p>
            <a:r>
              <a:rPr lang="en-US" dirty="0" smtClean="0"/>
              <a:t>Facultative anaerobes do not require O</a:t>
            </a:r>
            <a:r>
              <a:rPr lang="en-US" baseline="-25000" dirty="0" smtClean="0"/>
              <a:t>2</a:t>
            </a:r>
            <a:r>
              <a:rPr lang="en-US" dirty="0" smtClean="0"/>
              <a:t> for growth but do grow better in its presence. In the presence of oxygen they will use aerobic respiration.</a:t>
            </a:r>
          </a:p>
          <a:p>
            <a:pPr lvl="0" algn="just">
              <a:defRPr/>
            </a:pPr>
            <a:r>
              <a:rPr lang="en-US" dirty="0" err="1" smtClean="0"/>
              <a:t>Aerotolerant</a:t>
            </a:r>
            <a:r>
              <a:rPr lang="en-US" dirty="0" smtClean="0"/>
              <a:t> anaerobes such as </a:t>
            </a:r>
            <a:r>
              <a:rPr lang="en-US" i="1" dirty="0" err="1" smtClean="0"/>
              <a:t>Enterococcus</a:t>
            </a:r>
            <a:r>
              <a:rPr lang="en-US" i="1" dirty="0" smtClean="0"/>
              <a:t> </a:t>
            </a:r>
            <a:r>
              <a:rPr lang="en-US" i="1" dirty="0" err="1" smtClean="0"/>
              <a:t>faecalis</a:t>
            </a:r>
            <a:r>
              <a:rPr lang="en-US" dirty="0" smtClean="0"/>
              <a:t> simply ignore O</a:t>
            </a:r>
            <a:r>
              <a:rPr lang="en-US" baseline="-25000" dirty="0" smtClean="0"/>
              <a:t>2</a:t>
            </a:r>
            <a:r>
              <a:rPr lang="en-US" dirty="0" smtClean="0"/>
              <a:t> and grow equally well whether it is present or not.</a:t>
            </a:r>
          </a:p>
          <a:p>
            <a:pPr lvl="0" algn="just">
              <a:defRPr/>
            </a:pPr>
            <a:r>
              <a:rPr lang="en-US" dirty="0" err="1" smtClean="0"/>
              <a:t>Microaerophiles</a:t>
            </a:r>
            <a:r>
              <a:rPr lang="en-US" dirty="0" smtClean="0"/>
              <a:t>, that are damaged by the normal atmospheric level of O</a:t>
            </a:r>
            <a:r>
              <a:rPr lang="en-US" baseline="-25000" dirty="0" smtClean="0"/>
              <a:t>2</a:t>
            </a:r>
            <a:r>
              <a:rPr lang="en-US" dirty="0" smtClean="0"/>
              <a:t> (20%) and require O</a:t>
            </a:r>
            <a:r>
              <a:rPr lang="en-US" baseline="-25000" dirty="0" smtClean="0"/>
              <a:t>2 </a:t>
            </a:r>
            <a:r>
              <a:rPr lang="en-US" dirty="0" smtClean="0"/>
              <a:t>levels below the range of 2 to 10% for growth.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1999" y="4429132"/>
            <a:ext cx="6347714" cy="1764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785794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Oxygen Concentration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214290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Influence of </a:t>
            </a:r>
            <a:r>
              <a:rPr lang="en-US" b="1" dirty="0" smtClean="0"/>
              <a:t>Environmental Factors </a:t>
            </a:r>
            <a:r>
              <a:rPr lang="en-US" b="1" dirty="0" smtClean="0"/>
              <a:t>on Growth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76987"/>
            <a:ext cx="7605739" cy="1737633"/>
          </a:xfrm>
        </p:spPr>
        <p:txBody>
          <a:bodyPr/>
          <a:lstStyle/>
          <a:p>
            <a:pPr algn="just"/>
            <a:r>
              <a:rPr lang="en-US" dirty="0" smtClean="0"/>
              <a:t>The nature of bacterial O</a:t>
            </a:r>
            <a:r>
              <a:rPr lang="en-US" baseline="-25000" dirty="0" smtClean="0"/>
              <a:t>2</a:t>
            </a:r>
            <a:r>
              <a:rPr lang="en-US" dirty="0" smtClean="0"/>
              <a:t> responses can be readily determined by growing the bacteria in culture tubes filled with a solid culture medium or a special medium like </a:t>
            </a:r>
            <a:r>
              <a:rPr lang="en-US" dirty="0" err="1" smtClean="0"/>
              <a:t>thioglycollate</a:t>
            </a:r>
            <a:r>
              <a:rPr lang="en-US" dirty="0" smtClean="0"/>
              <a:t> broth, which contains a reducing agent to lower O2 levels.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143248"/>
            <a:ext cx="585791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42976" y="6072206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Oxygen and Bacterial Growth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619797"/>
            <a:ext cx="7748616" cy="1951947"/>
          </a:xfrm>
        </p:spPr>
        <p:txBody>
          <a:bodyPr>
            <a:normAutofit/>
          </a:bodyPr>
          <a:lstStyle/>
          <a:p>
            <a:r>
              <a:rPr lang="en-US" dirty="0" smtClean="0"/>
              <a:t>Oxygen accepts electrons and is readily reduced because its two outer orbital electrons are unpaired. </a:t>
            </a:r>
            <a:r>
              <a:rPr lang="en-US" dirty="0" err="1" smtClean="0"/>
              <a:t>Flavoproteins</a:t>
            </a:r>
            <a:r>
              <a:rPr lang="en-US" dirty="0" smtClean="0"/>
              <a:t> several other cell constituents, and radiation promote oxygen reduction. The result is usually some combination of the reduction products superoxide radical, hydrogen peroxide, and hydroxyl radical.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786058"/>
            <a:ext cx="664373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034367" cy="3571900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These products of oxygen reduction are extremely toxic because they are powerful oxidizing agents and rapidly destroy cellular constituents. A microorganism must be able to protect itself against such oxygen products or it will be killed. </a:t>
            </a:r>
          </a:p>
          <a:p>
            <a:pPr algn="just"/>
            <a:r>
              <a:rPr lang="en-US" dirty="0" err="1" smtClean="0"/>
              <a:t>Neutrophils</a:t>
            </a:r>
            <a:r>
              <a:rPr lang="en-US" dirty="0" smtClean="0"/>
              <a:t> and macrophages use these toxic oxygen products to destroy invading pathogens. </a:t>
            </a:r>
          </a:p>
          <a:p>
            <a:pPr algn="just"/>
            <a:r>
              <a:rPr lang="en-US" dirty="0" smtClean="0"/>
              <a:t>Many microorganisms possess enzymes that afford protection against toxic O2 products. Obligate aerobes and facultative anaerobes usually contain the enzymes superoxide dismutase (SOD) and </a:t>
            </a:r>
            <a:r>
              <a:rPr lang="en-US" dirty="0" err="1" smtClean="0"/>
              <a:t>catalase</a:t>
            </a:r>
            <a:r>
              <a:rPr lang="en-US" dirty="0" smtClean="0"/>
              <a:t>, which catalyze the destruction of </a:t>
            </a:r>
            <a:r>
              <a:rPr lang="en-US" dirty="0" err="1" smtClean="0"/>
              <a:t>superox-ide</a:t>
            </a:r>
            <a:r>
              <a:rPr lang="en-US" dirty="0" smtClean="0"/>
              <a:t> radical and hydrogen peroxide, respectively. </a:t>
            </a:r>
            <a:r>
              <a:rPr lang="en-US" dirty="0" err="1" smtClean="0"/>
              <a:t>Peroxidase</a:t>
            </a:r>
            <a:r>
              <a:rPr lang="en-US" dirty="0" smtClean="0"/>
              <a:t> also can be used to destroy hydrogen peroxide.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643446"/>
            <a:ext cx="535785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28596" y="487900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Why is O2 toxic to </a:t>
            </a:r>
            <a:r>
              <a:rPr lang="en-US" dirty="0" smtClean="0">
                <a:solidFill>
                  <a:srgbClr val="0070C0"/>
                </a:solidFill>
              </a:rPr>
              <a:t>many microorganisms </a:t>
            </a:r>
            <a:r>
              <a:rPr lang="en-US" dirty="0" smtClean="0">
                <a:solidFill>
                  <a:srgbClr val="0070C0"/>
                </a:solidFill>
              </a:rPr>
              <a:t>and how do they protect themselves?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222</TotalTime>
  <Words>380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Theme1</vt:lpstr>
      <vt:lpstr>Slide 1</vt:lpstr>
      <vt:lpstr>Slide 2</vt:lpstr>
      <vt:lpstr>Slide 3</vt:lpstr>
      <vt:lpstr>Slide 4</vt:lpstr>
      <vt:lpstr>Slide 5</vt:lpstr>
      <vt:lpstr>Slide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8</cp:revision>
  <dcterms:created xsi:type="dcterms:W3CDTF">2021-11-18T09:39:00Z</dcterms:created>
  <dcterms:modified xsi:type="dcterms:W3CDTF">2021-12-20T09:28:44Z</dcterms:modified>
</cp:coreProperties>
</file>