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9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07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35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3802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272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4955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551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642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67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05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53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71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2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6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27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93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88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6B7A-F25C-40D6-AF40-AFF99DE5CB3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CB86FE-09F6-4DBC-9FD4-0F0E1DE99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1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5;p13" descr="LogoB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928662" y="714356"/>
            <a:ext cx="1214446" cy="11430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85918" y="2834342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Cellular Microbiology MIC 1004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145356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		     </a:t>
            </a:r>
            <a:r>
              <a:rPr lang="en-IN" sz="2000" dirty="0" smtClean="0"/>
              <a:t>Dr Archana Yadav </a:t>
            </a:r>
          </a:p>
          <a:p>
            <a:r>
              <a:rPr lang="en-IN" sz="2000" dirty="0" smtClean="0"/>
              <a:t>	         Department of Microbiology</a:t>
            </a:r>
          </a:p>
          <a:p>
            <a:r>
              <a:rPr lang="en-IN" sz="2000" dirty="0" smtClean="0"/>
              <a:t>         Department of Biosciences and Biotechnology</a:t>
            </a:r>
          </a:p>
          <a:p>
            <a:r>
              <a:rPr lang="en-IN" sz="2000" dirty="0" smtClean="0"/>
              <a:t>       </a:t>
            </a:r>
            <a:r>
              <a:rPr lang="en-IN" sz="2000" dirty="0" err="1" smtClean="0"/>
              <a:t>Chhatrapati</a:t>
            </a:r>
            <a:r>
              <a:rPr lang="en-IN" sz="2000" dirty="0" smtClean="0"/>
              <a:t> </a:t>
            </a:r>
            <a:r>
              <a:rPr lang="en-IN" sz="2000" dirty="0" err="1" smtClean="0"/>
              <a:t>Shahu</a:t>
            </a:r>
            <a:r>
              <a:rPr lang="en-IN" sz="2000" dirty="0" smtClean="0"/>
              <a:t> </a:t>
            </a:r>
            <a:r>
              <a:rPr lang="en-IN" sz="2000" dirty="0" err="1" smtClean="0"/>
              <a:t>Ji</a:t>
            </a:r>
            <a:r>
              <a:rPr lang="en-IN" sz="2000" dirty="0" smtClean="0"/>
              <a:t> </a:t>
            </a:r>
            <a:r>
              <a:rPr lang="en-IN" sz="2000" dirty="0" err="1" smtClean="0"/>
              <a:t>Maharaj</a:t>
            </a:r>
            <a:r>
              <a:rPr lang="en-IN" sz="2000" dirty="0" smtClean="0"/>
              <a:t> </a:t>
            </a:r>
            <a:r>
              <a:rPr lang="en-IN" sz="2000" dirty="0" err="1" smtClean="0"/>
              <a:t>University,Kanpur</a:t>
            </a:r>
            <a:endParaRPr lang="en-US" sz="2000" dirty="0"/>
          </a:p>
        </p:txBody>
      </p:sp>
      <p:pic>
        <p:nvPicPr>
          <p:cNvPr id="1026" name="Picture 2" descr="C:\Users\hp\Desktop\imag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785794"/>
            <a:ext cx="1285884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Microbial growth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17859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Microbial Growth: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increase in cell number, not in cell size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Bacteria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grow and divide by binary fission, a rapid and relatively simple process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Phases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Growth Bacterial Growth Curve :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47176"/>
            <a:ext cx="3500462" cy="246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71604" y="5572140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Microbial growth curve in closed system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00174"/>
            <a:ext cx="7319988" cy="492922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/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LAG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PHASE: Period of adjustment to new conditions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cell division occurs, population size doesn’t increase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intense metabolic activity, in which individual organisms grow in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size. There is an increase in total protein, ribonucleic acid and cell phosphorus.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last from one hour to several days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300" b="1" dirty="0" smtClean="0">
                <a:solidFill>
                  <a:srgbClr val="0070C0"/>
                </a:solidFill>
              </a:rPr>
              <a:t>	LOG PHASE</a:t>
            </a:r>
            <a:r>
              <a:rPr lang="en-US" sz="2300" dirty="0" smtClean="0"/>
              <a:t>: </a:t>
            </a:r>
            <a:r>
              <a:rPr lang="en-US" sz="2600" dirty="0" smtClean="0"/>
              <a:t>Cells begin to divide and generation time reaches a constant minimum.</a:t>
            </a:r>
          </a:p>
          <a:p>
            <a:r>
              <a:rPr lang="en-US" sz="2600" dirty="0" smtClean="0"/>
              <a:t>Cells are smaller in this phase because they are constantly dividing.</a:t>
            </a:r>
          </a:p>
          <a:p>
            <a:r>
              <a:rPr lang="en-US" sz="2600" dirty="0" smtClean="0"/>
              <a:t>Cells are at highest metabolic activity</a:t>
            </a:r>
          </a:p>
          <a:p>
            <a:r>
              <a:rPr lang="en-US" sz="2600" dirty="0" smtClean="0"/>
              <a:t>Cells are most susceptible to adverse environmental factors at this stage. </a:t>
            </a:r>
          </a:p>
          <a:p>
            <a:pPr>
              <a:buNone/>
            </a:pPr>
            <a:r>
              <a:rPr lang="en-US" sz="2600" dirty="0" smtClean="0"/>
              <a:t>	•Radiation </a:t>
            </a:r>
          </a:p>
          <a:p>
            <a:pPr>
              <a:buNone/>
            </a:pPr>
            <a:r>
              <a:rPr lang="en-US" sz="2600" dirty="0" smtClean="0"/>
              <a:t>	• Antibiotics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latin typeface="Times New Roman" pitchFamily="18" charset="0"/>
                <a:cs typeface="Times New Roman" pitchFamily="18" charset="0"/>
              </a:rPr>
            </a:b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00042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Four phases of Bacterial Growth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Decline/death phase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size begins to decrease. Number of cells dying &gt; Number of cells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number decreases at a logarithmic 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lose their ability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few cells may remain alive for a long period of time.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57200" y="2857496"/>
            <a:ext cx="8229600" cy="3214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/>
              <a:t>	</a:t>
            </a:r>
            <a:r>
              <a:rPr lang="en-US" sz="2600" b="1" dirty="0" smtClean="0">
                <a:solidFill>
                  <a:srgbClr val="0070C0"/>
                </a:solidFill>
              </a:rPr>
              <a:t>Stationary phase</a:t>
            </a:r>
            <a:r>
              <a:rPr lang="en-US" sz="2600" dirty="0" smtClean="0"/>
              <a:t>: Population size begins to stabilize. </a:t>
            </a:r>
          </a:p>
          <a:p>
            <a:pPr>
              <a:buNone/>
            </a:pPr>
            <a:r>
              <a:rPr lang="en-US" sz="2600" dirty="0" smtClean="0"/>
              <a:t>	Number of cells produced = Number of cells dying</a:t>
            </a:r>
          </a:p>
          <a:p>
            <a:pPr>
              <a:buNone/>
            </a:pPr>
            <a:r>
              <a:rPr lang="en-US" sz="2600" dirty="0" smtClean="0"/>
              <a:t>	Overall cell number does not increase.</a:t>
            </a:r>
          </a:p>
          <a:p>
            <a:pPr>
              <a:buNone/>
            </a:pPr>
            <a:r>
              <a:rPr lang="en-US" sz="2600" dirty="0" smtClean="0"/>
              <a:t>	Cell division begins to slow down.</a:t>
            </a:r>
          </a:p>
          <a:p>
            <a:pPr>
              <a:buNone/>
            </a:pPr>
            <a:r>
              <a:rPr lang="en-US" sz="2600" dirty="0" smtClean="0"/>
              <a:t>	Factors that slow down microbial growth: </a:t>
            </a:r>
          </a:p>
          <a:p>
            <a:pPr>
              <a:buNone/>
            </a:pPr>
            <a:r>
              <a:rPr lang="en-US" sz="2600" dirty="0" smtClean="0"/>
              <a:t>• Accumulation of toxic waste materials </a:t>
            </a:r>
          </a:p>
          <a:p>
            <a:pPr>
              <a:buNone/>
            </a:pPr>
            <a:r>
              <a:rPr lang="en-US" sz="2600" dirty="0" smtClean="0"/>
              <a:t>• Acidic pH of media </a:t>
            </a:r>
          </a:p>
          <a:p>
            <a:pPr>
              <a:buNone/>
            </a:pPr>
            <a:r>
              <a:rPr lang="en-US" sz="2600" dirty="0" smtClean="0"/>
              <a:t>• Limited nutrients </a:t>
            </a:r>
          </a:p>
          <a:p>
            <a:pPr>
              <a:buNone/>
            </a:pPr>
            <a:r>
              <a:rPr lang="en-US" sz="2600" dirty="0" smtClean="0"/>
              <a:t>• Insufficient oxygen supply</a:t>
            </a:r>
            <a:endParaRPr 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/>
              <a:t>	</a:t>
            </a:r>
            <a:r>
              <a:rPr lang="en-US" sz="3100" b="1" dirty="0" smtClean="0">
                <a:solidFill>
                  <a:srgbClr val="0070C0"/>
                </a:solidFill>
              </a:rPr>
              <a:t>The mathematics of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When growing exponentially by binary fission, the increase in a bacterial population is by geometric progression. If we start with one cell, when it divides, there are 2 cells in the first generation, 4 cells in the second generation, 8 cells in the third generation, and so on. </a:t>
            </a:r>
            <a:endParaRPr lang="en-US" sz="2400" dirty="0" smtClean="0"/>
          </a:p>
          <a:p>
            <a:r>
              <a:rPr lang="en-US" sz="2400" dirty="0" smtClean="0"/>
              <a:t>The</a:t>
            </a:r>
            <a:r>
              <a:rPr lang="en-US" sz="2400" dirty="0"/>
              <a:t> generation time is the time interval required for the cells (or population) to divide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 </a:t>
            </a:r>
            <a:r>
              <a:rPr lang="en-US" sz="2400" dirty="0"/>
              <a:t>(generation time) = (time, in minutes or hours)/n(number of generations)G = </a:t>
            </a:r>
            <a:r>
              <a:rPr lang="en-US" sz="2400" dirty="0" smtClean="0"/>
              <a:t>t/n</a:t>
            </a:r>
          </a:p>
          <a:p>
            <a:pPr>
              <a:buNone/>
            </a:pPr>
            <a:r>
              <a:rPr lang="en-US" sz="2400" dirty="0" smtClean="0"/>
              <a:t>	t </a:t>
            </a:r>
            <a:r>
              <a:rPr lang="en-US" sz="2400" dirty="0"/>
              <a:t>= time interval in hours or </a:t>
            </a:r>
            <a:r>
              <a:rPr lang="en-US" sz="2400" dirty="0" smtClean="0"/>
              <a:t>minutes</a:t>
            </a:r>
          </a:p>
          <a:p>
            <a:pPr algn="just">
              <a:buNone/>
            </a:pPr>
            <a:r>
              <a:rPr lang="en-US" sz="2400" dirty="0" smtClean="0"/>
              <a:t>	During the exponential phase each microorganism is dividing at constant intervals. Thus the population will double in number</a:t>
            </a:r>
          </a:p>
          <a:p>
            <a:pPr algn="just">
              <a:buNone/>
            </a:pPr>
            <a:r>
              <a:rPr lang="en-US" sz="2400" dirty="0" smtClean="0"/>
              <a:t>	during a specific length of time called the generation time or doubling time. </a:t>
            </a:r>
          </a:p>
          <a:p>
            <a:pPr algn="just"/>
            <a:r>
              <a:rPr lang="en-US" sz="2400" dirty="0" smtClean="0"/>
              <a:t>Suppose that a culture tube is inoculated with one cell that divides every 20 minutes .The population will be 2 cells after 20 minutes, 4 cells after 40 minutes, and so forth. Because the population is doubling every generation, the increase in population is always 2n where n is the number of generations. The resulting population increase is exponential or logarithmic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6"/>
            <a:ext cx="678661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183</TotalTime>
  <Words>12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Slide 1</vt:lpstr>
      <vt:lpstr>Microbial growth</vt:lpstr>
      <vt:lpstr>Slide 3</vt:lpstr>
      <vt:lpstr>Slide 4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growth</dc:title>
  <dc:creator>HP</dc:creator>
  <cp:lastModifiedBy>HP</cp:lastModifiedBy>
  <cp:revision>13</cp:revision>
  <dcterms:created xsi:type="dcterms:W3CDTF">2021-11-25T09:43:07Z</dcterms:created>
  <dcterms:modified xsi:type="dcterms:W3CDTF">2021-12-20T08:00:50Z</dcterms:modified>
</cp:coreProperties>
</file>