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4"/>
  </p:notesMasterIdLst>
  <p:sldIdLst>
    <p:sldId id="277" r:id="rId5"/>
    <p:sldId id="279"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306" r:id="rId20"/>
    <p:sldId id="294" r:id="rId21"/>
    <p:sldId id="307" r:id="rId22"/>
    <p:sldId id="295" r:id="rId23"/>
    <p:sldId id="296" r:id="rId24"/>
    <p:sldId id="297" r:id="rId25"/>
    <p:sldId id="298" r:id="rId26"/>
    <p:sldId id="299" r:id="rId27"/>
    <p:sldId id="300" r:id="rId28"/>
    <p:sldId id="301" r:id="rId29"/>
    <p:sldId id="302" r:id="rId30"/>
    <p:sldId id="303" r:id="rId31"/>
    <p:sldId id="304" r:id="rId32"/>
    <p:sldId id="30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EC09C-9CDC-48F0-BB82-ED223F986966}" type="datetimeFigureOut">
              <a:rPr lang="en-US" smtClean="0"/>
              <a:t>10/6/2020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6CEE3-4835-4F73-BA0B-02C09C038718}" type="slidenum">
              <a:rPr lang="en-US" smtClean="0"/>
              <a:t>‹#›</a:t>
            </a:fld>
            <a:endParaRPr lang="en-US" dirty="0"/>
          </a:p>
        </p:txBody>
      </p:sp>
    </p:spTree>
    <p:extLst>
      <p:ext uri="{BB962C8B-B14F-4D97-AF65-F5344CB8AC3E}">
        <p14:creationId xmlns:p14="http://schemas.microsoft.com/office/powerpoint/2010/main" val="357908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8932558" y="5870575"/>
            <a:ext cx="1600200" cy="377825"/>
          </a:xfrm>
        </p:spPr>
        <p:txBody>
          <a:bodyPr/>
          <a:lstStyle/>
          <a:p>
            <a:fld id="{9D874152-028B-486A-9CCC-467A5536A7DC}" type="datetime1">
              <a:rPr lang="en-US" smtClean="0"/>
              <a:t>10/6/2020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A1558FF-9F53-4DAD-84A1-1EEE4F190FF1}" type="datetime1">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8FA1A6-D89D-4E0B-ACDC-F92429034F56}"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A382F0-6EA8-4D82-951F-1579D6A93CC4}"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BE913C-F349-4CE3-A910-0EA13427FE0D}"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D4C5C7-4D27-4EBE-9DB8-92F5F0F40B34}"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CDAF82-EDB2-4FBF-83F4-247A1B3455CB}"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E59DB-4C5A-44A3-897C-FF6803F94296}"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6B6E0-E0F8-4800-BD74-7D33DFE5ED7E}"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DC824-D0E7-4046-8B44-4AAD1C4DE2CF}"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FC221C-17A4-4F42-9F54-9F7E03AA1BBB}" type="datetime1">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D7CBA-5256-42F3-BAB5-33F095514AE3}" type="datetime1">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80C04-2E33-403B-B014-7E203A57326C}" type="datetime1">
              <a:rPr lang="en-US" smtClean="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2A49D-7D7F-4D69-A8AA-65D6B58C15F2}" type="datetime1">
              <a:rPr lang="en-US" smtClean="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9E02903-36C1-4F6B-9F27-EA2305255204}" type="datetime1">
              <a:rPr lang="en-US" smtClean="0"/>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8BBFA8-C775-4121-A7F6-6851C8035873}" type="datetime1">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C01760-8EEC-4A4C-BD0D-3CDAAA80A266}" type="datetime1">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3DE74-4CAD-4852-95E7-A055FD779420}" type="datetime1">
              <a:rPr lang="en-US" smtClean="0"/>
              <a:t>10/6/2020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ubhams.shiv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Shubhams.shiva@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3D1E5586-8BB5-40F6-96C3-2E87DD7CE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3E3F80-D945-4490-916D-6384E6895E6F}"/>
              </a:ext>
            </a:extLst>
          </p:cNvPr>
          <p:cNvSpPr>
            <a:spLocks noGrp="1"/>
          </p:cNvSpPr>
          <p:nvPr>
            <p:ph type="ctrTitle"/>
          </p:nvPr>
        </p:nvSpPr>
        <p:spPr>
          <a:xfrm>
            <a:off x="1993805" y="1354668"/>
            <a:ext cx="8204391" cy="2346475"/>
          </a:xfrm>
        </p:spPr>
        <p:txBody>
          <a:bodyPr>
            <a:normAutofit fontScale="90000"/>
          </a:bodyPr>
          <a:lstStyle/>
          <a:p>
            <a:pPr algn="ctr"/>
            <a:r>
              <a:rPr lang="en-US" sz="6000" dirty="0" smtClean="0"/>
              <a:t>Modern Art- </a:t>
            </a:r>
            <a:br>
              <a:rPr lang="en-US" sz="6000" dirty="0" smtClean="0"/>
            </a:br>
            <a:r>
              <a:rPr lang="en-US" sz="6000" dirty="0" smtClean="0"/>
              <a:t>The Contextual Studies  </a:t>
            </a:r>
            <a:r>
              <a:rPr lang="en-US" sz="6000" b="1" dirty="0" smtClean="0">
                <a:solidFill>
                  <a:srgbClr val="FFFF00"/>
                </a:solidFill>
              </a:rPr>
              <a:t>Romanticism </a:t>
            </a:r>
            <a:endParaRPr lang="en-US" sz="6000" b="1" dirty="0">
              <a:solidFill>
                <a:srgbClr val="FFFF00"/>
              </a:solidFill>
            </a:endParaRPr>
          </a:p>
        </p:txBody>
      </p:sp>
      <p:cxnSp>
        <p:nvCxnSpPr>
          <p:cNvPr id="91" name="Straight Connector 90">
            <a:extLst>
              <a:ext uri="{FF2B5EF4-FFF2-40B4-BE49-F238E27FC236}">
                <a16:creationId xmlns:a16="http://schemas.microsoft.com/office/drawing/2014/main" id="{8A832D40-B9E2-4CE7-9E0A-B35591EA203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9527" y="4362204"/>
            <a:ext cx="11702473" cy="2092881"/>
          </a:xfrm>
          <a:prstGeom prst="rect">
            <a:avLst/>
          </a:prstGeom>
        </p:spPr>
        <p:txBody>
          <a:bodyPr wrap="square">
            <a:spAutoFit/>
          </a:bodyPr>
          <a:lstStyle/>
          <a:p>
            <a:r>
              <a:rPr lang="en-US" sz="1400" dirty="0"/>
              <a:t>Prepared and presented by </a:t>
            </a:r>
          </a:p>
          <a:p>
            <a:r>
              <a:rPr lang="en-US" sz="1400" dirty="0"/>
              <a:t>Dr. </a:t>
            </a:r>
            <a:r>
              <a:rPr lang="en-US" sz="1400" dirty="0" err="1"/>
              <a:t>Shubham</a:t>
            </a:r>
            <a:r>
              <a:rPr lang="en-US" sz="1400" dirty="0"/>
              <a:t> Shiva </a:t>
            </a:r>
          </a:p>
          <a:p>
            <a:r>
              <a:rPr lang="en-US" sz="1400" dirty="0"/>
              <a:t>Associate Professor &amp; Head </a:t>
            </a:r>
          </a:p>
          <a:p>
            <a:r>
              <a:rPr lang="en-US" sz="1400" dirty="0"/>
              <a:t>Department of Painting </a:t>
            </a:r>
          </a:p>
          <a:p>
            <a:r>
              <a:rPr lang="en-US" sz="1400" dirty="0"/>
              <a:t>DG PG College, Kanpur </a:t>
            </a:r>
          </a:p>
          <a:p>
            <a:r>
              <a:rPr lang="en-US" sz="1400" dirty="0" smtClean="0"/>
              <a:t>9839512609</a:t>
            </a:r>
          </a:p>
          <a:p>
            <a:r>
              <a:rPr lang="en-US" sz="1400" dirty="0" smtClean="0">
                <a:hlinkClick r:id="rId2"/>
              </a:rPr>
              <a:t>Shubhams.shiva@gmail.com</a:t>
            </a:r>
            <a:endParaRPr lang="en-US" sz="1400" dirty="0" smtClean="0"/>
          </a:p>
          <a:p>
            <a:endParaRPr lang="en-US" sz="1400" dirty="0"/>
          </a:p>
          <a:p>
            <a:r>
              <a:rPr lang="en-US" b="1" dirty="0" smtClean="0">
                <a:solidFill>
                  <a:schemeClr val="accent6">
                    <a:lumMod val="60000"/>
                    <a:lumOff val="40000"/>
                  </a:schemeClr>
                </a:solidFill>
              </a:rPr>
              <a:t>This </a:t>
            </a:r>
            <a:r>
              <a:rPr lang="en-US" b="1" dirty="0">
                <a:solidFill>
                  <a:schemeClr val="accent6">
                    <a:lumMod val="60000"/>
                    <a:lumOff val="40000"/>
                  </a:schemeClr>
                </a:solidFill>
              </a:rPr>
              <a:t>presentation is prepared for online teaching and learning purpose. This is not intended to be </a:t>
            </a:r>
            <a:r>
              <a:rPr lang="en-US" b="1" dirty="0" smtClean="0">
                <a:solidFill>
                  <a:schemeClr val="accent6">
                    <a:lumMod val="60000"/>
                    <a:lumOff val="40000"/>
                  </a:schemeClr>
                </a:solidFill>
              </a:rPr>
              <a:t>published or printed .</a:t>
            </a:r>
            <a:r>
              <a:rPr lang="en-US" b="1" dirty="0" smtClean="0">
                <a:solidFill>
                  <a:schemeClr val="accent6">
                    <a:lumMod val="20000"/>
                    <a:lumOff val="80000"/>
                  </a:schemeClr>
                </a:solidFill>
              </a:rPr>
              <a:t>  </a:t>
            </a:r>
            <a:r>
              <a:rPr lang="en-US" dirty="0" smtClean="0"/>
              <a:t>  </a:t>
            </a:r>
            <a:endParaRPr lang="en-US" dirty="0"/>
          </a:p>
        </p:txBody>
      </p:sp>
    </p:spTree>
    <p:extLst>
      <p:ext uri="{BB962C8B-B14F-4D97-AF65-F5344CB8AC3E}">
        <p14:creationId xmlns:p14="http://schemas.microsoft.com/office/powerpoint/2010/main" val="28031362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619" y="176018"/>
            <a:ext cx="10831945" cy="5883037"/>
          </a:xfrm>
        </p:spPr>
        <p:txBody>
          <a:bodyPr>
            <a:normAutofit fontScale="92500" lnSpcReduction="10000"/>
          </a:bodyPr>
          <a:lstStyle/>
          <a:p>
            <a:r>
              <a:rPr lang="en-US" sz="2000" b="1" dirty="0"/>
              <a:t>Romanticism in England</a:t>
            </a:r>
          </a:p>
          <a:p>
            <a:r>
              <a:rPr lang="en-US" dirty="0"/>
              <a:t>With the exception of William Blake, who practiced a more visionary art, the English Romantic painters favored landscape. Their depictions, however, were not as dramatic and sublime as their German counterparts, but were more naturalistic. The Norwich School was a group of landscape painters that developed from the 1803 Norwich Society of Artists. John </a:t>
            </a:r>
            <a:r>
              <a:rPr lang="en-US" dirty="0" err="1"/>
              <a:t>Crome</a:t>
            </a:r>
            <a:r>
              <a:rPr lang="en-US" dirty="0"/>
              <a:t>, was a founding member of the group and the first president of the Norwich Society, which held annual exhibitions from 1805-1833. Working in both watercolor and oil painting, </a:t>
            </a:r>
            <a:r>
              <a:rPr lang="en-US" dirty="0" err="1"/>
              <a:t>Crome</a:t>
            </a:r>
            <a:r>
              <a:rPr lang="en-US" dirty="0"/>
              <a:t>, like other members of the group emphasized </a:t>
            </a:r>
            <a:r>
              <a:rPr lang="en-US" dirty="0" err="1"/>
              <a:t>en</a:t>
            </a:r>
            <a:r>
              <a:rPr lang="en-US" dirty="0"/>
              <a:t> </a:t>
            </a:r>
            <a:r>
              <a:rPr lang="en-US" dirty="0" err="1"/>
              <a:t>plein</a:t>
            </a:r>
            <a:r>
              <a:rPr lang="en-US" dirty="0"/>
              <a:t> air painting and scientific observation of the landscape. Nonetheless, his work and the work of other artists in the group reflected a Romantic sensibility, as seen in his Boys Bathing on the River Wensum, Norwich (1817), which depicts a precisely observed scene along the Wensum River yet conveys the feeling of human harmony with the sublime beauty of the area.</a:t>
            </a:r>
          </a:p>
          <a:p>
            <a:endParaRPr lang="en-US" dirty="0"/>
          </a:p>
          <a:p>
            <a:r>
              <a:rPr lang="en-US" dirty="0" smtClean="0"/>
              <a:t>John </a:t>
            </a:r>
            <a:r>
              <a:rPr lang="en-US" dirty="0"/>
              <a:t>Constable was the most influential of the English landscape painters, combining close observation of nature with a deep sensitivity. Rebelling against standard practices of the academy, he wrote to his friend, "For the last two years I have been running after pictures, and seeking the truth at second hand .. I have not endeavored to represent nature with the same elevation of mind with which I set out, but have rather tried to make my performances look like the work of other men .. The great vice of the present day is bravura, an attempt to do something beyond the truth." His use of color was influential on the young </a:t>
            </a:r>
            <a:r>
              <a:rPr lang="en-US" dirty="0" err="1"/>
              <a:t>Eugène</a:t>
            </a:r>
            <a:r>
              <a:rPr lang="en-US" dirty="0"/>
              <a:t> Delacroix, who delighted in the way Constable used dabs of local color and white to create a shimmering light. Color was most radically explored by J.M.W. Turner. Turner was a prolific, yet eccentric and reclusive, artist working in oils, watercolors, and prints. Turner's application of color in rapid strokes created an </a:t>
            </a:r>
            <a:r>
              <a:rPr lang="en-US" dirty="0" err="1"/>
              <a:t>impastoed</a:t>
            </a:r>
            <a:r>
              <a:rPr lang="en-US" dirty="0"/>
              <a:t> and dynamic surface that earned him the epithet "the painter of light." He would be very influential to the Impressionists in the later 19th century and even the Abstract Expressionist Mark Rothko in the mid-20th century.</a:t>
            </a:r>
            <a:endParaRPr lang="en-IN" dirty="0"/>
          </a:p>
        </p:txBody>
      </p:sp>
      <p:sp>
        <p:nvSpPr>
          <p:cNvPr id="4" name="Rectangle 3"/>
          <p:cNvSpPr/>
          <p:nvPr/>
        </p:nvSpPr>
        <p:spPr>
          <a:xfrm>
            <a:off x="711201" y="5969107"/>
            <a:ext cx="11249890" cy="369332"/>
          </a:xfrm>
          <a:prstGeom prst="rect">
            <a:avLst/>
          </a:prstGeom>
        </p:spPr>
        <p:txBody>
          <a:bodyPr wrap="square">
            <a:spAutoFit/>
          </a:bodyPr>
          <a:lstStyle/>
          <a:p>
            <a:r>
              <a:rPr lang="en-US" dirty="0">
                <a:solidFill>
                  <a:schemeClr val="accent6">
                    <a:lumMod val="40000"/>
                    <a:lumOff val="60000"/>
                  </a:schemeClr>
                </a:solidFill>
              </a:rPr>
              <a:t>This presentation is prepared for online teaching and learning purpose. This is not intended to be published or printed .</a:t>
            </a:r>
            <a:r>
              <a:rPr lang="en-US" dirty="0"/>
              <a:t> </a:t>
            </a:r>
          </a:p>
        </p:txBody>
      </p:sp>
    </p:spTree>
    <p:extLst>
      <p:ext uri="{BB962C8B-B14F-4D97-AF65-F5344CB8AC3E}">
        <p14:creationId xmlns:p14="http://schemas.microsoft.com/office/powerpoint/2010/main" val="1419967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21" y="274715"/>
            <a:ext cx="5477692" cy="6248401"/>
          </a:xfrm>
        </p:spPr>
        <p:txBody>
          <a:bodyPr>
            <a:normAutofit lnSpcReduction="10000"/>
          </a:bodyPr>
          <a:lstStyle/>
          <a:p>
            <a:r>
              <a:rPr lang="en-US" sz="2000" b="1" dirty="0"/>
              <a:t>Romanticism in the United States</a:t>
            </a:r>
          </a:p>
          <a:p>
            <a:r>
              <a:rPr lang="en-US" dirty="0"/>
              <a:t>American Romanticism found its primary expression in the landscape painting of the Hudson River School, between 1825-1875. While the movement began with Thomas Doughty, whose work emphasized a kind of quietism in nature, the most famous member of the group was Thomas Cole, whose landscapes convey a sense of awe at the vastness of nature. Other noted artists were Frederic Edwin Church, Asher B. Durand, and Albert Bierstadt. The works of most of these artists focused on the landscape of the Adirondacks, White Mountains, and Catskills of the Northeast but gradually branched out into the American West as well as South and Latin American landscapes. Working from sketches that they made outdoors, the artists would create the paintings later in their studios, sometimes using composites of various scenes to create an image of a somewhat imaginary location. The emphasis in such paintings was often upon awe-inspiring, dramatic vistas, where the human figure would appear to be dwarfed, and where an overwhelming and sublime sense of nature's beauty would be conveyed.</a:t>
            </a:r>
          </a:p>
          <a:p>
            <a:endParaRPr lang="en-US" dirty="0"/>
          </a:p>
        </p:txBody>
      </p:sp>
      <p:pic>
        <p:nvPicPr>
          <p:cNvPr id="4" name="Picture 3"/>
          <p:cNvPicPr>
            <a:picLocks noChangeAspect="1"/>
          </p:cNvPicPr>
          <p:nvPr/>
        </p:nvPicPr>
        <p:blipFill>
          <a:blip r:embed="rId2"/>
          <a:stretch>
            <a:fillRect/>
          </a:stretch>
        </p:blipFill>
        <p:spPr>
          <a:xfrm>
            <a:off x="5823041" y="274715"/>
            <a:ext cx="5963194" cy="4789714"/>
          </a:xfrm>
          <a:prstGeom prst="rect">
            <a:avLst/>
          </a:prstGeom>
        </p:spPr>
      </p:pic>
      <p:sp>
        <p:nvSpPr>
          <p:cNvPr id="5" name="Rectangle 4"/>
          <p:cNvSpPr/>
          <p:nvPr/>
        </p:nvSpPr>
        <p:spPr>
          <a:xfrm>
            <a:off x="5823041" y="5064429"/>
            <a:ext cx="5963194" cy="8186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Lake with Dead Trees is one of Cole's earliest works depicting the landscapes of the Catskill Mountains in south-east New York State</a:t>
            </a:r>
            <a:r>
              <a:rPr lang="en-US" dirty="0" smtClean="0"/>
              <a:t>. 1825</a:t>
            </a:r>
            <a:endParaRPr lang="en-IN" dirty="0"/>
          </a:p>
        </p:txBody>
      </p:sp>
      <p:sp>
        <p:nvSpPr>
          <p:cNvPr id="6" name="Rectangle 5"/>
          <p:cNvSpPr/>
          <p:nvPr/>
        </p:nvSpPr>
        <p:spPr>
          <a:xfrm>
            <a:off x="609600" y="6264671"/>
            <a:ext cx="11471564"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422163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 y="201880"/>
            <a:ext cx="11451772" cy="6096000"/>
          </a:xfrm>
        </p:spPr>
        <p:txBody>
          <a:bodyPr>
            <a:normAutofit/>
          </a:bodyPr>
          <a:lstStyle/>
          <a:p>
            <a:r>
              <a:rPr lang="en-US" sz="2000" b="1" dirty="0"/>
              <a:t>Later Developments - After Romanticism</a:t>
            </a:r>
          </a:p>
          <a:p>
            <a:r>
              <a:rPr lang="en-US" dirty="0"/>
              <a:t>Romanticism began to fade at various times in different countries, but by the 1830s, with the introduction of photography and increasing industrialization and urbanization, artistic styles start trending more toward Realism</a:t>
            </a:r>
            <a:r>
              <a:rPr lang="en-US" dirty="0" smtClean="0"/>
              <a:t>.</a:t>
            </a:r>
            <a:endParaRPr lang="en-US" dirty="0"/>
          </a:p>
          <a:p>
            <a:r>
              <a:rPr lang="en-US" sz="2000" b="1" dirty="0" smtClean="0"/>
              <a:t>The </a:t>
            </a:r>
            <a:r>
              <a:rPr lang="en-US" sz="2000" b="1" dirty="0"/>
              <a:t>Pre-Raphaelites</a:t>
            </a:r>
          </a:p>
          <a:p>
            <a:r>
              <a:rPr lang="en-US" dirty="0"/>
              <a:t>The Romantics' return to earlier styles, such as Medieval art, greatly influenced the later 19th-century British Pre-Raphaelites Edward Burne-Jones, Dante Gabriel Rossetti, and John Everett Millais. These artists depicted medieval, religious, and Shakespearean subject matter filtered through a Romantically-tinged naturalism. They emphasized the imagination as well as the connections between the </a:t>
            </a:r>
            <a:r>
              <a:rPr lang="en-US" dirty="0" smtClean="0"/>
              <a:t>visual </a:t>
            </a:r>
            <a:r>
              <a:rPr lang="en-US" dirty="0"/>
              <a:t>arts and literature</a:t>
            </a:r>
            <a:r>
              <a:rPr lang="en-US" dirty="0" smtClean="0"/>
              <a:t>.</a:t>
            </a:r>
            <a:endParaRPr lang="en-US" dirty="0"/>
          </a:p>
          <a:p>
            <a:r>
              <a:rPr lang="en-US" sz="2000" b="1" dirty="0" smtClean="0"/>
              <a:t>Turner's </a:t>
            </a:r>
            <a:r>
              <a:rPr lang="en-US" sz="2000" b="1" dirty="0"/>
              <a:t>and Delacroix's Influence</a:t>
            </a:r>
          </a:p>
          <a:p>
            <a:r>
              <a:rPr lang="en-US" dirty="0"/>
              <a:t>Turner's and Delacroix's studies and uses of color as well as their vigorous brushstrokes had a significant influence on Impressionism. Their emphasis on color rather than line as a primary mode of composition particularly influenced Georges Seurat's development of Neo-Impressionism and color theory, which became a foundation for later movements like Fauvism and Orphism</a:t>
            </a:r>
            <a:r>
              <a:rPr lang="en-US" dirty="0" smtClean="0"/>
              <a:t>.</a:t>
            </a:r>
            <a:endParaRPr lang="en-US" dirty="0"/>
          </a:p>
          <a:p>
            <a:r>
              <a:rPr lang="en-US" sz="2000" b="1" dirty="0" smtClean="0"/>
              <a:t>Goya's </a:t>
            </a:r>
            <a:r>
              <a:rPr lang="en-US" sz="2000" b="1" dirty="0"/>
              <a:t>Influence</a:t>
            </a:r>
          </a:p>
          <a:p>
            <a:r>
              <a:rPr lang="en-US" dirty="0"/>
              <a:t>Goya's unsentimental representations of Spanish life influenced many Realist artists of the next generation, including French </a:t>
            </a:r>
            <a:r>
              <a:rPr lang="en-US" dirty="0" err="1"/>
              <a:t>avant</a:t>
            </a:r>
            <a:r>
              <a:rPr lang="en-US" dirty="0"/>
              <a:t> </a:t>
            </a:r>
            <a:r>
              <a:rPr lang="en-US" dirty="0" err="1"/>
              <a:t>garde</a:t>
            </a:r>
            <a:r>
              <a:rPr lang="en-US" dirty="0"/>
              <a:t> painter </a:t>
            </a:r>
            <a:r>
              <a:rPr lang="en-US" dirty="0" err="1"/>
              <a:t>Édouard</a:t>
            </a:r>
            <a:r>
              <a:rPr lang="en-US" dirty="0"/>
              <a:t> </a:t>
            </a:r>
            <a:r>
              <a:rPr lang="en-US" dirty="0" err="1"/>
              <a:t>Manet</a:t>
            </a:r>
            <a:r>
              <a:rPr lang="en-US" dirty="0"/>
              <a:t>. Some of Pablo Picasso's most noted works like Guernica (1937) reflect the continuing influence of Goya on his fellow countrymen. The gruesome results of war and abjection found a new audience who had experienced their own brutal wars in the 20th century.</a:t>
            </a:r>
            <a:endParaRPr lang="en-IN" dirty="0"/>
          </a:p>
        </p:txBody>
      </p:sp>
      <p:sp>
        <p:nvSpPr>
          <p:cNvPr id="4" name="Rectangle 3"/>
          <p:cNvSpPr/>
          <p:nvPr/>
        </p:nvSpPr>
        <p:spPr>
          <a:xfrm>
            <a:off x="418011" y="6220905"/>
            <a:ext cx="11451772"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92264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869578" y="232926"/>
            <a:ext cx="6035039" cy="4156195"/>
          </a:xfrm>
          <a:prstGeom prst="rect">
            <a:avLst/>
          </a:prstGeom>
        </p:spPr>
      </p:pic>
      <p:sp>
        <p:nvSpPr>
          <p:cNvPr id="5" name="Rectangle 4"/>
          <p:cNvSpPr/>
          <p:nvPr/>
        </p:nvSpPr>
        <p:spPr>
          <a:xfrm>
            <a:off x="209004" y="339154"/>
            <a:ext cx="11756573" cy="6124754"/>
          </a:xfrm>
          <a:prstGeom prst="rect">
            <a:avLst/>
          </a:prstGeom>
        </p:spPr>
        <p:txBody>
          <a:bodyPr wrap="square">
            <a:spAutoFit/>
          </a:bodyPr>
          <a:lstStyle/>
          <a:p>
            <a:r>
              <a:rPr lang="en-US" dirty="0"/>
              <a:t>1781</a:t>
            </a:r>
          </a:p>
          <a:p>
            <a:r>
              <a:rPr lang="en-US" dirty="0"/>
              <a:t>The Nightmare</a:t>
            </a:r>
          </a:p>
          <a:p>
            <a:r>
              <a:rPr lang="en-US" dirty="0"/>
              <a:t>Artist: Henry Fuseli</a:t>
            </a:r>
          </a:p>
          <a:p>
            <a:endParaRPr lang="en-US" dirty="0"/>
          </a:p>
          <a:p>
            <a:r>
              <a:rPr lang="en-US" sz="1600" dirty="0"/>
              <a:t>Fuseli's strange and macabre painting depicts a ravished woman</a:t>
            </a:r>
            <a:r>
              <a:rPr lang="en-US" sz="1600" dirty="0" smtClean="0"/>
              <a:t>, </a:t>
            </a:r>
          </a:p>
          <a:p>
            <a:r>
              <a:rPr lang="en-US" sz="1600" dirty="0" smtClean="0"/>
              <a:t>draped </a:t>
            </a:r>
            <a:r>
              <a:rPr lang="en-US" sz="1600" dirty="0"/>
              <a:t>across a divan with a small, hairy incubus sitting on top </a:t>
            </a:r>
            <a:endParaRPr lang="en-US" sz="1600" dirty="0" smtClean="0"/>
          </a:p>
          <a:p>
            <a:r>
              <a:rPr lang="en-US" sz="1600" dirty="0" smtClean="0"/>
              <a:t>of </a:t>
            </a:r>
            <a:r>
              <a:rPr lang="en-US" sz="1600" dirty="0"/>
              <a:t>her, staring out menacingly at the viewer. A mysterious black </a:t>
            </a:r>
            <a:endParaRPr lang="en-US" sz="1600" dirty="0" smtClean="0"/>
          </a:p>
          <a:p>
            <a:r>
              <a:rPr lang="en-US" sz="1600" dirty="0" smtClean="0"/>
              <a:t>mare </a:t>
            </a:r>
            <a:r>
              <a:rPr lang="en-US" sz="1600" dirty="0"/>
              <a:t>with white eyes and flaring nostrils appears behind her, </a:t>
            </a:r>
            <a:endParaRPr lang="en-US" sz="1600" dirty="0" smtClean="0"/>
          </a:p>
          <a:p>
            <a:r>
              <a:rPr lang="en-US" sz="1600" dirty="0" smtClean="0"/>
              <a:t>entering </a:t>
            </a:r>
            <a:r>
              <a:rPr lang="en-US" sz="1600" dirty="0"/>
              <a:t>the scene through lush, red curtains. We seem to be </a:t>
            </a:r>
            <a:endParaRPr lang="en-US" sz="1600" dirty="0" smtClean="0"/>
          </a:p>
          <a:p>
            <a:r>
              <a:rPr lang="en-US" sz="1600" dirty="0" smtClean="0"/>
              <a:t>looking </a:t>
            </a:r>
            <a:r>
              <a:rPr lang="en-US" sz="1600" dirty="0"/>
              <a:t>at the effects and the contents of the woman's dream </a:t>
            </a:r>
            <a:endParaRPr lang="en-US" sz="1600" dirty="0" smtClean="0"/>
          </a:p>
          <a:p>
            <a:r>
              <a:rPr lang="en-US" sz="1600" dirty="0" smtClean="0"/>
              <a:t>at </a:t>
            </a:r>
            <a:r>
              <a:rPr lang="en-US" sz="1600" dirty="0"/>
              <a:t>the same time</a:t>
            </a:r>
            <a:r>
              <a:rPr lang="en-US" sz="1600" dirty="0" smtClean="0"/>
              <a:t>.</a:t>
            </a:r>
            <a:endParaRPr lang="en-US" sz="1600" dirty="0"/>
          </a:p>
          <a:p>
            <a:r>
              <a:rPr lang="en-US" sz="1600" dirty="0"/>
              <a:t>Fuseli's ghastly scene was the first of its kind in the midst of The </a:t>
            </a:r>
            <a:endParaRPr lang="en-US" sz="1600" dirty="0" smtClean="0"/>
          </a:p>
          <a:p>
            <a:r>
              <a:rPr lang="en-US" sz="1600" dirty="0" smtClean="0"/>
              <a:t>Age </a:t>
            </a:r>
            <a:r>
              <a:rPr lang="en-US" sz="1600" dirty="0"/>
              <a:t>of Reason, and Fuseli became something of a transitional </a:t>
            </a:r>
            <a:endParaRPr lang="en-US" sz="1600" dirty="0" smtClean="0"/>
          </a:p>
          <a:p>
            <a:r>
              <a:rPr lang="en-US" sz="1600" dirty="0" smtClean="0"/>
              <a:t>figure</a:t>
            </a:r>
            <a:r>
              <a:rPr lang="en-US" sz="1600" dirty="0"/>
              <a:t>. </a:t>
            </a:r>
            <a:r>
              <a:rPr lang="en-US" sz="1600" dirty="0" smtClean="0"/>
              <a:t>While </a:t>
            </a:r>
            <a:r>
              <a:rPr lang="en-US" sz="1600" dirty="0"/>
              <a:t>Fuseli held many of the same tenets as the </a:t>
            </a:r>
            <a:endParaRPr lang="en-US" sz="1600" dirty="0" smtClean="0"/>
          </a:p>
          <a:p>
            <a:r>
              <a:rPr lang="en-US" sz="1600" dirty="0" smtClean="0"/>
              <a:t>Neoclassicists (</a:t>
            </a:r>
            <a:r>
              <a:rPr lang="en-US" sz="1600" dirty="0"/>
              <a:t>notice the idealized depiction of the woman</a:t>
            </a:r>
            <a:r>
              <a:rPr lang="en-US" sz="1600" dirty="0" smtClean="0"/>
              <a:t>), </a:t>
            </a:r>
          </a:p>
          <a:p>
            <a:r>
              <a:rPr lang="en-US" sz="1600" dirty="0" smtClean="0"/>
              <a:t>he </a:t>
            </a:r>
            <a:r>
              <a:rPr lang="en-US" sz="1600" dirty="0"/>
              <a:t>was intent on </a:t>
            </a:r>
            <a:r>
              <a:rPr lang="en-US" sz="1600" dirty="0" smtClean="0"/>
              <a:t>exploring </a:t>
            </a:r>
            <a:r>
              <a:rPr lang="en-US" sz="1600" dirty="0"/>
              <a:t>the dark recesses of human psychology </a:t>
            </a:r>
            <a:endParaRPr lang="en-US" sz="1600" dirty="0" smtClean="0"/>
          </a:p>
          <a:p>
            <a:r>
              <a:rPr lang="en-US" sz="1600" dirty="0" smtClean="0"/>
              <a:t>when </a:t>
            </a:r>
            <a:r>
              <a:rPr lang="en-US" sz="1600" dirty="0"/>
              <a:t>most were </a:t>
            </a:r>
            <a:r>
              <a:rPr lang="en-US" sz="1600" dirty="0" smtClean="0"/>
              <a:t>concerned </a:t>
            </a:r>
            <a:r>
              <a:rPr lang="en-US" sz="1600" dirty="0"/>
              <a:t>with scientific exploration of the objective world. When shown in 1782 at London's Royal Academy exhibition, the painting shocked and frightened visitors. Unlike the paintings the public was used to seeing, Fuseli's subject matter was not drawn from history or the bible, nor did it carry any moralizing intent. This new subject matter would have wide-ranging repercussions in the art world. Even though the woman is bathed in a bright light, Fuseli's composition suggests that light is unable to penetrate the darker realms of the human mind</a:t>
            </a:r>
            <a:r>
              <a:rPr lang="en-US" sz="1600" dirty="0" smtClean="0"/>
              <a:t>.</a:t>
            </a:r>
            <a:endParaRPr lang="en-US" sz="1600" dirty="0"/>
          </a:p>
          <a:p>
            <a:r>
              <a:rPr lang="en-US" sz="1600" dirty="0"/>
              <a:t>The relationship between the mare, the incubus, and the woman remains suggestive and not explicit, heightening the terrifying possibilities. Fuseli's combination of horror, sexuality, and death insured the image's notoriety as a defining example of Gothic horror, which inspired such writers as Mary Shelly and Edgar Allan Poe.</a:t>
            </a:r>
            <a:endParaRPr lang="en-IN" sz="1600" dirty="0"/>
          </a:p>
        </p:txBody>
      </p:sp>
      <p:sp>
        <p:nvSpPr>
          <p:cNvPr id="6" name="Rectangle 5"/>
          <p:cNvSpPr/>
          <p:nvPr/>
        </p:nvSpPr>
        <p:spPr>
          <a:xfrm>
            <a:off x="209004" y="6385470"/>
            <a:ext cx="11493469"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231081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7552" y="306436"/>
            <a:ext cx="3927065" cy="5473260"/>
          </a:xfrm>
          <a:prstGeom prst="rect">
            <a:avLst/>
          </a:prstGeom>
        </p:spPr>
      </p:pic>
      <p:sp>
        <p:nvSpPr>
          <p:cNvPr id="6" name="Rectangle 5"/>
          <p:cNvSpPr/>
          <p:nvPr/>
        </p:nvSpPr>
        <p:spPr>
          <a:xfrm>
            <a:off x="270465" y="306437"/>
            <a:ext cx="11736807" cy="6186309"/>
          </a:xfrm>
          <a:prstGeom prst="rect">
            <a:avLst/>
          </a:prstGeom>
        </p:spPr>
        <p:txBody>
          <a:bodyPr wrap="square">
            <a:spAutoFit/>
          </a:bodyPr>
          <a:lstStyle/>
          <a:p>
            <a:pPr algn="r"/>
            <a:r>
              <a:rPr lang="en-US" dirty="0" smtClean="0"/>
              <a:t>1794 The </a:t>
            </a:r>
            <a:r>
              <a:rPr lang="en-US" dirty="0"/>
              <a:t>Ancient of Days from Europe a </a:t>
            </a:r>
            <a:r>
              <a:rPr lang="en-US" dirty="0" smtClean="0"/>
              <a:t>Prophecy</a:t>
            </a:r>
            <a:endParaRPr lang="en-US" dirty="0"/>
          </a:p>
          <a:p>
            <a:pPr algn="r"/>
            <a:r>
              <a:rPr lang="en-US" dirty="0"/>
              <a:t>Artist: William </a:t>
            </a:r>
            <a:r>
              <a:rPr lang="en-US" dirty="0" smtClean="0"/>
              <a:t>Blake</a:t>
            </a:r>
          </a:p>
          <a:p>
            <a:pPr algn="r"/>
            <a:endParaRPr lang="en-US" dirty="0" smtClean="0"/>
          </a:p>
          <a:p>
            <a:pPr algn="r"/>
            <a:r>
              <a:rPr lang="en-US" dirty="0"/>
              <a:t>The Ancient of Days served as the frontispiece </a:t>
            </a:r>
            <a:r>
              <a:rPr lang="en-US" dirty="0" smtClean="0"/>
              <a:t>to </a:t>
            </a:r>
            <a:r>
              <a:rPr lang="en-US" dirty="0"/>
              <a:t>Blake's book</a:t>
            </a:r>
            <a:r>
              <a:rPr lang="en-US" dirty="0" smtClean="0"/>
              <a:t>, </a:t>
            </a:r>
            <a:r>
              <a:rPr lang="en-US" dirty="0"/>
              <a:t>Europe a </a:t>
            </a:r>
            <a:endParaRPr lang="en-US" dirty="0" smtClean="0"/>
          </a:p>
          <a:p>
            <a:pPr algn="r"/>
            <a:r>
              <a:rPr lang="en-US" dirty="0" smtClean="0"/>
              <a:t>Prophecy </a:t>
            </a:r>
            <a:r>
              <a:rPr lang="en-US" dirty="0"/>
              <a:t>(1794), </a:t>
            </a:r>
            <a:r>
              <a:rPr lang="en-US" dirty="0" smtClean="0"/>
              <a:t>which </a:t>
            </a:r>
            <a:r>
              <a:rPr lang="en-US" dirty="0"/>
              <a:t>contained 18 engravings. This image </a:t>
            </a:r>
            <a:r>
              <a:rPr lang="en-US" dirty="0" smtClean="0"/>
              <a:t>depicts </a:t>
            </a:r>
            <a:r>
              <a:rPr lang="en-US" dirty="0" err="1"/>
              <a:t>Urizen</a:t>
            </a:r>
            <a:r>
              <a:rPr lang="en-US" dirty="0"/>
              <a:t>, </a:t>
            </a:r>
            <a:endParaRPr lang="en-US" dirty="0" smtClean="0"/>
          </a:p>
          <a:p>
            <a:pPr algn="r"/>
            <a:r>
              <a:rPr lang="en-US" dirty="0" smtClean="0"/>
              <a:t>a </a:t>
            </a:r>
            <a:r>
              <a:rPr lang="en-US" dirty="0"/>
              <a:t>mythological figure first </a:t>
            </a:r>
            <a:r>
              <a:rPr lang="en-US" dirty="0" smtClean="0"/>
              <a:t>created </a:t>
            </a:r>
            <a:r>
              <a:rPr lang="en-US" dirty="0"/>
              <a:t>by the poet in 1793 to represent </a:t>
            </a:r>
            <a:r>
              <a:rPr lang="en-US" dirty="0" smtClean="0"/>
              <a:t>the </a:t>
            </a:r>
            <a:r>
              <a:rPr lang="en-US" dirty="0"/>
              <a:t>rule </a:t>
            </a:r>
            <a:endParaRPr lang="en-US" dirty="0" smtClean="0"/>
          </a:p>
          <a:p>
            <a:pPr algn="r"/>
            <a:r>
              <a:rPr lang="en-US" dirty="0" smtClean="0"/>
              <a:t>of </a:t>
            </a:r>
            <a:r>
              <a:rPr lang="en-US" dirty="0"/>
              <a:t>reason and law and influenced </a:t>
            </a:r>
            <a:r>
              <a:rPr lang="en-US" dirty="0" smtClean="0"/>
              <a:t>by </a:t>
            </a:r>
            <a:r>
              <a:rPr lang="en-US" dirty="0"/>
              <a:t>the image of God described in the Book </a:t>
            </a:r>
            <a:endParaRPr lang="en-US" dirty="0" smtClean="0"/>
          </a:p>
          <a:p>
            <a:pPr algn="r"/>
            <a:r>
              <a:rPr lang="en-US" dirty="0" smtClean="0"/>
              <a:t>of </a:t>
            </a:r>
            <a:r>
              <a:rPr lang="en-US" dirty="0"/>
              <a:t>Proverbs as one who "set a compass upon the face of the </a:t>
            </a:r>
            <a:r>
              <a:rPr lang="en-US" dirty="0" smtClean="0"/>
              <a:t>earth." </a:t>
            </a:r>
            <a:r>
              <a:rPr lang="en-US" dirty="0"/>
              <a:t>Depicted </a:t>
            </a:r>
            <a:endParaRPr lang="en-US" dirty="0" smtClean="0"/>
          </a:p>
          <a:p>
            <a:pPr algn="r"/>
            <a:r>
              <a:rPr lang="en-US" dirty="0" smtClean="0"/>
              <a:t>as </a:t>
            </a:r>
            <a:r>
              <a:rPr lang="en-US" dirty="0"/>
              <a:t>an old man with flowing white beard and hair in an illuminated orb, </a:t>
            </a:r>
            <a:endParaRPr lang="en-US" dirty="0" smtClean="0"/>
          </a:p>
          <a:p>
            <a:pPr algn="r"/>
            <a:r>
              <a:rPr lang="en-US" dirty="0" smtClean="0"/>
              <a:t>surrounded </a:t>
            </a:r>
            <a:r>
              <a:rPr lang="en-US" dirty="0"/>
              <a:t>by a circle of clouds, </a:t>
            </a:r>
            <a:r>
              <a:rPr lang="en-US" dirty="0" err="1"/>
              <a:t>Urizen</a:t>
            </a:r>
            <a:r>
              <a:rPr lang="en-US" dirty="0"/>
              <a:t> crouches, as his left hand extends </a:t>
            </a:r>
            <a:endParaRPr lang="en-US" dirty="0" smtClean="0"/>
          </a:p>
          <a:p>
            <a:pPr algn="r"/>
            <a:r>
              <a:rPr lang="en-US" dirty="0" smtClean="0"/>
              <a:t>a </a:t>
            </a:r>
            <a:r>
              <a:rPr lang="en-US" dirty="0"/>
              <a:t>golden compass over the darkness below, creating and containing the </a:t>
            </a:r>
            <a:endParaRPr lang="en-US" dirty="0" smtClean="0"/>
          </a:p>
          <a:p>
            <a:pPr algn="r"/>
            <a:r>
              <a:rPr lang="en-US" dirty="0" smtClean="0"/>
              <a:t>universe</a:t>
            </a:r>
            <a:r>
              <a:rPr lang="en-US" dirty="0"/>
              <a:t>. Blake combines classical anatomy with a bold and energetic </a:t>
            </a:r>
            <a:endParaRPr lang="en-US" dirty="0" smtClean="0"/>
          </a:p>
          <a:p>
            <a:pPr algn="r"/>
            <a:r>
              <a:rPr lang="en-US" dirty="0" smtClean="0"/>
              <a:t>composition </a:t>
            </a:r>
            <a:r>
              <a:rPr lang="en-US" dirty="0"/>
              <a:t>to evoke a vision of divine creation</a:t>
            </a:r>
            <a:r>
              <a:rPr lang="en-US" dirty="0" smtClean="0"/>
              <a:t>.</a:t>
            </a:r>
            <a:endParaRPr lang="en-US" dirty="0"/>
          </a:p>
          <a:p>
            <a:pPr algn="r"/>
            <a:r>
              <a:rPr lang="en-US" dirty="0"/>
              <a:t>Blake eschewed traditional Christianity and felt instead that imagination </a:t>
            </a:r>
            <a:r>
              <a:rPr lang="en-US" dirty="0" smtClean="0"/>
              <a:t>was </a:t>
            </a:r>
          </a:p>
          <a:p>
            <a:pPr algn="r"/>
            <a:r>
              <a:rPr lang="en-US" dirty="0" smtClean="0"/>
              <a:t>"</a:t>
            </a:r>
            <a:r>
              <a:rPr lang="en-US" dirty="0"/>
              <a:t>the </a:t>
            </a:r>
            <a:r>
              <a:rPr lang="en-US" dirty="0" smtClean="0"/>
              <a:t>body </a:t>
            </a:r>
            <a:r>
              <a:rPr lang="en-US" dirty="0"/>
              <a:t>of God</a:t>
            </a:r>
            <a:r>
              <a:rPr lang="en-US" dirty="0" smtClean="0"/>
              <a:t>." </a:t>
            </a:r>
            <a:r>
              <a:rPr lang="en-US" dirty="0"/>
              <a:t>His highly original and often mysterious poems and </a:t>
            </a:r>
            <a:r>
              <a:rPr lang="en-US" dirty="0" smtClean="0"/>
              <a:t>images </a:t>
            </a:r>
          </a:p>
          <a:p>
            <a:pPr algn="r"/>
            <a:r>
              <a:rPr lang="en-US" dirty="0" smtClean="0"/>
              <a:t>were meant to convey the mystical visions he often experienced. Europe a </a:t>
            </a:r>
          </a:p>
          <a:p>
            <a:pPr algn="r"/>
            <a:r>
              <a:rPr lang="en-US" dirty="0" smtClean="0"/>
              <a:t>Prophecy reflected </a:t>
            </a:r>
            <a:r>
              <a:rPr lang="en-US" dirty="0"/>
              <a:t>his disappointment in the French Revolution that he felt had </a:t>
            </a:r>
            <a:r>
              <a:rPr lang="en-US" dirty="0" smtClean="0"/>
              <a:t>not </a:t>
            </a:r>
          </a:p>
          <a:p>
            <a:pPr algn="r"/>
            <a:r>
              <a:rPr lang="en-US" dirty="0" smtClean="0"/>
              <a:t>resulted </a:t>
            </a:r>
            <a:r>
              <a:rPr lang="en-US" dirty="0"/>
              <a:t>in true freedom but in a world full of suffering as reflected in </a:t>
            </a:r>
            <a:r>
              <a:rPr lang="en-US" dirty="0" smtClean="0"/>
              <a:t>England </a:t>
            </a:r>
          </a:p>
          <a:p>
            <a:pPr algn="r"/>
            <a:r>
              <a:rPr lang="en-US" dirty="0" smtClean="0"/>
              <a:t>and </a:t>
            </a:r>
            <a:r>
              <a:rPr lang="en-US" dirty="0"/>
              <a:t>France in the 1790s. Little known during his lifetime, Blake's works </a:t>
            </a:r>
            <a:r>
              <a:rPr lang="en-US" dirty="0" smtClean="0"/>
              <a:t>were </a:t>
            </a:r>
          </a:p>
          <a:p>
            <a:pPr algn="r"/>
            <a:r>
              <a:rPr lang="en-US" dirty="0" smtClean="0"/>
              <a:t>rediscovered by the </a:t>
            </a:r>
            <a:r>
              <a:rPr lang="en-US" dirty="0"/>
              <a:t>Pre-Raphaelites at the end of the 19th century, and as </a:t>
            </a:r>
            <a:endParaRPr lang="en-US" dirty="0" smtClean="0"/>
          </a:p>
          <a:p>
            <a:pPr algn="r"/>
            <a:r>
              <a:rPr lang="en-US" dirty="0" smtClean="0"/>
              <a:t>more </a:t>
            </a:r>
            <a:r>
              <a:rPr lang="en-US" dirty="0"/>
              <a:t>artists continued to rediscover him in the 20th century, he has become one of the most influential of the Romantic </a:t>
            </a:r>
            <a:r>
              <a:rPr lang="en-US" dirty="0" smtClean="0"/>
              <a:t>artists. (Relief </a:t>
            </a:r>
            <a:r>
              <a:rPr lang="en-US" dirty="0"/>
              <a:t>etching with hand </a:t>
            </a:r>
            <a:r>
              <a:rPr lang="en-US" dirty="0" smtClean="0"/>
              <a:t>coloring) </a:t>
            </a:r>
            <a:endParaRPr lang="en-IN" dirty="0"/>
          </a:p>
        </p:txBody>
      </p:sp>
      <p:sp>
        <p:nvSpPr>
          <p:cNvPr id="7" name="Rectangle 6"/>
          <p:cNvSpPr/>
          <p:nvPr/>
        </p:nvSpPr>
        <p:spPr>
          <a:xfrm>
            <a:off x="270464" y="6338563"/>
            <a:ext cx="11736807" cy="369332"/>
          </a:xfrm>
          <a:prstGeom prst="rect">
            <a:avLst/>
          </a:prstGeom>
        </p:spPr>
        <p:txBody>
          <a:bodyPr wrap="square">
            <a:spAutoFit/>
          </a:bodyPr>
          <a:lstStyle/>
          <a:p>
            <a:r>
              <a:rPr lang="en-US" dirty="0">
                <a:solidFill>
                  <a:schemeClr val="accent6">
                    <a:lumMod val="40000"/>
                    <a:lumOff val="6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274991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00581" y="317848"/>
            <a:ext cx="8198399" cy="5845562"/>
          </a:xfrm>
          <a:prstGeom prst="rect">
            <a:avLst/>
          </a:prstGeom>
        </p:spPr>
      </p:pic>
      <p:sp>
        <p:nvSpPr>
          <p:cNvPr id="5" name="Rectangle 4"/>
          <p:cNvSpPr/>
          <p:nvPr/>
        </p:nvSpPr>
        <p:spPr>
          <a:xfrm>
            <a:off x="496915" y="668830"/>
            <a:ext cx="2800467" cy="4524315"/>
          </a:xfrm>
          <a:prstGeom prst="rect">
            <a:avLst/>
          </a:prstGeom>
        </p:spPr>
        <p:txBody>
          <a:bodyPr wrap="square">
            <a:spAutoFit/>
          </a:bodyPr>
          <a:lstStyle/>
          <a:p>
            <a:r>
              <a:rPr lang="en-US" dirty="0"/>
              <a:t>1804</a:t>
            </a:r>
          </a:p>
          <a:p>
            <a:r>
              <a:rPr lang="en-US" dirty="0"/>
              <a:t>Bonaparte Visits the Plague Stricken in Jaffa</a:t>
            </a:r>
          </a:p>
          <a:p>
            <a:r>
              <a:rPr lang="en-US" dirty="0"/>
              <a:t>Artist: Antoine Jean </a:t>
            </a:r>
            <a:r>
              <a:rPr lang="en-US" dirty="0" err="1"/>
              <a:t>Gros</a:t>
            </a:r>
            <a:endParaRPr lang="en-US" dirty="0"/>
          </a:p>
          <a:p>
            <a:endParaRPr lang="en-US" dirty="0"/>
          </a:p>
          <a:p>
            <a:r>
              <a:rPr lang="en-US" dirty="0"/>
              <a:t>This painting depicts Napoleon I, not yet the Emperor, </a:t>
            </a:r>
            <a:r>
              <a:rPr lang="en-US" dirty="0" smtClean="0"/>
              <a:t>visiting </a:t>
            </a:r>
          </a:p>
          <a:p>
            <a:r>
              <a:rPr lang="en-US" dirty="0" smtClean="0"/>
              <a:t>his </a:t>
            </a:r>
            <a:r>
              <a:rPr lang="en-US" dirty="0"/>
              <a:t>ailing soldiers in 1799 in Jaffa, Syria, at the </a:t>
            </a:r>
            <a:r>
              <a:rPr lang="en-US" dirty="0" smtClean="0"/>
              <a:t>end </a:t>
            </a:r>
            <a:r>
              <a:rPr lang="en-US" dirty="0"/>
              <a:t>of his Egyptian </a:t>
            </a:r>
            <a:endParaRPr lang="en-US" dirty="0" smtClean="0"/>
          </a:p>
          <a:p>
            <a:r>
              <a:rPr lang="en-US" dirty="0" smtClean="0"/>
              <a:t>Campaign</a:t>
            </a:r>
            <a:r>
              <a:rPr lang="en-US" dirty="0"/>
              <a:t>. His troops had violently </a:t>
            </a:r>
            <a:r>
              <a:rPr lang="en-US" dirty="0" smtClean="0"/>
              <a:t>sacked </a:t>
            </a:r>
            <a:r>
              <a:rPr lang="en-US" dirty="0"/>
              <a:t>the city but were </a:t>
            </a:r>
            <a:endParaRPr lang="en-US" dirty="0" smtClean="0"/>
          </a:p>
          <a:p>
            <a:r>
              <a:rPr lang="en-US" dirty="0" smtClean="0"/>
              <a:t>subsequently </a:t>
            </a:r>
            <a:r>
              <a:rPr lang="en-US" dirty="0"/>
              <a:t>stricken in an </a:t>
            </a:r>
            <a:r>
              <a:rPr lang="en-US" dirty="0" smtClean="0"/>
              <a:t>outbreak </a:t>
            </a:r>
            <a:r>
              <a:rPr lang="en-US" dirty="0"/>
              <a:t>of plague. </a:t>
            </a:r>
            <a:endParaRPr lang="en-US" dirty="0" smtClean="0"/>
          </a:p>
        </p:txBody>
      </p:sp>
      <p:sp>
        <p:nvSpPr>
          <p:cNvPr id="6" name="Rectangle 5"/>
          <p:cNvSpPr/>
          <p:nvPr/>
        </p:nvSpPr>
        <p:spPr>
          <a:xfrm>
            <a:off x="387926" y="6163410"/>
            <a:ext cx="11554691"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139739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473" y="1213025"/>
            <a:ext cx="11360725" cy="3970318"/>
          </a:xfrm>
          <a:prstGeom prst="rect">
            <a:avLst/>
          </a:prstGeom>
        </p:spPr>
        <p:txBody>
          <a:bodyPr wrap="square">
            <a:spAutoFit/>
          </a:bodyPr>
          <a:lstStyle/>
          <a:p>
            <a:r>
              <a:rPr lang="en-US" dirty="0" err="1"/>
              <a:t>Gros</a:t>
            </a:r>
            <a:r>
              <a:rPr lang="en-US" dirty="0"/>
              <a:t> creates </a:t>
            </a:r>
            <a:r>
              <a:rPr lang="en-US" dirty="0" smtClean="0"/>
              <a:t>a  </a:t>
            </a:r>
            <a:r>
              <a:rPr lang="en-US" dirty="0"/>
              <a:t>dramatic tableau of light and shade with Napoleon in the center, </a:t>
            </a:r>
            <a:r>
              <a:rPr lang="en-US" dirty="0" smtClean="0"/>
              <a:t>as </a:t>
            </a:r>
            <a:r>
              <a:rPr lang="en-US" dirty="0"/>
              <a:t>if on a stage. He stands in front of a Moorish arcade and touches </a:t>
            </a:r>
            <a:r>
              <a:rPr lang="en-US" dirty="0" smtClean="0"/>
              <a:t>the </a:t>
            </a:r>
            <a:r>
              <a:rPr lang="en-US" dirty="0"/>
              <a:t>sores of one of his soldiers, while his staff officer holds his nose </a:t>
            </a:r>
            <a:r>
              <a:rPr lang="en-US" dirty="0" smtClean="0"/>
              <a:t>from </a:t>
            </a:r>
            <a:r>
              <a:rPr lang="en-US" dirty="0"/>
              <a:t>the stench. In the foreground, sick and dying men, many naked, </a:t>
            </a:r>
            <a:r>
              <a:rPr lang="en-US" dirty="0" smtClean="0"/>
              <a:t>suffer </a:t>
            </a:r>
            <a:r>
              <a:rPr lang="en-US" dirty="0"/>
              <a:t>on the ground in the shadows. A Syrian man on the left, along </a:t>
            </a:r>
          </a:p>
          <a:p>
            <a:r>
              <a:rPr lang="en-US" dirty="0"/>
              <a:t>with his servant who carries a breadbasket, gives bread to the ill, </a:t>
            </a:r>
            <a:r>
              <a:rPr lang="en-US" dirty="0" smtClean="0"/>
              <a:t>and </a:t>
            </a:r>
            <a:r>
              <a:rPr lang="en-US" dirty="0"/>
              <a:t>two men behind them carry a man out on a stretcher.</a:t>
            </a:r>
          </a:p>
          <a:p>
            <a:r>
              <a:rPr lang="en-US" dirty="0" smtClean="0"/>
              <a:t>While </a:t>
            </a:r>
            <a:r>
              <a:rPr lang="en-US" dirty="0" err="1" smtClean="0"/>
              <a:t>Gros</a:t>
            </a:r>
            <a:r>
              <a:rPr lang="en-US" dirty="0" smtClean="0"/>
              <a:t>' teacher </a:t>
            </a:r>
            <a:r>
              <a:rPr lang="en-US" dirty="0" err="1" smtClean="0"/>
              <a:t>Jaques</a:t>
            </a:r>
            <a:r>
              <a:rPr lang="en-US" dirty="0" smtClean="0"/>
              <a:t> Louis David also portrayed Napoleon in all of his mythic glory, </a:t>
            </a:r>
            <a:r>
              <a:rPr lang="en-US" dirty="0" err="1" smtClean="0"/>
              <a:t>Gros</a:t>
            </a:r>
            <a:r>
              <a:rPr lang="en-US" dirty="0" smtClean="0"/>
              <a:t>, along with some of David's other students, injected a Baroque dynamism into their compositions to create a more dramatic effect than David's Neoclassicism offered. </a:t>
            </a:r>
            <a:r>
              <a:rPr lang="en-US" dirty="0" err="1" smtClean="0"/>
              <a:t>Gros</a:t>
            </a:r>
            <a:r>
              <a:rPr lang="en-US" dirty="0" smtClean="0"/>
              <a:t>' depiction of suffering and death, combined with heroism and patriotism within an exotic locale became hallmarks of many Romantic paintings.</a:t>
            </a:r>
          </a:p>
          <a:p>
            <a:endParaRPr lang="en-US" dirty="0" smtClean="0"/>
          </a:p>
          <a:p>
            <a:r>
              <a:rPr lang="en-US" dirty="0" smtClean="0"/>
              <a:t>The use of color and light highlights Napoleon's gesture, meant to convey his noble character in addition to likening him to Christ, who healed the sick. Napoleon commissioned the painting, hoping to silence the rumors that he had ordered fifty plague victims poisoned. The work was exhibited at the 1804 Salon de Paris, its appearance timed to occur between Napoleon's proclaiming himself as emperor and his coronation.</a:t>
            </a:r>
            <a:endParaRPr lang="en-US" dirty="0"/>
          </a:p>
        </p:txBody>
      </p:sp>
      <p:sp>
        <p:nvSpPr>
          <p:cNvPr id="6" name="Rectangle 5"/>
          <p:cNvSpPr/>
          <p:nvPr/>
        </p:nvSpPr>
        <p:spPr>
          <a:xfrm>
            <a:off x="526473" y="5692017"/>
            <a:ext cx="11416145" cy="369332"/>
          </a:xfrm>
          <a:prstGeom prst="rect">
            <a:avLst/>
          </a:prstGeom>
        </p:spPr>
        <p:txBody>
          <a:bodyPr wrap="square">
            <a:spAutoFit/>
          </a:bodyPr>
          <a:lstStyle/>
          <a:p>
            <a:r>
              <a:rPr lang="en-US" dirty="0">
                <a:solidFill>
                  <a:schemeClr val="accent6">
                    <a:lumMod val="40000"/>
                    <a:lumOff val="60000"/>
                  </a:schemeClr>
                </a:solidFill>
              </a:rPr>
              <a:t>This presentation is prepared for online teaching and learning purpose. This is not intended to be published or printed .</a:t>
            </a:r>
            <a:r>
              <a:rPr lang="en-US" dirty="0"/>
              <a:t> </a:t>
            </a:r>
          </a:p>
        </p:txBody>
      </p:sp>
    </p:spTree>
    <p:extLst>
      <p:ext uri="{BB962C8B-B14F-4D97-AF65-F5344CB8AC3E}">
        <p14:creationId xmlns:p14="http://schemas.microsoft.com/office/powerpoint/2010/main" val="264692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1416" y="485469"/>
            <a:ext cx="8630982" cy="5573586"/>
          </a:xfrm>
          <a:prstGeom prst="rect">
            <a:avLst/>
          </a:prstGeom>
        </p:spPr>
      </p:pic>
      <p:sp>
        <p:nvSpPr>
          <p:cNvPr id="5" name="Rectangle 4"/>
          <p:cNvSpPr/>
          <p:nvPr/>
        </p:nvSpPr>
        <p:spPr>
          <a:xfrm>
            <a:off x="411416" y="672407"/>
            <a:ext cx="11530147" cy="2677656"/>
          </a:xfrm>
          <a:prstGeom prst="rect">
            <a:avLst/>
          </a:prstGeom>
        </p:spPr>
        <p:txBody>
          <a:bodyPr wrap="square">
            <a:spAutoFit/>
          </a:bodyPr>
          <a:lstStyle/>
          <a:p>
            <a:r>
              <a:rPr lang="en-US" dirty="0"/>
              <a:t>1814</a:t>
            </a:r>
          </a:p>
          <a:p>
            <a:r>
              <a:rPr lang="en-US" dirty="0"/>
              <a:t>The Third of May 1808</a:t>
            </a:r>
          </a:p>
          <a:p>
            <a:r>
              <a:rPr lang="en-US" dirty="0"/>
              <a:t>Artist: Francisco </a:t>
            </a:r>
            <a:r>
              <a:rPr lang="en-US" dirty="0" smtClean="0"/>
              <a:t>Goya</a:t>
            </a:r>
            <a:endParaRPr lang="en-US" dirty="0"/>
          </a:p>
          <a:p>
            <a:endParaRPr lang="en-US"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p:txBody>
      </p:sp>
      <p:sp>
        <p:nvSpPr>
          <p:cNvPr id="6" name="Rectangle 5"/>
          <p:cNvSpPr/>
          <p:nvPr/>
        </p:nvSpPr>
        <p:spPr>
          <a:xfrm>
            <a:off x="6073050" y="359453"/>
            <a:ext cx="5749495" cy="2707019"/>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IN">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9042399" y="561389"/>
            <a:ext cx="2899163" cy="5786199"/>
          </a:xfrm>
          <a:prstGeom prst="rect">
            <a:avLst/>
          </a:prstGeom>
        </p:spPr>
        <p:txBody>
          <a:bodyPr wrap="square">
            <a:spAutoFit/>
          </a:bodyPr>
          <a:lstStyle/>
          <a:p>
            <a:pPr algn="r"/>
            <a:r>
              <a:rPr lang="en-US" sz="1600" dirty="0"/>
              <a:t>This groundbreaking work depicts the public execution of several Spaniards by Napoleonic troops. On the left, lit up against a hill, a man in a white shirt holds out his arms as he kneels and faces the firing squad. Several men cluster around him with facial expressions and body language expressing a tumult of emotion. A number of the dead lie on the ground beside them and, to their right, a group of people, all with their faces in their hands, knowing they will be next. On the right, the firing squad aims their rifles, forming a single faceless mass. A large square lantern stands between the two groups, dividing the scene between shadowy executioners and victims.</a:t>
            </a:r>
          </a:p>
          <a:p>
            <a:pPr algn="r"/>
            <a:endParaRPr lang="en-US" dirty="0"/>
          </a:p>
        </p:txBody>
      </p:sp>
      <p:sp>
        <p:nvSpPr>
          <p:cNvPr id="9" name="Rectangle 8"/>
          <p:cNvSpPr/>
          <p:nvPr/>
        </p:nvSpPr>
        <p:spPr>
          <a:xfrm>
            <a:off x="526471" y="6185071"/>
            <a:ext cx="11813309"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3413938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709" y="677822"/>
            <a:ext cx="11166763" cy="3693319"/>
          </a:xfrm>
          <a:prstGeom prst="rect">
            <a:avLst/>
          </a:prstGeom>
        </p:spPr>
        <p:txBody>
          <a:bodyPr wrap="square">
            <a:spAutoFit/>
          </a:bodyPr>
          <a:lstStyle/>
          <a:p>
            <a:r>
              <a:rPr lang="en-US" dirty="0"/>
              <a:t>The painting draws upon the traditional religious motifs, as the man in the </a:t>
            </a:r>
            <a:r>
              <a:rPr lang="en-US" dirty="0" smtClean="0"/>
              <a:t>white </a:t>
            </a:r>
            <a:r>
              <a:rPr lang="en-US" dirty="0"/>
              <a:t>shirt resembles a Christ-like figure, his arms extended in the shape of </a:t>
            </a:r>
            <a:r>
              <a:rPr lang="en-US" dirty="0" smtClean="0"/>
              <a:t>the </a:t>
            </a:r>
            <a:r>
              <a:rPr lang="en-US" dirty="0"/>
              <a:t>cross, and a close-up of his hands reveals a mark in his right palm like the </a:t>
            </a:r>
          </a:p>
          <a:p>
            <a:r>
              <a:rPr lang="en-US" dirty="0"/>
              <a:t>stigmata. Yet, the painting is revolutionary in its unheroic treatment, the </a:t>
            </a:r>
            <a:r>
              <a:rPr lang="en-US" dirty="0" smtClean="0"/>
              <a:t>flatness </a:t>
            </a:r>
            <a:r>
              <a:rPr lang="en-US" dirty="0"/>
              <a:t>of its perspective, and its matte almost granular pigments. Additionally, </a:t>
            </a:r>
            <a:r>
              <a:rPr lang="en-US" dirty="0" smtClean="0"/>
              <a:t>its </a:t>
            </a:r>
            <a:r>
              <a:rPr lang="en-US" dirty="0"/>
              <a:t>depiction of a contemporary event experienced by ordinary individuals bucked </a:t>
            </a:r>
            <a:r>
              <a:rPr lang="en-US" dirty="0" smtClean="0"/>
              <a:t>academic </a:t>
            </a:r>
            <a:r>
              <a:rPr lang="en-US" dirty="0"/>
              <a:t>norms that favored timeless Neoclassical vignettes. Goya intended to both witness and commemorate Spanish resistance to Napoleon's army during the Peninsular War of 1808-1814, a war marked by extreme brutality. The painting's dark horizon and sky reflect the early morning hours in which the executions took place, but also convey a feeling of overwhelming darkness.</a:t>
            </a:r>
          </a:p>
          <a:p>
            <a:endParaRPr lang="en-US" dirty="0"/>
          </a:p>
          <a:p>
            <a:r>
              <a:rPr lang="en-US" dirty="0"/>
              <a:t>The art historian Kenneth Clark described it as, "the first great picture which can be called revolutionary in every sense of the word, in style, in subject, and in intention." Goya's revolutionary painting would be instrumental in the rise of Realism's frank depictions of everyday life, of Picasso's declarations against the horrors of war, and the Surrealists' exploration of dream-like subject matter.</a:t>
            </a:r>
          </a:p>
        </p:txBody>
      </p:sp>
      <p:sp>
        <p:nvSpPr>
          <p:cNvPr id="5" name="Rectangle 4"/>
          <p:cNvSpPr/>
          <p:nvPr/>
        </p:nvSpPr>
        <p:spPr>
          <a:xfrm>
            <a:off x="434107" y="5082418"/>
            <a:ext cx="11268365"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409504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78996" y="3139290"/>
            <a:ext cx="4815841" cy="3104491"/>
          </a:xfrm>
          <a:prstGeom prst="rect">
            <a:avLst/>
          </a:prstGeom>
        </p:spPr>
      </p:pic>
      <p:sp>
        <p:nvSpPr>
          <p:cNvPr id="5" name="Rectangle 4"/>
          <p:cNvSpPr/>
          <p:nvPr/>
        </p:nvSpPr>
        <p:spPr>
          <a:xfrm>
            <a:off x="295563" y="138498"/>
            <a:ext cx="11582399" cy="6186309"/>
          </a:xfrm>
          <a:prstGeom prst="rect">
            <a:avLst/>
          </a:prstGeom>
        </p:spPr>
        <p:txBody>
          <a:bodyPr wrap="square">
            <a:spAutoFit/>
          </a:bodyPr>
          <a:lstStyle/>
          <a:p>
            <a:r>
              <a:rPr lang="en-US" dirty="0" smtClean="0"/>
              <a:t>1814 La </a:t>
            </a:r>
            <a:r>
              <a:rPr lang="en-US" dirty="0"/>
              <a:t>Grande Odalisque</a:t>
            </a:r>
          </a:p>
          <a:p>
            <a:r>
              <a:rPr lang="en-US" dirty="0"/>
              <a:t>Artist: Jean-</a:t>
            </a:r>
            <a:r>
              <a:rPr lang="en-US" dirty="0" err="1"/>
              <a:t>Auguste</a:t>
            </a:r>
            <a:r>
              <a:rPr lang="en-US" dirty="0"/>
              <a:t>-Dominique </a:t>
            </a:r>
            <a:r>
              <a:rPr lang="en-US" dirty="0" smtClean="0"/>
              <a:t>Ingres</a:t>
            </a:r>
          </a:p>
          <a:p>
            <a:endParaRPr lang="en-US" dirty="0"/>
          </a:p>
          <a:p>
            <a:r>
              <a:rPr lang="en-US" dirty="0"/>
              <a:t>This painting depicts a reclining nude, a member of a harem, holding a feathered fan amidst sumptuous textiles. Her hair is wrapped in a turban, and a hookah sits at her feet. She turns her head over her shoulder to peer out at the viewer</a:t>
            </a:r>
            <a:r>
              <a:rPr lang="en-US" dirty="0" smtClean="0"/>
              <a:t>.</a:t>
            </a:r>
            <a:endParaRPr lang="en-US" dirty="0"/>
          </a:p>
          <a:p>
            <a:r>
              <a:rPr lang="en-US" dirty="0"/>
              <a:t>Ingres was one of the best known of the Neoclassical painters, and while he continued to defend the style, this work reflects a Romantic tendency. The image recalls Titan's Venus of </a:t>
            </a:r>
            <a:r>
              <a:rPr lang="en-US" dirty="0" err="1"/>
              <a:t>Urbino</a:t>
            </a:r>
            <a:r>
              <a:rPr lang="en-US" dirty="0"/>
              <a:t> (1528) and echoes the pose of Jacque-Louis David's Portrait of Madame </a:t>
            </a:r>
            <a:r>
              <a:rPr lang="en-US" dirty="0" err="1"/>
              <a:t>Récamier</a:t>
            </a:r>
            <a:r>
              <a:rPr lang="en-US" dirty="0"/>
              <a:t> (1809), but a Mannerist influence is also apparent in the figure's anatomical distortions. Her head is a little too small, and her arms do not appear to be the same length. When the work was shown at the 1819 Salon, these distortions prompted critics to claim she had no bones, no structure, and too many vertebrae</a:t>
            </a:r>
            <a:r>
              <a:rPr lang="en-US" dirty="0" smtClean="0"/>
              <a:t>.</a:t>
            </a:r>
          </a:p>
          <a:p>
            <a:endParaRPr lang="en-US" dirty="0"/>
          </a:p>
          <a:p>
            <a:r>
              <a:rPr lang="en-US" dirty="0"/>
              <a:t>The work is a well-known example of Orientalism. By placing a </a:t>
            </a:r>
            <a:r>
              <a:rPr lang="en-US" dirty="0" smtClean="0"/>
              <a:t>European</a:t>
            </a:r>
          </a:p>
          <a:p>
            <a:r>
              <a:rPr lang="en-US" dirty="0" smtClean="0"/>
              <a:t> nude within the context of a Middle-Eastern harem, the subject could </a:t>
            </a:r>
          </a:p>
          <a:p>
            <a:r>
              <a:rPr lang="en-US" dirty="0" smtClean="0"/>
              <a:t>be given an exotic and openly erotic treatment. Subsequent scholars</a:t>
            </a:r>
          </a:p>
          <a:p>
            <a:r>
              <a:rPr lang="en-US" dirty="0" smtClean="0"/>
              <a:t> </a:t>
            </a:r>
            <a:r>
              <a:rPr lang="en-US" dirty="0"/>
              <a:t>have suggested that because the woman is a concubine in a sultan's </a:t>
            </a:r>
            <a:endParaRPr lang="en-US" dirty="0" smtClean="0"/>
          </a:p>
          <a:p>
            <a:r>
              <a:rPr lang="en-US" dirty="0" smtClean="0"/>
              <a:t>harem</a:t>
            </a:r>
            <a:r>
              <a:rPr lang="en-US" dirty="0"/>
              <a:t>, the distortions of her figure are symbolic, meant to convey </a:t>
            </a:r>
            <a:endParaRPr lang="en-US" dirty="0" smtClean="0"/>
          </a:p>
          <a:p>
            <a:r>
              <a:rPr lang="en-US" dirty="0" smtClean="0"/>
              <a:t>the </a:t>
            </a:r>
            <a:r>
              <a:rPr lang="en-US" dirty="0"/>
              <a:t>sultan's erotic gaze upon her figure. As a result, the work points </a:t>
            </a:r>
            <a:endParaRPr lang="en-US" dirty="0" smtClean="0"/>
          </a:p>
          <a:p>
            <a:r>
              <a:rPr lang="en-US" dirty="0" smtClean="0"/>
              <a:t>the </a:t>
            </a:r>
            <a:r>
              <a:rPr lang="en-US" dirty="0"/>
              <a:t>way to Romanticism's emphasis on depicting a subject subjectively </a:t>
            </a:r>
            <a:endParaRPr lang="en-US" dirty="0" smtClean="0"/>
          </a:p>
          <a:p>
            <a:r>
              <a:rPr lang="en-US" dirty="0" smtClean="0"/>
              <a:t>rather </a:t>
            </a:r>
            <a:r>
              <a:rPr lang="en-US" dirty="0"/>
              <a:t>than objectively or according to an idealized standard of beauty. </a:t>
            </a:r>
            <a:endParaRPr lang="en-US" dirty="0" smtClean="0"/>
          </a:p>
          <a:p>
            <a:r>
              <a:rPr lang="en-US" dirty="0" smtClean="0"/>
              <a:t>Ingres's </a:t>
            </a:r>
            <a:r>
              <a:rPr lang="en-US" dirty="0"/>
              <a:t>use of color and his flattening of the figure would be important </a:t>
            </a:r>
            <a:endParaRPr lang="en-US" dirty="0" smtClean="0"/>
          </a:p>
          <a:p>
            <a:r>
              <a:rPr lang="en-US" dirty="0" smtClean="0"/>
              <a:t>examples </a:t>
            </a:r>
            <a:r>
              <a:rPr lang="en-US" dirty="0"/>
              <a:t>for 20th-century artists like Picasso and Matisse, who also </a:t>
            </a:r>
            <a:endParaRPr lang="en-US" dirty="0" smtClean="0"/>
          </a:p>
          <a:p>
            <a:r>
              <a:rPr lang="en-US" dirty="0" smtClean="0"/>
              <a:t>eschewed </a:t>
            </a:r>
            <a:r>
              <a:rPr lang="en-US" dirty="0"/>
              <a:t>classical ideals in their representations of individuals.</a:t>
            </a:r>
            <a:endParaRPr lang="en-IN" dirty="0"/>
          </a:p>
        </p:txBody>
      </p:sp>
      <p:sp>
        <p:nvSpPr>
          <p:cNvPr id="6" name="Rectangle 5"/>
          <p:cNvSpPr/>
          <p:nvPr/>
        </p:nvSpPr>
        <p:spPr>
          <a:xfrm>
            <a:off x="406400" y="6324807"/>
            <a:ext cx="11785600"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332851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339250" cy="1820091"/>
          </a:xfrm>
        </p:spPr>
        <p:txBody>
          <a:bodyPr>
            <a:normAutofit fontScale="90000"/>
          </a:bodyPr>
          <a:lstStyle/>
          <a:p>
            <a:r>
              <a:rPr lang="en-US" sz="5300" dirty="0" smtClean="0"/>
              <a:t>Romanticism</a:t>
            </a:r>
            <a:r>
              <a:rPr lang="en-US" dirty="0" smtClean="0"/>
              <a:t/>
            </a:r>
            <a:br>
              <a:rPr lang="en-US" dirty="0" smtClean="0"/>
            </a:br>
            <a:r>
              <a:rPr lang="en-US" dirty="0" smtClean="0"/>
              <a:t>     </a:t>
            </a:r>
            <a:r>
              <a:rPr lang="en-US" sz="2700" dirty="0" err="1" smtClean="0"/>
              <a:t>Romanticism</a:t>
            </a:r>
            <a:r>
              <a:rPr lang="en-US" sz="2700" dirty="0" smtClean="0"/>
              <a:t> </a:t>
            </a:r>
            <a:r>
              <a:rPr lang="en-US" sz="2700" dirty="0"/>
              <a:t>Artworks</a:t>
            </a:r>
            <a:br>
              <a:rPr lang="en-US" sz="2700" dirty="0"/>
            </a:br>
            <a:r>
              <a:rPr lang="en-US" sz="2700" dirty="0" smtClean="0"/>
              <a:t>       Started</a:t>
            </a:r>
            <a:r>
              <a:rPr lang="en-US" sz="2700" dirty="0"/>
              <a:t>: c.1780</a:t>
            </a:r>
            <a:br>
              <a:rPr lang="en-US" sz="2700" dirty="0"/>
            </a:br>
            <a:r>
              <a:rPr lang="en-US" sz="2700" dirty="0" smtClean="0"/>
              <a:t>       Ended</a:t>
            </a:r>
            <a:r>
              <a:rPr lang="en-US" sz="2700" dirty="0"/>
              <a:t>: 1830</a:t>
            </a:r>
            <a:endParaRPr lang="en-IN" sz="2700" dirty="0"/>
          </a:p>
        </p:txBody>
      </p:sp>
      <p:sp>
        <p:nvSpPr>
          <p:cNvPr id="3" name="Content Placeholder 2"/>
          <p:cNvSpPr>
            <a:spLocks noGrp="1"/>
          </p:cNvSpPr>
          <p:nvPr>
            <p:ph idx="1"/>
          </p:nvPr>
        </p:nvSpPr>
        <p:spPr>
          <a:xfrm>
            <a:off x="602675" y="2633683"/>
            <a:ext cx="11025908" cy="3296062"/>
          </a:xfrm>
        </p:spPr>
        <p:txBody>
          <a:bodyPr>
            <a:normAutofit lnSpcReduction="10000"/>
          </a:bodyPr>
          <a:lstStyle/>
          <a:p>
            <a:r>
              <a:rPr lang="en-US" dirty="0"/>
              <a:t>At the end of the 18th century and well into the 19th, Romanticism quickly spread throughout Europe and the United States to challenge the rational ideal held so tightly during the Enlightenment. The artists emphasized that sense and emotions - not simply reason and order - were equally important means of understanding and experiencing the world. Romanticism celebrated the individual imagination and intuition in the enduring search for individual rights and liberty. Its ideals of the creative, subjective powers of the artist fueled avant-garde movements well into the 20th century</a:t>
            </a:r>
            <a:r>
              <a:rPr lang="en-US" dirty="0" smtClean="0"/>
              <a:t>.</a:t>
            </a:r>
          </a:p>
          <a:p>
            <a:r>
              <a:rPr lang="en-US" dirty="0"/>
              <a:t>Romanticist practitioners found their voices across all genres, including literature, music, art, and architecture. Reacting against the sober style of Neoclassicism preferred by most countries' academies, the far reaching international movement valued originality, inspiration, and imagination, thus promoting a variety of styles within the movement. Additionally, in an effort to stem the tide of increasing industrialization, many of the Romanticists emphasized the individual's connection to nature and an idealized past.</a:t>
            </a:r>
          </a:p>
          <a:p>
            <a:endParaRPr lang="en-IN" dirty="0"/>
          </a:p>
        </p:txBody>
      </p:sp>
      <p:pic>
        <p:nvPicPr>
          <p:cNvPr id="4" name="Picture 3"/>
          <p:cNvPicPr>
            <a:picLocks noChangeAspect="1"/>
          </p:cNvPicPr>
          <p:nvPr/>
        </p:nvPicPr>
        <p:blipFill>
          <a:blip r:embed="rId2"/>
          <a:stretch>
            <a:fillRect/>
          </a:stretch>
        </p:blipFill>
        <p:spPr>
          <a:xfrm>
            <a:off x="4929052" y="513806"/>
            <a:ext cx="6095999" cy="1628502"/>
          </a:xfrm>
          <a:prstGeom prst="rect">
            <a:avLst/>
          </a:prstGeom>
        </p:spPr>
      </p:pic>
      <p:sp>
        <p:nvSpPr>
          <p:cNvPr id="6" name="TextBox 5"/>
          <p:cNvSpPr txBox="1"/>
          <p:nvPr/>
        </p:nvSpPr>
        <p:spPr>
          <a:xfrm>
            <a:off x="415636" y="6011773"/>
            <a:ext cx="11443855" cy="369332"/>
          </a:xfrm>
          <a:prstGeom prst="rect">
            <a:avLst/>
          </a:prstGeom>
          <a:noFill/>
        </p:spPr>
        <p:txBody>
          <a:bodyPr wrap="square" rtlCol="0">
            <a:spAutoFit/>
          </a:bodyPr>
          <a:lstStyle/>
          <a:p>
            <a:r>
              <a:rPr lang="en-US" dirty="0">
                <a:solidFill>
                  <a:schemeClr val="accent6">
                    <a:lumMod val="60000"/>
                    <a:lumOff val="40000"/>
                  </a:schemeClr>
                </a:solidFill>
              </a:rPr>
              <a:t>This presentation is prepared for online teaching and learning purpose. This is not intended to be </a:t>
            </a:r>
            <a:r>
              <a:rPr lang="en-US" dirty="0" smtClean="0">
                <a:solidFill>
                  <a:schemeClr val="accent6">
                    <a:lumMod val="60000"/>
                    <a:lumOff val="40000"/>
                  </a:schemeClr>
                </a:solidFill>
              </a:rPr>
              <a:t>published or printed . </a:t>
            </a:r>
            <a:endParaRPr lang="en-IN" dirty="0">
              <a:solidFill>
                <a:schemeClr val="accent6">
                  <a:lumMod val="60000"/>
                  <a:lumOff val="40000"/>
                </a:schemeClr>
              </a:solidFill>
            </a:endParaRPr>
          </a:p>
        </p:txBody>
      </p:sp>
    </p:spTree>
    <p:extLst>
      <p:ext uri="{BB962C8B-B14F-4D97-AF65-F5344CB8AC3E}">
        <p14:creationId xmlns:p14="http://schemas.microsoft.com/office/powerpoint/2010/main" val="3180144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73272" y="323273"/>
            <a:ext cx="4654481" cy="5948218"/>
          </a:xfrm>
          <a:prstGeom prst="rect">
            <a:avLst/>
          </a:prstGeom>
        </p:spPr>
      </p:pic>
      <p:sp>
        <p:nvSpPr>
          <p:cNvPr id="5" name="Rectangle 4"/>
          <p:cNvSpPr/>
          <p:nvPr/>
        </p:nvSpPr>
        <p:spPr>
          <a:xfrm>
            <a:off x="267855" y="151302"/>
            <a:ext cx="6927273" cy="6186309"/>
          </a:xfrm>
          <a:prstGeom prst="rect">
            <a:avLst/>
          </a:prstGeom>
        </p:spPr>
        <p:txBody>
          <a:bodyPr wrap="square">
            <a:spAutoFit/>
          </a:bodyPr>
          <a:lstStyle/>
          <a:p>
            <a:r>
              <a:rPr lang="en-US" dirty="0"/>
              <a:t>c. </a:t>
            </a:r>
            <a:r>
              <a:rPr lang="en-US" dirty="0" smtClean="0"/>
              <a:t>1818 Wanderer </a:t>
            </a:r>
            <a:r>
              <a:rPr lang="en-US" dirty="0"/>
              <a:t>Above the Sea of Fog</a:t>
            </a:r>
          </a:p>
          <a:p>
            <a:r>
              <a:rPr lang="en-US" dirty="0"/>
              <a:t>Artist: Caspar David Friedrich</a:t>
            </a:r>
          </a:p>
          <a:p>
            <a:endParaRPr lang="en-US" dirty="0"/>
          </a:p>
          <a:p>
            <a:r>
              <a:rPr lang="en-US" dirty="0"/>
              <a:t>In this painting, an aristocratic man steps out upon a rocky crag as he surveys the landscape before him, with his back turned toward the viewer. Out of swirling clouds of fog, tall pinnacles of rocks loom, and a majestic peak on the left and a rock formation on the right fill the horizon. Many of Friedrich's landscapes depict a solitary figure in an overwhelming landscape that stands in for a Byronic hero, overlooking and dominating the view.</a:t>
            </a:r>
          </a:p>
          <a:p>
            <a:endParaRPr lang="en-US" dirty="0"/>
          </a:p>
          <a:p>
            <a:r>
              <a:rPr lang="en-US" dirty="0"/>
              <a:t>While Friedrich made </a:t>
            </a:r>
            <a:r>
              <a:rPr lang="en-US" dirty="0" err="1" smtClean="0"/>
              <a:t>plein</a:t>
            </a:r>
            <a:r>
              <a:rPr lang="en-US" dirty="0" smtClean="0"/>
              <a:t> </a:t>
            </a:r>
            <a:r>
              <a:rPr lang="en-US" dirty="0"/>
              <a:t>air sketches in the mountains of Saxony and Bohemia in preparation for this painting, the landscape is essentially an imaginary one, a composite of specific views. The place of the individual in the natural world was an abiding theme of the Romantic painters. Here, the individual wanderer atop a precipice contemplating the world before him seems to suggest mastery over the landscape, but at the same time, the figure seems small and insignificant compared the sublime vista of mountains and sky that stretch out before him. Friedrich was a master of presenting the sublimity of nature in its infinite boundlessness and tempestuousness. Upon contemplation, the world, in its fog, ultimately remains unknowable.</a:t>
            </a:r>
            <a:endParaRPr lang="en-IN" dirty="0"/>
          </a:p>
        </p:txBody>
      </p:sp>
      <p:sp>
        <p:nvSpPr>
          <p:cNvPr id="6" name="Rectangle 5"/>
          <p:cNvSpPr/>
          <p:nvPr/>
        </p:nvSpPr>
        <p:spPr>
          <a:xfrm>
            <a:off x="489527" y="6337611"/>
            <a:ext cx="11314545"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481859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810" y="450009"/>
            <a:ext cx="8444984" cy="5774348"/>
          </a:xfrm>
          <a:prstGeom prst="rect">
            <a:avLst/>
          </a:prstGeom>
        </p:spPr>
      </p:pic>
      <p:sp>
        <p:nvSpPr>
          <p:cNvPr id="5" name="Rectangle 4"/>
          <p:cNvSpPr/>
          <p:nvPr/>
        </p:nvSpPr>
        <p:spPr>
          <a:xfrm>
            <a:off x="8719794" y="476766"/>
            <a:ext cx="3278052" cy="5909310"/>
          </a:xfrm>
          <a:prstGeom prst="rect">
            <a:avLst/>
          </a:prstGeom>
        </p:spPr>
        <p:txBody>
          <a:bodyPr wrap="square">
            <a:spAutoFit/>
          </a:bodyPr>
          <a:lstStyle/>
          <a:p>
            <a:pPr algn="r"/>
            <a:r>
              <a:rPr lang="en-US" dirty="0"/>
              <a:t>1818-19</a:t>
            </a:r>
          </a:p>
          <a:p>
            <a:pPr algn="r"/>
            <a:r>
              <a:rPr lang="en-US" dirty="0"/>
              <a:t>The Raft of the Medusa</a:t>
            </a:r>
          </a:p>
          <a:p>
            <a:pPr algn="r"/>
            <a:r>
              <a:rPr lang="en-US" dirty="0"/>
              <a:t>Artist: </a:t>
            </a:r>
            <a:r>
              <a:rPr lang="en-US" dirty="0" err="1"/>
              <a:t>Théodore</a:t>
            </a:r>
            <a:r>
              <a:rPr lang="en-US" dirty="0"/>
              <a:t> </a:t>
            </a:r>
            <a:r>
              <a:rPr lang="en-US" dirty="0" err="1"/>
              <a:t>Géricault</a:t>
            </a:r>
            <a:endParaRPr lang="en-US" dirty="0"/>
          </a:p>
          <a:p>
            <a:pPr algn="r"/>
            <a:endParaRPr lang="en-US" dirty="0"/>
          </a:p>
          <a:p>
            <a:pPr algn="r"/>
            <a:r>
              <a:rPr lang="en-US" dirty="0" err="1"/>
              <a:t>Géricault</a:t>
            </a:r>
            <a:r>
              <a:rPr lang="en-US" dirty="0"/>
              <a:t> depicts the desperate survivors of a shipwreck after weeks at sea on a wave-tossed raft beneath a stormy sky. At the front of the raft, a black man waves a shirt trying to flag down a ship barely visible on the horizon, while behind him others struggle forward raising their arms in hope of rescue. In the foreground, a disconsolate older man holds onto the nude corpse of his dead son, the body of a man hangs off the raft trailing in the water, and to the far left lies a partial corpse, severed at the waist.</a:t>
            </a:r>
          </a:p>
        </p:txBody>
      </p:sp>
      <p:sp>
        <p:nvSpPr>
          <p:cNvPr id="6" name="Rectangle 5"/>
          <p:cNvSpPr/>
          <p:nvPr/>
        </p:nvSpPr>
        <p:spPr>
          <a:xfrm>
            <a:off x="542473" y="6251114"/>
            <a:ext cx="11529263"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418307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474" y="796321"/>
            <a:ext cx="11255604" cy="4801314"/>
          </a:xfrm>
          <a:prstGeom prst="rect">
            <a:avLst/>
          </a:prstGeom>
        </p:spPr>
        <p:txBody>
          <a:bodyPr wrap="square">
            <a:spAutoFit/>
          </a:bodyPr>
          <a:lstStyle/>
          <a:p>
            <a:r>
              <a:rPr lang="en-US" dirty="0"/>
              <a:t>The scene depicts the survivors of the wreck of the Medusa, a French Royal Navy frigate sent to colonize Senegal in 1816. The ship ran aground on a sandbank and began to sink, but there were not enough lifeboats. Some of the survivors built a makeshift raft to reach the African shore, but they were quickly lost at sea. Many died, and others resorted to violence and cannibalism. The artist did months of research, interviewing and sketching the survivors, dissecting cadavers in his studio, and recruiting friends to model, including the painter Delacroix.</a:t>
            </a:r>
          </a:p>
          <a:p>
            <a:endParaRPr lang="en-US" dirty="0"/>
          </a:p>
          <a:p>
            <a:r>
              <a:rPr lang="en-US" dirty="0" err="1"/>
              <a:t>Géricault's</a:t>
            </a:r>
            <a:r>
              <a:rPr lang="en-US" dirty="0"/>
              <a:t> use of light and shadow as well as organizing the scene along two diagonals creates a dramatic and intense vision. Beginning with the bodies in the lower left, the viewer follows the eyes and gestures of the raft's inhabitants to a man, borne on the shoulders of his companions, waving a cloth - a sign of hope. From the shadows below the sail, one follows another diagonal to the bottom right to see a corpse, partially shrouded, slipping off the raft into the sea. This organization, coupled with the majestic and stormy sky speaks to the Romantic tastes for the terrible and the sublime.</a:t>
            </a:r>
          </a:p>
          <a:p>
            <a:endParaRPr lang="en-US" dirty="0"/>
          </a:p>
          <a:p>
            <a:r>
              <a:rPr lang="en-US" dirty="0"/>
              <a:t>Intended as a profound critique of a social and political system by depicting the tragic consequences and suffering of the marginal members of society, the painting is a pioneering example of protest art. The famous 19th-century art critic Jules Michelet (who coined the term The Renaissance) ascribed a broader view of </a:t>
            </a:r>
            <a:r>
              <a:rPr lang="en-US" dirty="0" err="1"/>
              <a:t>Géricault's</a:t>
            </a:r>
            <a:r>
              <a:rPr lang="en-US" dirty="0"/>
              <a:t> subject, suggesting that "our whole society is aboard the raft of the Medusa."</a:t>
            </a:r>
            <a:endParaRPr lang="en-IN" dirty="0"/>
          </a:p>
        </p:txBody>
      </p:sp>
      <p:sp>
        <p:nvSpPr>
          <p:cNvPr id="5" name="Rectangle 4"/>
          <p:cNvSpPr/>
          <p:nvPr/>
        </p:nvSpPr>
        <p:spPr>
          <a:xfrm>
            <a:off x="518474" y="5765908"/>
            <a:ext cx="11255604"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276493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9454" y="296727"/>
            <a:ext cx="9254837" cy="5838374"/>
          </a:xfrm>
          <a:prstGeom prst="rect">
            <a:avLst/>
          </a:prstGeom>
        </p:spPr>
      </p:pic>
      <p:sp>
        <p:nvSpPr>
          <p:cNvPr id="5" name="Rectangle 4"/>
          <p:cNvSpPr/>
          <p:nvPr/>
        </p:nvSpPr>
        <p:spPr>
          <a:xfrm>
            <a:off x="9107053" y="5211771"/>
            <a:ext cx="2706255" cy="923330"/>
          </a:xfrm>
          <a:prstGeom prst="rect">
            <a:avLst/>
          </a:prstGeom>
        </p:spPr>
        <p:txBody>
          <a:bodyPr wrap="square">
            <a:spAutoFit/>
          </a:bodyPr>
          <a:lstStyle/>
          <a:p>
            <a:pPr algn="r"/>
            <a:r>
              <a:rPr lang="en-US" dirty="0"/>
              <a:t>1821</a:t>
            </a:r>
          </a:p>
          <a:p>
            <a:pPr algn="r"/>
            <a:r>
              <a:rPr lang="en-US" dirty="0"/>
              <a:t>The Hay Wain</a:t>
            </a:r>
          </a:p>
          <a:p>
            <a:pPr algn="r"/>
            <a:r>
              <a:rPr lang="en-US" dirty="0"/>
              <a:t>Artist: John Constable</a:t>
            </a:r>
            <a:endParaRPr lang="en-IN" dirty="0"/>
          </a:p>
        </p:txBody>
      </p:sp>
      <p:sp>
        <p:nvSpPr>
          <p:cNvPr id="6" name="Rectangle 5"/>
          <p:cNvSpPr/>
          <p:nvPr/>
        </p:nvSpPr>
        <p:spPr>
          <a:xfrm>
            <a:off x="369454" y="6248615"/>
            <a:ext cx="11369964"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381631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473" y="834794"/>
            <a:ext cx="11009745" cy="4524315"/>
          </a:xfrm>
          <a:prstGeom prst="rect">
            <a:avLst/>
          </a:prstGeom>
        </p:spPr>
        <p:txBody>
          <a:bodyPr wrap="square">
            <a:spAutoFit/>
          </a:bodyPr>
          <a:lstStyle/>
          <a:p>
            <a:r>
              <a:rPr lang="en-US" dirty="0"/>
              <a:t>This rural landscape depicts a hay wain, a kind of cart, drawn by three horses crossing a river. On the left bank, a cottage, known as Willy Lott's Cottage for the tenant farmer who lived there, stands behind </a:t>
            </a:r>
            <a:r>
              <a:rPr lang="en-US" dirty="0" err="1"/>
              <a:t>Flatford</a:t>
            </a:r>
            <a:r>
              <a:rPr lang="en-US" dirty="0"/>
              <a:t> Mill, which was owned by Constable's father. Constable knew this area of the Suffolk countryside well and said, "I should paint my own places best, painting is but another word for feeling." He made countless </a:t>
            </a:r>
            <a:r>
              <a:rPr lang="en-US" dirty="0" err="1"/>
              <a:t>en</a:t>
            </a:r>
            <a:r>
              <a:rPr lang="en-US" dirty="0"/>
              <a:t> </a:t>
            </a:r>
            <a:r>
              <a:rPr lang="en-US" dirty="0" err="1"/>
              <a:t>plein</a:t>
            </a:r>
            <a:r>
              <a:rPr lang="en-US" dirty="0"/>
              <a:t> air sketches in which he engaged in near scientific observations of the weather and the effects of light.</a:t>
            </a:r>
          </a:p>
          <a:p>
            <a:endParaRPr lang="en-US" dirty="0"/>
          </a:p>
          <a:p>
            <a:r>
              <a:rPr lang="en-US" dirty="0"/>
              <a:t>In Constable's landscape, man does not stand back and observe nature but is instead intimately a part of nature, just as the trees and birds are. The figuring driving the cart is not out of scale with his environment. Constable depicted the oneness with nature that so many of the Romantic poets declared.</a:t>
            </a:r>
          </a:p>
          <a:p>
            <a:endParaRPr lang="en-US" dirty="0"/>
          </a:p>
          <a:p>
            <a:r>
              <a:rPr lang="en-US" dirty="0"/>
              <a:t>Constable found little acclaim in his home country of England because of his refusal to follow a traditional academic path and his insistence on pursuing the lowliest of genres: landscape painting. The French Romantics, however, took him up enthusiastically after seeing this work in the 1824 Paris Salon. His ability to capture the way fleeting atmosphere determines how we see the landscape inspired such artists as </a:t>
            </a:r>
            <a:r>
              <a:rPr lang="en-US" dirty="0" err="1"/>
              <a:t>Eugène</a:t>
            </a:r>
            <a:r>
              <a:rPr lang="en-US" dirty="0"/>
              <a:t> Delacroix. While The Hay Wain may not have been well-received by his countrymen at the time, in 2005 it was the voted second most popular painting in England.</a:t>
            </a:r>
            <a:endParaRPr lang="en-IN" dirty="0"/>
          </a:p>
        </p:txBody>
      </p:sp>
      <p:sp>
        <p:nvSpPr>
          <p:cNvPr id="5" name="Rectangle 4"/>
          <p:cNvSpPr/>
          <p:nvPr/>
        </p:nvSpPr>
        <p:spPr>
          <a:xfrm>
            <a:off x="609600" y="5470344"/>
            <a:ext cx="11277600"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309743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56363" y="290700"/>
            <a:ext cx="7715106" cy="5947527"/>
          </a:xfrm>
          <a:prstGeom prst="rect">
            <a:avLst/>
          </a:prstGeom>
        </p:spPr>
      </p:pic>
      <p:sp>
        <p:nvSpPr>
          <p:cNvPr id="5" name="Rectangle 4"/>
          <p:cNvSpPr/>
          <p:nvPr/>
        </p:nvSpPr>
        <p:spPr>
          <a:xfrm>
            <a:off x="369454" y="605916"/>
            <a:ext cx="3786909" cy="5632311"/>
          </a:xfrm>
          <a:prstGeom prst="rect">
            <a:avLst/>
          </a:prstGeom>
        </p:spPr>
        <p:txBody>
          <a:bodyPr wrap="square">
            <a:spAutoFit/>
          </a:bodyPr>
          <a:lstStyle/>
          <a:p>
            <a:r>
              <a:rPr lang="en-US" dirty="0"/>
              <a:t>1830</a:t>
            </a:r>
          </a:p>
          <a:p>
            <a:r>
              <a:rPr lang="en-US" dirty="0"/>
              <a:t>Liberty Leading the People (July 28, 1830)</a:t>
            </a:r>
          </a:p>
          <a:p>
            <a:r>
              <a:rPr lang="en-US" dirty="0"/>
              <a:t>Artist: </a:t>
            </a:r>
            <a:r>
              <a:rPr lang="en-US" dirty="0" err="1"/>
              <a:t>Eugène</a:t>
            </a:r>
            <a:r>
              <a:rPr lang="en-US" dirty="0"/>
              <a:t> Delacroix</a:t>
            </a:r>
          </a:p>
          <a:p>
            <a:endParaRPr lang="en-US" dirty="0"/>
          </a:p>
          <a:p>
            <a:r>
              <a:rPr lang="en-US" dirty="0"/>
              <a:t>This famous and influential painting depicts the Paris uprising in July 1830. Delacroix, though, does not present an actual event but an allegory of revolution. A bare-chested woman, representing the idea of Liberty, wears a </a:t>
            </a:r>
            <a:r>
              <a:rPr lang="en-US" dirty="0" err="1"/>
              <a:t>Phryggian</a:t>
            </a:r>
            <a:r>
              <a:rPr lang="en-US" dirty="0"/>
              <a:t> cap, carries a bayonet in one hand and raises the tricolor flag in the other, encouraging the rebellious crowd forward on their path to victory. While her figure and the dress draped over her body evokes the Greek classical ideal, Delacroix includes her underarm hair, suggesting a real person and not just an ideal.</a:t>
            </a:r>
            <a:endParaRPr lang="en-IN" dirty="0"/>
          </a:p>
        </p:txBody>
      </p:sp>
      <p:sp>
        <p:nvSpPr>
          <p:cNvPr id="6" name="Rectangle 5"/>
          <p:cNvSpPr/>
          <p:nvPr/>
        </p:nvSpPr>
        <p:spPr>
          <a:xfrm>
            <a:off x="480291" y="6288090"/>
            <a:ext cx="11391178"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145695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182" y="733377"/>
            <a:ext cx="11240654" cy="4524315"/>
          </a:xfrm>
          <a:prstGeom prst="rect">
            <a:avLst/>
          </a:prstGeom>
        </p:spPr>
        <p:txBody>
          <a:bodyPr wrap="square">
            <a:spAutoFit/>
          </a:bodyPr>
          <a:lstStyle/>
          <a:p>
            <a:r>
              <a:rPr lang="en-US" dirty="0"/>
              <a:t>Other contemporary details and political symbols can be found in the portrayal of various classes of Parisian society. A boy, wearing a beret worn by students carries a cartridge pouch on his shoulder and his cavalry pistols, a factory worker brandishes a saber and wears sailor trousers with an apron, and a man wearing the waistcoat and top hat of fashionable urban society is perhaps a self-portrait of Delacroix. The wounded man who kneels at Liberty's feet and looks up at Liberty is a Parisian temporary worker. Each detail in the image carries political significance, as the beret with a white royalist and a red ribbon denotes the liberal faction, and a Cholet handkerchief, a symbol of a Royalist leader, is used to fasten a pistol to a man's abdomen. The right background is relatively empty, and though the towers of Notre Dame place the scene in Paris, parts of the </a:t>
            </a:r>
            <a:r>
              <a:rPr lang="en-US" dirty="0" err="1"/>
              <a:t>urbanscape</a:t>
            </a:r>
            <a:r>
              <a:rPr lang="en-US" dirty="0"/>
              <a:t> are purely imagined.</a:t>
            </a:r>
          </a:p>
          <a:p>
            <a:endParaRPr lang="en-US" dirty="0"/>
          </a:p>
          <a:p>
            <a:r>
              <a:rPr lang="en-US" dirty="0"/>
              <a:t>Delacroix said of the work, "I have undertaken a modern subject, a barricade, and although I may not have fought for my country, at least I shall have painted for her." He had witnessed the event, describing, "Three days amid gunfire and bullets, as there was fighting all around. A simple stroller like myself ran the same risk of stopping a bullet as the impromptu heroes who advanced on the enemy with pieces of iron fixed to broom handles." Delacroix used the dynamic pyramidal arrangement, chiaroscuro, and color to create a scene of clamorous drama that highlights heroism, death, and suffering, quintessential themes of the Romantic movement. Delacroix's bohemianism, his personal vision, and his refusal of academic norms, hallmarks of the Romantic attitude, made him a model for many modern artists.</a:t>
            </a:r>
            <a:endParaRPr lang="en-IN" dirty="0"/>
          </a:p>
        </p:txBody>
      </p:sp>
      <p:sp>
        <p:nvSpPr>
          <p:cNvPr id="5" name="Rectangle 4"/>
          <p:cNvSpPr/>
          <p:nvPr/>
        </p:nvSpPr>
        <p:spPr>
          <a:xfrm>
            <a:off x="554181" y="5562708"/>
            <a:ext cx="11416145"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995833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13055" y="273269"/>
            <a:ext cx="5610225" cy="4110182"/>
          </a:xfrm>
          <a:prstGeom prst="rect">
            <a:avLst/>
          </a:prstGeom>
        </p:spPr>
      </p:pic>
      <p:sp>
        <p:nvSpPr>
          <p:cNvPr id="3" name="Rectangle 2"/>
          <p:cNvSpPr/>
          <p:nvPr/>
        </p:nvSpPr>
        <p:spPr>
          <a:xfrm>
            <a:off x="406401" y="273269"/>
            <a:ext cx="11185236" cy="5909310"/>
          </a:xfrm>
          <a:prstGeom prst="rect">
            <a:avLst/>
          </a:prstGeom>
        </p:spPr>
        <p:txBody>
          <a:bodyPr wrap="square">
            <a:spAutoFit/>
          </a:bodyPr>
          <a:lstStyle/>
          <a:p>
            <a:r>
              <a:rPr lang="en-US" dirty="0" smtClean="0"/>
              <a:t>1836 The </a:t>
            </a:r>
            <a:r>
              <a:rPr lang="en-US" dirty="0"/>
              <a:t>Oxbow, View from Mount Holyoke, Northampton, </a:t>
            </a:r>
            <a:endParaRPr lang="en-US" dirty="0" smtClean="0"/>
          </a:p>
          <a:p>
            <a:r>
              <a:rPr lang="en-US" dirty="0" smtClean="0"/>
              <a:t>Massachusetts</a:t>
            </a:r>
            <a:r>
              <a:rPr lang="en-US" dirty="0"/>
              <a:t>, after a Thunderstorm</a:t>
            </a:r>
          </a:p>
          <a:p>
            <a:r>
              <a:rPr lang="en-US" dirty="0"/>
              <a:t>Artist: Thomas </a:t>
            </a:r>
            <a:r>
              <a:rPr lang="en-US" dirty="0" smtClean="0"/>
              <a:t>Cole</a:t>
            </a:r>
            <a:endParaRPr lang="en-US" dirty="0"/>
          </a:p>
          <a:p>
            <a:endParaRPr lang="en-US" dirty="0"/>
          </a:p>
          <a:p>
            <a:r>
              <a:rPr lang="en-US" dirty="0"/>
              <a:t>The American Thomas Cole depicts a view of the winding </a:t>
            </a:r>
            <a:endParaRPr lang="en-US" dirty="0" smtClean="0"/>
          </a:p>
          <a:p>
            <a:r>
              <a:rPr lang="en-US" dirty="0" smtClean="0"/>
              <a:t>Connecticut </a:t>
            </a:r>
            <a:r>
              <a:rPr lang="en-US" dirty="0"/>
              <a:t>River from Mount Holyoke in Massachusetts. A </a:t>
            </a:r>
            <a:endParaRPr lang="en-US" dirty="0" smtClean="0"/>
          </a:p>
          <a:p>
            <a:r>
              <a:rPr lang="en-US" dirty="0" smtClean="0"/>
              <a:t>heavily </a:t>
            </a:r>
            <a:r>
              <a:rPr lang="en-US" dirty="0"/>
              <a:t>wooded promontory overlooks a flat plain marked </a:t>
            </a:r>
            <a:endParaRPr lang="en-US" dirty="0" smtClean="0"/>
          </a:p>
          <a:p>
            <a:r>
              <a:rPr lang="en-US" dirty="0" smtClean="0"/>
              <a:t>by </a:t>
            </a:r>
            <a:r>
              <a:rPr lang="en-US" dirty="0"/>
              <a:t>cultivated fields where the wide river meandered over a </a:t>
            </a:r>
            <a:endParaRPr lang="en-US" dirty="0" smtClean="0"/>
          </a:p>
          <a:p>
            <a:r>
              <a:rPr lang="en-US" dirty="0" smtClean="0"/>
              <a:t>long </a:t>
            </a:r>
            <a:r>
              <a:rPr lang="en-US" dirty="0"/>
              <a:t>period of time and formed an oxbow, or bend, in its </a:t>
            </a:r>
            <a:endParaRPr lang="en-US" dirty="0" smtClean="0"/>
          </a:p>
          <a:p>
            <a:r>
              <a:rPr lang="en-US" dirty="0" smtClean="0"/>
              <a:t>flow</a:t>
            </a:r>
            <a:r>
              <a:rPr lang="en-US" dirty="0"/>
              <a:t>, and hills rise in the background. The diagonal created </a:t>
            </a:r>
            <a:endParaRPr lang="en-US" dirty="0" smtClean="0"/>
          </a:p>
          <a:p>
            <a:r>
              <a:rPr lang="en-US" dirty="0" smtClean="0"/>
              <a:t>by </a:t>
            </a:r>
            <a:r>
              <a:rPr lang="en-US" dirty="0"/>
              <a:t>the promontory divides the scene into two triangles, </a:t>
            </a:r>
            <a:endParaRPr lang="en-US" dirty="0" smtClean="0"/>
          </a:p>
          <a:p>
            <a:r>
              <a:rPr lang="en-US" dirty="0" smtClean="0"/>
              <a:t>juxtaposing </a:t>
            </a:r>
            <a:r>
              <a:rPr lang="en-US" dirty="0"/>
              <a:t>the stormy and green wilderness on the left </a:t>
            </a:r>
            <a:r>
              <a:rPr lang="en-US" dirty="0" smtClean="0"/>
              <a:t>with</a:t>
            </a:r>
          </a:p>
          <a:p>
            <a:r>
              <a:rPr lang="en-US" dirty="0" smtClean="0"/>
              <a:t>the </a:t>
            </a:r>
            <a:r>
              <a:rPr lang="en-US" dirty="0"/>
              <a:t>sunlit and cultivated plains on the right. In the lower right</a:t>
            </a:r>
            <a:r>
              <a:rPr lang="en-US" dirty="0" smtClean="0"/>
              <a:t>,</a:t>
            </a:r>
          </a:p>
          <a:p>
            <a:r>
              <a:rPr lang="en-US" dirty="0" smtClean="0"/>
              <a:t> </a:t>
            </a:r>
            <a:r>
              <a:rPr lang="en-US" dirty="0"/>
              <a:t>a single human figure, the artist himself, is depicted at work</a:t>
            </a:r>
            <a:r>
              <a:rPr lang="en-US" dirty="0" smtClean="0"/>
              <a:t>.</a:t>
            </a:r>
          </a:p>
          <a:p>
            <a:r>
              <a:rPr lang="en-US" dirty="0" smtClean="0"/>
              <a:t> </a:t>
            </a:r>
            <a:r>
              <a:rPr lang="en-US" dirty="0"/>
              <a:t>Cole thus presents the artist in harmony with nature</a:t>
            </a:r>
            <a:r>
              <a:rPr lang="en-US" dirty="0" smtClean="0"/>
              <a:t>.</a:t>
            </a:r>
            <a:endParaRPr lang="en-US" dirty="0"/>
          </a:p>
          <a:p>
            <a:r>
              <a:rPr lang="en-US" dirty="0"/>
              <a:t>Thomas Cole was among the most important and influential of the Hudson Valley School painters. While traveling in Europe from 1829-1832, the artist traced this view from Basil Hall's Forty Etchings Made with the Camera Lucida in North America in 1827 and 1828. Wanting to counter Hall's criticism of Americans as indifferent to their native landscape, Cole wanted to depict the uniqueness of the American landscape as "a union of the picturesque, the sublime, and the magnificent." This Romantic concept found its way into future depictions of the American landscape by the likes of other painters and photographers, including Ansel Adams.</a:t>
            </a:r>
            <a:endParaRPr lang="en-IN" dirty="0"/>
          </a:p>
        </p:txBody>
      </p:sp>
      <p:sp>
        <p:nvSpPr>
          <p:cNvPr id="4" name="Rectangle 3"/>
          <p:cNvSpPr/>
          <p:nvPr/>
        </p:nvSpPr>
        <p:spPr>
          <a:xfrm>
            <a:off x="406401" y="6107653"/>
            <a:ext cx="11416144"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353235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622" y="413157"/>
            <a:ext cx="9100705" cy="5846619"/>
          </a:xfrm>
          <a:prstGeom prst="rect">
            <a:avLst/>
          </a:prstGeom>
        </p:spPr>
      </p:pic>
      <p:sp>
        <p:nvSpPr>
          <p:cNvPr id="3" name="Rectangle 2"/>
          <p:cNvSpPr/>
          <p:nvPr/>
        </p:nvSpPr>
        <p:spPr>
          <a:xfrm>
            <a:off x="9430327" y="344911"/>
            <a:ext cx="2475345" cy="6186309"/>
          </a:xfrm>
          <a:prstGeom prst="rect">
            <a:avLst/>
          </a:prstGeom>
        </p:spPr>
        <p:txBody>
          <a:bodyPr wrap="square">
            <a:spAutoFit/>
          </a:bodyPr>
          <a:lstStyle/>
          <a:p>
            <a:pPr algn="r"/>
            <a:r>
              <a:rPr lang="en-US" dirty="0" smtClean="0"/>
              <a:t>1840 The </a:t>
            </a:r>
            <a:r>
              <a:rPr lang="en-US" dirty="0"/>
              <a:t>Slave Ship</a:t>
            </a:r>
          </a:p>
          <a:p>
            <a:pPr algn="r"/>
            <a:r>
              <a:rPr lang="en-US" dirty="0"/>
              <a:t>Artist: J.M.W. </a:t>
            </a:r>
            <a:r>
              <a:rPr lang="en-US" dirty="0" smtClean="0"/>
              <a:t>Turner</a:t>
            </a:r>
          </a:p>
          <a:p>
            <a:pPr algn="r"/>
            <a:endParaRPr lang="en-US" dirty="0"/>
          </a:p>
          <a:p>
            <a:pPr algn="r"/>
            <a:r>
              <a:rPr lang="en-US" dirty="0"/>
              <a:t>This painting depicts a seascape, the ocean a swirl of chaotic waves beneath a stormy sky that is lit up with red and yellow as if on fire. On the horizon, a ship with its sails unfurled appears to be headed directly into rough dark waters. Shackled human forms, some partially glimpsed, are scattered in the foreground like debris, as sharks and other fish circle and close in upon the flailing swimmers</a:t>
            </a:r>
            <a:r>
              <a:rPr lang="en-US" dirty="0" smtClean="0"/>
              <a:t>.</a:t>
            </a:r>
          </a:p>
          <a:p>
            <a:pPr algn="r"/>
            <a:endParaRPr lang="en-US" dirty="0"/>
          </a:p>
        </p:txBody>
      </p:sp>
      <p:sp>
        <p:nvSpPr>
          <p:cNvPr id="4" name="Rectangle 3"/>
          <p:cNvSpPr/>
          <p:nvPr/>
        </p:nvSpPr>
        <p:spPr>
          <a:xfrm>
            <a:off x="572654" y="6328022"/>
            <a:ext cx="11517746"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320395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9" y="335846"/>
            <a:ext cx="11360726" cy="3416320"/>
          </a:xfrm>
          <a:prstGeom prst="rect">
            <a:avLst/>
          </a:prstGeom>
        </p:spPr>
        <p:txBody>
          <a:bodyPr wrap="square">
            <a:spAutoFit/>
          </a:bodyPr>
          <a:lstStyle/>
          <a:p>
            <a:r>
              <a:rPr lang="en-US" dirty="0"/>
              <a:t>Turner painted this image after reading Thomas Clarkson's The History and Abolition of the Slave Trade (1808) that recounted how the captain of the slave ship </a:t>
            </a:r>
            <a:r>
              <a:rPr lang="en-US" dirty="0" err="1"/>
              <a:t>Zong</a:t>
            </a:r>
            <a:r>
              <a:rPr lang="en-US" dirty="0"/>
              <a:t> ordered 133 slaves thrown overboard so that he could collect the insurance payments on his human cargo. An ardent abolitionist, Turner hoped that the work would inspire Prince Albert to do more to combat slavery around the globe.</a:t>
            </a:r>
          </a:p>
          <a:p>
            <a:endParaRPr lang="en-US" dirty="0"/>
          </a:p>
          <a:p>
            <a:r>
              <a:rPr lang="en-US" dirty="0"/>
              <a:t>Turner captured the philosopher Edmond Burke's concept of the "sublime," the feeling one senses in the presence of nature's overwhelming grandeur and power. In this image, the human figures, and even the ship on the horizon, are minuscule, and the emphasis on the water and the sky conveys a sense of humanity overwhelmed. The blood red color of the sky and the black caps of the waves convey the emotional intensity of the natural world, and the vertical ray of light from the sun that divides the ocean in half seems almost an apocalyptic vision, the presence of a divine witness. Turner's quick brush strokes create a sense of frenzy and chaos, overpowering the barely visible struggling human forms. His work influenced Romanticism's depiction of nature as a dramatic and tumultuous struggle.</a:t>
            </a:r>
            <a:endParaRPr lang="en-IN" dirty="0"/>
          </a:p>
        </p:txBody>
      </p:sp>
      <p:sp>
        <p:nvSpPr>
          <p:cNvPr id="6" name="TextBox 5"/>
          <p:cNvSpPr txBox="1"/>
          <p:nvPr/>
        </p:nvSpPr>
        <p:spPr>
          <a:xfrm>
            <a:off x="360218" y="4507254"/>
            <a:ext cx="11619345" cy="2185214"/>
          </a:xfrm>
          <a:prstGeom prst="rect">
            <a:avLst/>
          </a:prstGeom>
          <a:noFill/>
        </p:spPr>
        <p:txBody>
          <a:bodyPr wrap="square" rtlCol="0">
            <a:spAutoFit/>
          </a:bodyPr>
          <a:lstStyle/>
          <a:p>
            <a:r>
              <a:rPr lang="en-US" sz="1400" dirty="0" smtClean="0"/>
              <a:t>Prepared and presented by </a:t>
            </a:r>
          </a:p>
          <a:p>
            <a:r>
              <a:rPr lang="en-US" sz="1400" dirty="0" smtClean="0"/>
              <a:t>Dr. </a:t>
            </a:r>
            <a:r>
              <a:rPr lang="en-US" sz="1400" dirty="0" err="1" smtClean="0"/>
              <a:t>Shubham</a:t>
            </a:r>
            <a:r>
              <a:rPr lang="en-US" sz="1400" dirty="0" smtClean="0"/>
              <a:t> Shiva </a:t>
            </a:r>
          </a:p>
          <a:p>
            <a:r>
              <a:rPr lang="en-US" sz="1400" dirty="0" smtClean="0"/>
              <a:t>Associate Professor &amp; Head </a:t>
            </a:r>
          </a:p>
          <a:p>
            <a:r>
              <a:rPr lang="en-US" sz="1400" dirty="0" smtClean="0"/>
              <a:t>Department of Painting </a:t>
            </a:r>
          </a:p>
          <a:p>
            <a:r>
              <a:rPr lang="en-US" sz="1400" dirty="0" smtClean="0"/>
              <a:t>DG PG College, Kanpur </a:t>
            </a:r>
          </a:p>
          <a:p>
            <a:r>
              <a:rPr lang="en-US" sz="1400" dirty="0" smtClean="0"/>
              <a:t>9839512609</a:t>
            </a:r>
          </a:p>
          <a:p>
            <a:r>
              <a:rPr lang="en-US" sz="1600" dirty="0" smtClean="0">
                <a:hlinkClick r:id="rId2"/>
              </a:rPr>
              <a:t>Shubhams.shiva@gmail.com</a:t>
            </a:r>
            <a:endParaRPr lang="en-US" sz="1600" dirty="0" smtClean="0"/>
          </a:p>
          <a:p>
            <a:endParaRPr lang="en-US" sz="1600" dirty="0" smtClean="0"/>
          </a:p>
          <a:p>
            <a:r>
              <a:rPr lang="en-US" b="1" dirty="0" smtClean="0">
                <a:solidFill>
                  <a:schemeClr val="accent6">
                    <a:lumMod val="40000"/>
                    <a:lumOff val="60000"/>
                  </a:schemeClr>
                </a:solidFill>
              </a:rPr>
              <a:t>This presentation is prepared for online teaching and learning purpose. This is not intended to be published or printed.</a:t>
            </a:r>
            <a:r>
              <a:rPr lang="en-US" sz="2000" b="1" dirty="0" smtClean="0">
                <a:solidFill>
                  <a:schemeClr val="accent6">
                    <a:lumMod val="40000"/>
                    <a:lumOff val="60000"/>
                  </a:schemeClr>
                </a:solidFill>
              </a:rPr>
              <a:t>    </a:t>
            </a:r>
            <a:endParaRPr lang="en-IN" sz="2000" b="1" dirty="0">
              <a:solidFill>
                <a:schemeClr val="accent6">
                  <a:lumMod val="40000"/>
                  <a:lumOff val="60000"/>
                </a:schemeClr>
              </a:solidFill>
            </a:endParaRPr>
          </a:p>
        </p:txBody>
      </p:sp>
      <p:sp>
        <p:nvSpPr>
          <p:cNvPr id="7" name="TextBox 6"/>
          <p:cNvSpPr txBox="1"/>
          <p:nvPr/>
        </p:nvSpPr>
        <p:spPr>
          <a:xfrm>
            <a:off x="6400800" y="4377946"/>
            <a:ext cx="4876801" cy="923330"/>
          </a:xfrm>
          <a:prstGeom prst="rect">
            <a:avLst/>
          </a:prstGeom>
          <a:noFill/>
        </p:spPr>
        <p:txBody>
          <a:bodyPr wrap="square" rtlCol="0">
            <a:spAutoFit/>
          </a:bodyPr>
          <a:lstStyle/>
          <a:p>
            <a:r>
              <a:rPr lang="en-US" sz="5400" dirty="0" smtClean="0">
                <a:solidFill>
                  <a:srgbClr val="FFC000"/>
                </a:solidFill>
                <a:latin typeface="Arial Black" panose="020B0A04020102020204" pitchFamily="34" charset="0"/>
              </a:rPr>
              <a:t>THANK YOU</a:t>
            </a:r>
            <a:r>
              <a:rPr lang="en-US" sz="4800" dirty="0" smtClean="0">
                <a:solidFill>
                  <a:srgbClr val="FFC000"/>
                </a:solidFill>
                <a:latin typeface="Arial Black" panose="020B0A04020102020204" pitchFamily="34" charset="0"/>
              </a:rPr>
              <a:t> </a:t>
            </a:r>
            <a:endParaRPr lang="en-IN" sz="4800"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358939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4801"/>
            <a:ext cx="7500256" cy="731520"/>
          </a:xfrm>
        </p:spPr>
        <p:txBody>
          <a:bodyPr>
            <a:normAutofit fontScale="90000"/>
          </a:bodyPr>
          <a:lstStyle/>
          <a:p>
            <a:r>
              <a:rPr lang="en-US" sz="2800" dirty="0" smtClean="0">
                <a:latin typeface="Algerian" panose="04020705040A02060702" pitchFamily="82" charset="0"/>
              </a:rPr>
              <a:t>Ideas and accomplishments of Romanticism </a:t>
            </a:r>
            <a:endParaRPr lang="en-IN" sz="2800" dirty="0">
              <a:latin typeface="Algerian" panose="04020705040A02060702" pitchFamily="82" charset="0"/>
            </a:endParaRPr>
          </a:p>
        </p:txBody>
      </p:sp>
      <p:sp>
        <p:nvSpPr>
          <p:cNvPr id="3" name="Content Placeholder 2"/>
          <p:cNvSpPr>
            <a:spLocks noGrp="1"/>
          </p:cNvSpPr>
          <p:nvPr>
            <p:ph idx="1"/>
          </p:nvPr>
        </p:nvSpPr>
        <p:spPr>
          <a:xfrm>
            <a:off x="685801" y="949234"/>
            <a:ext cx="11131730" cy="5468983"/>
          </a:xfrm>
        </p:spPr>
        <p:txBody>
          <a:bodyPr>
            <a:normAutofit lnSpcReduction="10000"/>
          </a:bodyPr>
          <a:lstStyle/>
          <a:p>
            <a:r>
              <a:rPr lang="en-US" dirty="0"/>
              <a:t>In part spurred by the idealism of the French Revolution, Romanticism embraced the struggles for freedom and equality and the promotion of justice. Painters began using current events and atrocities to shed light on injustices in dramatic compositions that rivaled the more staid Neoclassical history paintings accepted by national academies.</a:t>
            </a:r>
          </a:p>
          <a:p>
            <a:r>
              <a:rPr lang="en-US" dirty="0"/>
              <a:t>Romanticism embraced individuality and subjectivity to counteract the excessive insistence on logical thought. Artists began exploring various emotional and psychological states as well as moods. The preoccupation with the hero and the genius translated to new views of the artist as a brilliant creator who was unburdened by academic dictate and tastes. As the French poet Charles Baudelaire described it, "Romanticism is precisely situated neither in choice of subject nor in exact truth, but in a way of feeling."</a:t>
            </a:r>
          </a:p>
          <a:p>
            <a:r>
              <a:rPr lang="en-US" dirty="0"/>
              <a:t>In many countries, Romantic painters turned their attention to nature and </a:t>
            </a:r>
            <a:r>
              <a:rPr lang="en-US" dirty="0" err="1"/>
              <a:t>plein</a:t>
            </a:r>
            <a:r>
              <a:rPr lang="en-US" dirty="0"/>
              <a:t> air painting, or painting out of doors. Works based on close observation of the landscape as well as the sky and atmosphere elevated landscape painting to a new, more respectful level. While some artists emphasized humans at one with and a part of nature, others portrayed nature's power and unpredictability, evoking a feeling of the sublime - awe mixed with terror - in the viewer.</a:t>
            </a:r>
          </a:p>
          <a:p>
            <a:r>
              <a:rPr lang="en-US" dirty="0"/>
              <a:t>Romanticism was closely bound up with the emergence of newly found nationalism that swept many countries after the American Revolution. Emphasizing local folklore, traditions, and landscapes, Romanticists provided the visual imagery that further spurred national identity and pride. Romantic painters combined the ideal with the particular, imbuing their paintings with a call to spiritual renewal that would usher in an age of freedom and liberties not yet seen.</a:t>
            </a:r>
            <a:endParaRPr lang="en-IN" dirty="0"/>
          </a:p>
        </p:txBody>
      </p:sp>
      <p:sp>
        <p:nvSpPr>
          <p:cNvPr id="4" name="TextBox 3"/>
          <p:cNvSpPr txBox="1"/>
          <p:nvPr/>
        </p:nvSpPr>
        <p:spPr>
          <a:xfrm>
            <a:off x="581891" y="6345382"/>
            <a:ext cx="11360727" cy="677108"/>
          </a:xfrm>
          <a:prstGeom prst="rect">
            <a:avLst/>
          </a:prstGeom>
          <a:noFill/>
        </p:spPr>
        <p:txBody>
          <a:bodyPr wrap="square" rtlCol="0">
            <a:spAutoFit/>
          </a:bodyPr>
          <a:lstStyle/>
          <a:p>
            <a:r>
              <a:rPr lang="en-US" b="1" dirty="0">
                <a:solidFill>
                  <a:schemeClr val="accent6">
                    <a:lumMod val="60000"/>
                    <a:lumOff val="40000"/>
                  </a:schemeClr>
                </a:solidFill>
              </a:rPr>
              <a:t>This presentation is prepared for online teaching and learning purpose. This is not intended to be </a:t>
            </a:r>
            <a:r>
              <a:rPr lang="en-US" b="1" dirty="0" smtClean="0">
                <a:solidFill>
                  <a:schemeClr val="accent6">
                    <a:lumMod val="60000"/>
                    <a:lumOff val="40000"/>
                  </a:schemeClr>
                </a:solidFill>
              </a:rPr>
              <a:t>published or printed </a:t>
            </a:r>
            <a:r>
              <a:rPr lang="en-US" sz="2000" b="1" dirty="0" smtClean="0">
                <a:solidFill>
                  <a:schemeClr val="accent6">
                    <a:lumMod val="40000"/>
                    <a:lumOff val="60000"/>
                  </a:schemeClr>
                </a:solidFill>
              </a:rPr>
              <a:t>. </a:t>
            </a:r>
            <a:endParaRPr lang="en-US" sz="2000" b="1" dirty="0">
              <a:solidFill>
                <a:schemeClr val="accent6">
                  <a:lumMod val="40000"/>
                  <a:lumOff val="60000"/>
                </a:schemeClr>
              </a:solidFill>
            </a:endParaRPr>
          </a:p>
        </p:txBody>
      </p:sp>
    </p:spTree>
    <p:extLst>
      <p:ext uri="{BB962C8B-B14F-4D97-AF65-F5344CB8AC3E}">
        <p14:creationId xmlns:p14="http://schemas.microsoft.com/office/powerpoint/2010/main" val="3296226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783387" cy="461554"/>
          </a:xfrm>
        </p:spPr>
        <p:txBody>
          <a:bodyPr>
            <a:normAutofit fontScale="90000"/>
          </a:bodyPr>
          <a:lstStyle/>
          <a:p>
            <a:r>
              <a:rPr lang="en-IN" sz="2800" b="1" dirty="0"/>
              <a:t>Beginnings of </a:t>
            </a:r>
            <a:r>
              <a:rPr lang="en-IN" sz="2800" b="1" dirty="0" smtClean="0"/>
              <a:t>Romanticism in Visual Arts </a:t>
            </a:r>
            <a:r>
              <a:rPr lang="en-IN" b="1" dirty="0"/>
              <a:t/>
            </a:r>
            <a:br>
              <a:rPr lang="en-IN" b="1" dirty="0"/>
            </a:br>
            <a:endParaRPr lang="en-IN" dirty="0"/>
          </a:p>
        </p:txBody>
      </p:sp>
      <p:sp>
        <p:nvSpPr>
          <p:cNvPr id="3" name="Content Placeholder 2"/>
          <p:cNvSpPr>
            <a:spLocks noGrp="1"/>
          </p:cNvSpPr>
          <p:nvPr>
            <p:ph idx="1"/>
          </p:nvPr>
        </p:nvSpPr>
        <p:spPr>
          <a:xfrm>
            <a:off x="685801" y="840378"/>
            <a:ext cx="11114314" cy="5760719"/>
          </a:xfrm>
        </p:spPr>
        <p:txBody>
          <a:bodyPr/>
          <a:lstStyle/>
          <a:p>
            <a:r>
              <a:rPr lang="en-US" dirty="0"/>
              <a:t>Both the English poet and artist William Blake and the Spanish painter Francisco Goya have been dubbed "fathers" of Romanticism by various scholars for their works' emphasis on subjective vision, the power of the imagination, and an often darkly critical political awareness. Blake, working principally in engravings, published his own illustrations alongside his poetry that expressed his vision of a new world, creating mythical worlds full of gods and powers, and sharply critiquing industrial society and the oppression of the individual. Goya explored the terrors of irrationality in works like his Black Paintings (1820-23), which conveyed the nightmarish forces underlying human life and events</a:t>
            </a:r>
            <a:r>
              <a:rPr lang="en-US" dirty="0" smtClean="0"/>
              <a:t>.</a:t>
            </a:r>
            <a:endParaRPr lang="en-US" dirty="0"/>
          </a:p>
          <a:p>
            <a:r>
              <a:rPr lang="en-US" dirty="0"/>
              <a:t>In France, the painter Antoine-Jean </a:t>
            </a:r>
            <a:r>
              <a:rPr lang="en-US" dirty="0" err="1"/>
              <a:t>Gros</a:t>
            </a:r>
            <a:r>
              <a:rPr lang="en-US" dirty="0"/>
              <a:t> influenced the artists </a:t>
            </a:r>
            <a:r>
              <a:rPr lang="en-US" dirty="0" err="1"/>
              <a:t>Théodore</a:t>
            </a:r>
            <a:r>
              <a:rPr lang="en-US" dirty="0"/>
              <a:t> </a:t>
            </a:r>
            <a:r>
              <a:rPr lang="en-US" dirty="0" err="1"/>
              <a:t>Géricault</a:t>
            </a:r>
            <a:r>
              <a:rPr lang="en-US" dirty="0"/>
              <a:t> and </a:t>
            </a:r>
            <a:r>
              <a:rPr lang="en-US" dirty="0" err="1"/>
              <a:t>Eugène</a:t>
            </a:r>
            <a:r>
              <a:rPr lang="en-US" dirty="0"/>
              <a:t> Delacroix who subsequently led and developed the Romantic movement. Chronicling the military campaigns of Napoleon Bonaparte in paintings like Bonaparte Visits the Plague Stricken in Jaffa (1804), </a:t>
            </a:r>
            <a:r>
              <a:rPr lang="en-US" dirty="0" err="1"/>
              <a:t>Gros</a:t>
            </a:r>
            <a:r>
              <a:rPr lang="en-US" dirty="0"/>
              <a:t> emphasized the emotional intensity and suffering of the scene</a:t>
            </a:r>
            <a:r>
              <a:rPr lang="en-US" dirty="0" smtClean="0"/>
              <a:t>.</a:t>
            </a:r>
          </a:p>
          <a:p>
            <a:r>
              <a:rPr lang="en-US" dirty="0" err="1"/>
              <a:t>Théodore</a:t>
            </a:r>
            <a:r>
              <a:rPr lang="en-US" dirty="0"/>
              <a:t> </a:t>
            </a:r>
            <a:r>
              <a:rPr lang="en-US" dirty="0" err="1"/>
              <a:t>Géricault's</a:t>
            </a:r>
            <a:r>
              <a:rPr lang="en-US" dirty="0"/>
              <a:t> painting </a:t>
            </a:r>
            <a:r>
              <a:rPr lang="en-US" i="1" dirty="0"/>
              <a:t>The Raft of the Medusa</a:t>
            </a:r>
            <a:r>
              <a:rPr lang="en-US" dirty="0"/>
              <a:t> (1819) and Eugene Delacroix's </a:t>
            </a:r>
            <a:r>
              <a:rPr lang="en-US" i="1" dirty="0"/>
              <a:t>The </a:t>
            </a:r>
            <a:r>
              <a:rPr lang="en-US" i="1" dirty="0" err="1"/>
              <a:t>Barque</a:t>
            </a:r>
            <a:r>
              <a:rPr lang="en-US" i="1" dirty="0"/>
              <a:t> of Dante</a:t>
            </a:r>
            <a:r>
              <a:rPr lang="en-US" dirty="0"/>
              <a:t> (1822) brought Romanticism to the attention of a larger public. Both paintings scandalized the Paris Salons that they were exhibited in, </a:t>
            </a:r>
            <a:r>
              <a:rPr lang="en-US" dirty="0" err="1"/>
              <a:t>Géricault</a:t>
            </a:r>
            <a:r>
              <a:rPr lang="en-US" dirty="0"/>
              <a:t> in 1820 and Delacroix in 1822. Deviating from the Neoclassical style favored by the Academy and using contemporary subject matter outraged the Academy and the larger public. The depiction of emotional and physical extremity and varied psychological states would become the hallmarks of French Romanticism.</a:t>
            </a:r>
            <a:endParaRPr lang="en-IN" dirty="0"/>
          </a:p>
        </p:txBody>
      </p:sp>
      <p:sp>
        <p:nvSpPr>
          <p:cNvPr id="4" name="TextBox 3"/>
          <p:cNvSpPr txBox="1"/>
          <p:nvPr/>
        </p:nvSpPr>
        <p:spPr>
          <a:xfrm>
            <a:off x="685801" y="6200987"/>
            <a:ext cx="11321472" cy="400110"/>
          </a:xfrm>
          <a:prstGeom prst="rect">
            <a:avLst/>
          </a:prstGeom>
          <a:noFill/>
        </p:spPr>
        <p:txBody>
          <a:bodyPr wrap="square" rtlCol="0">
            <a:spAutoFit/>
          </a:bodyPr>
          <a:lstStyle/>
          <a:p>
            <a:r>
              <a:rPr lang="en-US" dirty="0">
                <a:solidFill>
                  <a:schemeClr val="accent6">
                    <a:lumMod val="60000"/>
                    <a:lumOff val="40000"/>
                  </a:schemeClr>
                </a:solidFill>
              </a:rPr>
              <a:t>This presentation is prepared for online teaching and learning purpose. This is not intended to be </a:t>
            </a:r>
            <a:r>
              <a:rPr lang="en-US" dirty="0" smtClean="0">
                <a:solidFill>
                  <a:schemeClr val="accent6">
                    <a:lumMod val="60000"/>
                    <a:lumOff val="40000"/>
                  </a:schemeClr>
                </a:solidFill>
              </a:rPr>
              <a:t>published or printed </a:t>
            </a:r>
            <a:r>
              <a:rPr lang="en-US" sz="2000" dirty="0" smtClean="0">
                <a:solidFill>
                  <a:schemeClr val="accent6">
                    <a:lumMod val="60000"/>
                    <a:lumOff val="40000"/>
                  </a:schemeClr>
                </a:solidFill>
              </a:rPr>
              <a:t>. </a:t>
            </a:r>
            <a:endParaRPr lang="en-US" sz="2000" dirty="0">
              <a:solidFill>
                <a:schemeClr val="accent6">
                  <a:lumMod val="60000"/>
                  <a:lumOff val="40000"/>
                </a:schemeClr>
              </a:solidFill>
            </a:endParaRPr>
          </a:p>
        </p:txBody>
      </p:sp>
    </p:spTree>
    <p:extLst>
      <p:ext uri="{BB962C8B-B14F-4D97-AF65-F5344CB8AC3E}">
        <p14:creationId xmlns:p14="http://schemas.microsoft.com/office/powerpoint/2010/main" val="17438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00594"/>
            <a:ext cx="4487090" cy="6156959"/>
          </a:xfrm>
        </p:spPr>
        <p:txBody>
          <a:bodyPr/>
          <a:lstStyle/>
          <a:p>
            <a:r>
              <a:rPr lang="en-US" dirty="0"/>
              <a:t>Following </a:t>
            </a:r>
            <a:r>
              <a:rPr lang="en-US" dirty="0" err="1"/>
              <a:t>Géricault's</a:t>
            </a:r>
            <a:r>
              <a:rPr lang="en-US" dirty="0"/>
              <a:t> early death in 1824, Delacroix became the leader of the Romantic movement, bringing to it his emphasis on color as a mode of composition and the use of expressive brushwork to convey feeling. As a result, by the 1820s Romanticism had become a dominant art movement throughout the Western world</a:t>
            </a:r>
            <a:r>
              <a:rPr lang="en-US" dirty="0" smtClean="0"/>
              <a:t>.</a:t>
            </a:r>
            <a:endParaRPr lang="en-US" dirty="0"/>
          </a:p>
          <a:p>
            <a:r>
              <a:rPr lang="en-US" dirty="0"/>
              <a:t>In England, Germany, and the United States, the leading Romantic artists focused primarily on landscape, as seen in the works of the British artist John Constable, the German Caspar David Friedrich, and the American Thomas Cole, but always with the concern of the individual's relation to nature.</a:t>
            </a:r>
            <a:endParaRPr lang="en-IN" dirty="0"/>
          </a:p>
        </p:txBody>
      </p:sp>
      <p:pic>
        <p:nvPicPr>
          <p:cNvPr id="4" name="Picture 3"/>
          <p:cNvPicPr>
            <a:picLocks noChangeAspect="1"/>
          </p:cNvPicPr>
          <p:nvPr/>
        </p:nvPicPr>
        <p:blipFill>
          <a:blip r:embed="rId2"/>
          <a:stretch>
            <a:fillRect/>
          </a:stretch>
        </p:blipFill>
        <p:spPr>
          <a:xfrm>
            <a:off x="5106531" y="1512570"/>
            <a:ext cx="3272333" cy="4249783"/>
          </a:xfrm>
          <a:prstGeom prst="rect">
            <a:avLst/>
          </a:prstGeom>
        </p:spPr>
      </p:pic>
      <p:pic>
        <p:nvPicPr>
          <p:cNvPr id="5" name="Picture 4"/>
          <p:cNvPicPr>
            <a:picLocks noChangeAspect="1"/>
          </p:cNvPicPr>
          <p:nvPr/>
        </p:nvPicPr>
        <p:blipFill>
          <a:blip r:embed="rId3"/>
          <a:stretch>
            <a:fillRect/>
          </a:stretch>
        </p:blipFill>
        <p:spPr>
          <a:xfrm>
            <a:off x="8646536" y="1512569"/>
            <a:ext cx="3173171" cy="4249783"/>
          </a:xfrm>
          <a:prstGeom prst="rect">
            <a:avLst/>
          </a:prstGeom>
        </p:spPr>
      </p:pic>
      <p:sp>
        <p:nvSpPr>
          <p:cNvPr id="6" name="TextBox 5"/>
          <p:cNvSpPr txBox="1"/>
          <p:nvPr/>
        </p:nvSpPr>
        <p:spPr>
          <a:xfrm>
            <a:off x="685801" y="6188221"/>
            <a:ext cx="11923617" cy="369332"/>
          </a:xfrm>
          <a:prstGeom prst="rect">
            <a:avLst/>
          </a:prstGeom>
          <a:noFill/>
        </p:spPr>
        <p:txBody>
          <a:bodyPr wrap="square" rtlCol="0">
            <a:spAutoFit/>
          </a:bodyPr>
          <a:lstStyle/>
          <a:p>
            <a:r>
              <a:rPr lang="en-US" dirty="0">
                <a:solidFill>
                  <a:schemeClr val="accent6">
                    <a:lumMod val="60000"/>
                    <a:lumOff val="40000"/>
                  </a:schemeClr>
                </a:solidFill>
              </a:rPr>
              <a:t>This presentation is prepared for online teaching and learning purpose. This is not intended to be </a:t>
            </a:r>
            <a:r>
              <a:rPr lang="en-US" dirty="0" smtClean="0">
                <a:solidFill>
                  <a:schemeClr val="accent6">
                    <a:lumMod val="60000"/>
                    <a:lumOff val="40000"/>
                  </a:schemeClr>
                </a:solidFill>
              </a:rPr>
              <a:t>published or printed. </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40676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30" y="215867"/>
            <a:ext cx="7221582" cy="6035040"/>
          </a:xfrm>
        </p:spPr>
        <p:txBody>
          <a:bodyPr/>
          <a:lstStyle/>
          <a:p>
            <a:r>
              <a:rPr lang="en-US" sz="2000" b="1" dirty="0" smtClean="0"/>
              <a:t>Romanticism – The Revolutionary </a:t>
            </a:r>
            <a:r>
              <a:rPr lang="en-US" sz="2000" b="1" dirty="0"/>
              <a:t>Movement</a:t>
            </a:r>
          </a:p>
          <a:p>
            <a:r>
              <a:rPr lang="en-US" dirty="0"/>
              <a:t>Delacroix's </a:t>
            </a:r>
            <a:r>
              <a:rPr lang="en-US" dirty="0" smtClean="0"/>
              <a:t>Scène </a:t>
            </a:r>
            <a:r>
              <a:rPr lang="en-US" dirty="0"/>
              <a:t>des massacres de </a:t>
            </a:r>
            <a:r>
              <a:rPr lang="en-US" dirty="0" smtClean="0"/>
              <a:t>Scio - Massacre </a:t>
            </a:r>
            <a:r>
              <a:rPr lang="en-US" dirty="0"/>
              <a:t>at </a:t>
            </a:r>
            <a:r>
              <a:rPr lang="en-US" dirty="0" smtClean="0"/>
              <a:t>Chios (</a:t>
            </a:r>
            <a:r>
              <a:rPr lang="en-US" dirty="0"/>
              <a:t>1824) exposed the injustices of war but also promoted national independence movements</a:t>
            </a:r>
          </a:p>
          <a:p>
            <a:r>
              <a:rPr lang="en-US" dirty="0"/>
              <a:t>Largely developing during the French Revolution, Romanticism was allied with a revolutionary and rebellious spirit. The rule of reason and law of the Enlightenment was perceived as confining and mechanistic. As a result, artists turned to scenes of rebellion and protest. </a:t>
            </a:r>
            <a:r>
              <a:rPr lang="en-US" dirty="0" err="1"/>
              <a:t>Géricault</a:t>
            </a:r>
            <a:r>
              <a:rPr lang="en-US" dirty="0"/>
              <a:t> intended The Raft of the Medusa (1818-19), inspired by a true account of a shipwreck, as an indictment of the French government's policies that led to the tragedy. Similarly, Turner's The Slave Ship (1840) was intended to influence the British government into a more active abolition policy. Delacroix's Liberty Leading the People (1830) was created to support the uprising of the people of Paris against the restoration government of Charles X. Delacroix also painted a number of works depicting the Greek fight for independence against the Ottoman Empire. His Scène des massacres de Scio (Massacre at Chios) (1824) depicts the survivors of a massacre that occurred when the Ottoman Empire conquered an island of rebellious Greeks and killed or enslaved most of the inhabitants.</a:t>
            </a:r>
            <a:endParaRPr lang="en-IN" dirty="0"/>
          </a:p>
        </p:txBody>
      </p:sp>
      <p:pic>
        <p:nvPicPr>
          <p:cNvPr id="4" name="Picture 3"/>
          <p:cNvPicPr>
            <a:picLocks noChangeAspect="1"/>
          </p:cNvPicPr>
          <p:nvPr/>
        </p:nvPicPr>
        <p:blipFill>
          <a:blip r:embed="rId2"/>
          <a:stretch>
            <a:fillRect/>
          </a:stretch>
        </p:blipFill>
        <p:spPr>
          <a:xfrm>
            <a:off x="7428412" y="638992"/>
            <a:ext cx="4601446" cy="5413466"/>
          </a:xfrm>
          <a:prstGeom prst="rect">
            <a:avLst/>
          </a:prstGeom>
        </p:spPr>
      </p:pic>
      <p:sp>
        <p:nvSpPr>
          <p:cNvPr id="5" name="TextBox 4"/>
          <p:cNvSpPr txBox="1"/>
          <p:nvPr/>
        </p:nvSpPr>
        <p:spPr>
          <a:xfrm>
            <a:off x="591127" y="6354618"/>
            <a:ext cx="11600873" cy="369332"/>
          </a:xfrm>
          <a:prstGeom prst="rect">
            <a:avLst/>
          </a:prstGeom>
          <a:noFill/>
        </p:spPr>
        <p:txBody>
          <a:bodyPr wrap="square" rtlCol="0">
            <a:spAutoFit/>
          </a:bodyPr>
          <a:lstStyle/>
          <a:p>
            <a:r>
              <a:rPr lang="en-US" dirty="0">
                <a:solidFill>
                  <a:schemeClr val="accent6">
                    <a:lumMod val="60000"/>
                    <a:lumOff val="40000"/>
                  </a:schemeClr>
                </a:solidFill>
              </a:rPr>
              <a:t>This presentation is prepared for online teaching and learning purpose. This is not intended to be </a:t>
            </a:r>
            <a:r>
              <a:rPr lang="en-US" dirty="0" smtClean="0">
                <a:solidFill>
                  <a:schemeClr val="accent6">
                    <a:lumMod val="60000"/>
                    <a:lumOff val="40000"/>
                  </a:schemeClr>
                </a:solidFill>
              </a:rPr>
              <a:t>published or printed . </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217749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80" y="113211"/>
            <a:ext cx="5119384" cy="6389190"/>
          </a:xfrm>
        </p:spPr>
        <p:txBody>
          <a:bodyPr>
            <a:normAutofit/>
          </a:bodyPr>
          <a:lstStyle/>
          <a:p>
            <a:r>
              <a:rPr lang="en-US" sz="2000" b="1" dirty="0"/>
              <a:t>Orientalism</a:t>
            </a:r>
          </a:p>
          <a:p>
            <a:r>
              <a:rPr lang="en-US" dirty="0" smtClean="0"/>
              <a:t>As </a:t>
            </a:r>
            <a:r>
              <a:rPr lang="en-US" dirty="0"/>
              <a:t>early as the Renaissance, artists depicted the Middle East </a:t>
            </a:r>
            <a:r>
              <a:rPr lang="en-US" dirty="0" smtClean="0"/>
              <a:t>through </a:t>
            </a:r>
            <a:r>
              <a:rPr lang="en-US" dirty="0" err="1" smtClean="0"/>
              <a:t>exoticized</a:t>
            </a:r>
            <a:r>
              <a:rPr lang="en-US" dirty="0" smtClean="0"/>
              <a:t> </a:t>
            </a:r>
            <a:r>
              <a:rPr lang="en-US" dirty="0"/>
              <a:t>images, as reflected in The Reception of the Ambassadors in Damascus (1511) by an anonymous Venetian painter. As the art critic Andrew Graham Dixon described, the painting attempted to compress all that made Damascus "vivid and strange, to Venetian eyes, within the scope of a single canvas: figures in turbans; a laden camel on its way to the bazaar; the great Mosque; the citadel; the public baths; private houses and their distinctive, lush walled gardens." In the 19th century a fascination with Middle-Eastern subjects overtook both Neoclassical and Romantic painting, as seen in treatments of the nude like Jean-</a:t>
            </a:r>
            <a:r>
              <a:rPr lang="en-US" dirty="0" err="1"/>
              <a:t>Auguste</a:t>
            </a:r>
            <a:r>
              <a:rPr lang="en-US" dirty="0"/>
              <a:t>-Dominique Ingres' Grande Odalisque (1814), or the popularity of harem scenes like Delacroix's The Women of Algiers (1834). Romantic painters projected desires, fears, and the unknown into their depictions of African and Middle Eastern scenes</a:t>
            </a:r>
            <a:r>
              <a:rPr lang="en-US" dirty="0" smtClean="0"/>
              <a:t>.</a:t>
            </a:r>
            <a:endParaRPr lang="en-US" dirty="0"/>
          </a:p>
        </p:txBody>
      </p:sp>
      <p:pic>
        <p:nvPicPr>
          <p:cNvPr id="4" name="Picture 3"/>
          <p:cNvPicPr>
            <a:picLocks noChangeAspect="1"/>
          </p:cNvPicPr>
          <p:nvPr/>
        </p:nvPicPr>
        <p:blipFill>
          <a:blip r:embed="rId2"/>
          <a:stretch>
            <a:fillRect/>
          </a:stretch>
        </p:blipFill>
        <p:spPr>
          <a:xfrm>
            <a:off x="5547359" y="216868"/>
            <a:ext cx="6072249" cy="3521905"/>
          </a:xfrm>
          <a:prstGeom prst="rect">
            <a:avLst/>
          </a:prstGeom>
        </p:spPr>
      </p:pic>
      <p:sp>
        <p:nvSpPr>
          <p:cNvPr id="5" name="Rectangle 4"/>
          <p:cNvSpPr/>
          <p:nvPr/>
        </p:nvSpPr>
        <p:spPr>
          <a:xfrm>
            <a:off x="5547359" y="3846287"/>
            <a:ext cx="6209212" cy="26561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dirty="0"/>
              <a:t>Subsequently, scholars have reevaluated these depictions of an </a:t>
            </a:r>
            <a:r>
              <a:rPr lang="en-US" dirty="0" err="1"/>
              <a:t>exoticized</a:t>
            </a:r>
            <a:r>
              <a:rPr lang="en-US" dirty="0"/>
              <a:t> Middle East. The cultural critic and historian Edward Said coined the term "Orientalism" with his influential book, Orientalism (1978). Said argued that in its depictions of the Middle East, Western art and literature showed a "subtle and persistent Eurocentric prejudice against </a:t>
            </a:r>
            <a:r>
              <a:rPr lang="en-US" dirty="0" err="1"/>
              <a:t>Arabo</a:t>
            </a:r>
            <a:r>
              <a:rPr lang="en-US" dirty="0"/>
              <a:t>-Islamic peoples and their culture." This prejudice was reflected in stereotypical depictions of Middle Eastern culture and people as primitive, irrational, and exotic.</a:t>
            </a:r>
          </a:p>
        </p:txBody>
      </p:sp>
      <p:sp>
        <p:nvSpPr>
          <p:cNvPr id="6" name="TextBox 5"/>
          <p:cNvSpPr txBox="1"/>
          <p:nvPr/>
        </p:nvSpPr>
        <p:spPr>
          <a:xfrm>
            <a:off x="554182" y="6425249"/>
            <a:ext cx="11434619" cy="369332"/>
          </a:xfrm>
          <a:prstGeom prst="rect">
            <a:avLst/>
          </a:prstGeom>
          <a:noFill/>
        </p:spPr>
        <p:txBody>
          <a:bodyPr wrap="square" rtlCol="0">
            <a:spAutoFit/>
          </a:bodyPr>
          <a:lstStyle/>
          <a:p>
            <a:r>
              <a:rPr lang="en-US" dirty="0">
                <a:solidFill>
                  <a:schemeClr val="accent6">
                    <a:lumMod val="60000"/>
                    <a:lumOff val="40000"/>
                  </a:schemeClr>
                </a:solidFill>
              </a:rPr>
              <a:t>This presentation is prepared for online teaching and learning purpose. This is not intended to be </a:t>
            </a:r>
            <a:r>
              <a:rPr lang="en-US" dirty="0" smtClean="0">
                <a:solidFill>
                  <a:schemeClr val="accent6">
                    <a:lumMod val="60000"/>
                    <a:lumOff val="40000"/>
                  </a:schemeClr>
                </a:solidFill>
              </a:rPr>
              <a:t>published or printed . </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55440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33" y="200298"/>
            <a:ext cx="10131425" cy="975360"/>
          </a:xfrm>
        </p:spPr>
        <p:txBody>
          <a:bodyPr>
            <a:normAutofit/>
          </a:bodyPr>
          <a:lstStyle/>
          <a:p>
            <a:r>
              <a:rPr lang="en-US" sz="2800" b="1" dirty="0">
                <a:latin typeface="Algerian" panose="04020705040A02060702" pitchFamily="82" charset="0"/>
              </a:rPr>
              <a:t>Romanticism: Concepts, Styles, and Trends</a:t>
            </a:r>
            <a:endParaRPr lang="en-IN" sz="2800" b="1" dirty="0">
              <a:latin typeface="Algerian" panose="04020705040A02060702" pitchFamily="82" charset="0"/>
            </a:endParaRPr>
          </a:p>
        </p:txBody>
      </p:sp>
      <p:sp>
        <p:nvSpPr>
          <p:cNvPr id="3" name="Content Placeholder 2"/>
          <p:cNvSpPr>
            <a:spLocks noGrp="1"/>
          </p:cNvSpPr>
          <p:nvPr>
            <p:ph idx="1"/>
          </p:nvPr>
        </p:nvSpPr>
        <p:spPr>
          <a:xfrm>
            <a:off x="616133" y="803299"/>
            <a:ext cx="11070770" cy="5477691"/>
          </a:xfrm>
        </p:spPr>
        <p:txBody>
          <a:bodyPr>
            <a:normAutofit/>
          </a:bodyPr>
          <a:lstStyle/>
          <a:p>
            <a:r>
              <a:rPr lang="en-US" sz="2000" b="1" dirty="0"/>
              <a:t>Romanticism in Germany</a:t>
            </a:r>
          </a:p>
          <a:p>
            <a:r>
              <a:rPr lang="en-US" dirty="0"/>
              <a:t>During the Enlightenment, or The Age of Reason, German Romantic painters turned their sights to interior emotions instead of reasoned observations. They looked to previous eras, including the Middle Ages, for examples of men living in harmony with nature and each other. The Nazarenes, a group of painters founded in Vienna in 1809, favored medieval and early Italian Renaissance painting, repudiating the popular Neoclassical style preferred at the time. The leading German Romanticist Caspar David Friedrich worked predominantly in landscape painting and explored man's relation to the land. Landscape painting became an allegory for the human soul as well as a symbol of freedom and boundlessness that subtly critiqued the political restrictedness of the time</a:t>
            </a:r>
            <a:r>
              <a:rPr lang="en-US" dirty="0" smtClean="0"/>
              <a:t>.</a:t>
            </a:r>
            <a:endParaRPr lang="en-US" dirty="0"/>
          </a:p>
          <a:p>
            <a:r>
              <a:rPr lang="en-US" sz="2000" b="1" dirty="0" smtClean="0"/>
              <a:t>Romanticism </a:t>
            </a:r>
            <a:r>
              <a:rPr lang="en-US" sz="2000" b="1" dirty="0"/>
              <a:t>in Spain</a:t>
            </a:r>
          </a:p>
          <a:p>
            <a:r>
              <a:rPr lang="en-US" dirty="0"/>
              <a:t>In the midst of the Peninsular War raged by Napoleon and the Spanish War of Independence, Spanish Romantic painters began exploring more subjective views of landscapes and portraits, valorizing the individual. Francisco de Goya was by far the most prominent of the Spanish Romantics. While he was the official painter for the Royal Court, toward the end of the 18th century, he began exploring the imaginary, the irrational, and the horrors of human behavior and war. His works, including the painting The Third of May, 1808 (1814) and the series of etchings The Disasters of War (1812-15), stand as powerful rebukes of war during the Enlightenment era. Increasingly withdrawn, Goya made a series of Black Paintings (1820-23) that explored the terrors held within the innermost recesses of the human psyche.</a:t>
            </a:r>
            <a:endParaRPr lang="en-IN" dirty="0"/>
          </a:p>
        </p:txBody>
      </p:sp>
      <p:sp>
        <p:nvSpPr>
          <p:cNvPr id="4" name="TextBox 3"/>
          <p:cNvSpPr txBox="1"/>
          <p:nvPr/>
        </p:nvSpPr>
        <p:spPr>
          <a:xfrm>
            <a:off x="736205" y="6096324"/>
            <a:ext cx="11224885" cy="369332"/>
          </a:xfrm>
          <a:prstGeom prst="rect">
            <a:avLst/>
          </a:prstGeom>
          <a:noFill/>
        </p:spPr>
        <p:txBody>
          <a:bodyPr wrap="square" rtlCol="0">
            <a:spAutoFit/>
          </a:bodyPr>
          <a:lstStyle/>
          <a:p>
            <a:r>
              <a:rPr lang="en-US" dirty="0" smtClean="0">
                <a:solidFill>
                  <a:schemeClr val="accent6">
                    <a:lumMod val="60000"/>
                    <a:lumOff val="40000"/>
                  </a:schemeClr>
                </a:solidFill>
              </a:rPr>
              <a:t>This presentation is prepared for online teaching and learning purpose. This is not intended to be published or printed</a:t>
            </a:r>
            <a:r>
              <a:rPr lang="en-US" dirty="0" smtClean="0">
                <a:solidFill>
                  <a:schemeClr val="accent6">
                    <a:lumMod val="40000"/>
                    <a:lumOff val="60000"/>
                  </a:schemeClr>
                </a:solidFill>
              </a:rPr>
              <a:t>.</a:t>
            </a:r>
            <a:endParaRPr lang="en-US" dirty="0">
              <a:solidFill>
                <a:schemeClr val="accent6">
                  <a:lumMod val="40000"/>
                  <a:lumOff val="60000"/>
                </a:schemeClr>
              </a:solidFill>
            </a:endParaRPr>
          </a:p>
        </p:txBody>
      </p:sp>
    </p:spTree>
    <p:extLst>
      <p:ext uri="{BB962C8B-B14F-4D97-AF65-F5344CB8AC3E}">
        <p14:creationId xmlns:p14="http://schemas.microsoft.com/office/powerpoint/2010/main" val="395553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1" y="374469"/>
            <a:ext cx="11188930" cy="5499858"/>
          </a:xfrm>
        </p:spPr>
        <p:txBody>
          <a:bodyPr/>
          <a:lstStyle/>
          <a:p>
            <a:r>
              <a:rPr lang="en-US" sz="2000" b="1" dirty="0"/>
              <a:t>Romanticism in France</a:t>
            </a:r>
          </a:p>
          <a:p>
            <a:r>
              <a:rPr lang="en-US" dirty="0"/>
              <a:t>After the Napoleonic Wars ended with Napoleon in exile, the Romantic painters began challenging the Neoclassicism of Jacques Louis David, the foremost painter during the French Revolution, and the overall Neoclassical style favored by the Academy. Unlike their German counterparts, the French had a larger repertoire of subjects that included portraiture and history painting. Artists such as Jean-Léon </a:t>
            </a:r>
            <a:r>
              <a:rPr lang="en-US" dirty="0" err="1"/>
              <a:t>Gérôme</a:t>
            </a:r>
            <a:r>
              <a:rPr lang="en-US" dirty="0"/>
              <a:t> and </a:t>
            </a:r>
            <a:r>
              <a:rPr lang="en-US" dirty="0" err="1"/>
              <a:t>Eugène</a:t>
            </a:r>
            <a:r>
              <a:rPr lang="en-US" dirty="0"/>
              <a:t> Delacroix created many genre scenes of North Africa, ushering in a vogue for Orientalism, and their dramatically staged compositions of light and color highlighted the horrors of contemporary events and tragedies.</a:t>
            </a:r>
          </a:p>
          <a:p>
            <a:endParaRPr lang="en-US" dirty="0"/>
          </a:p>
          <a:p>
            <a:r>
              <a:rPr lang="en-US" dirty="0" smtClean="0"/>
              <a:t>The </a:t>
            </a:r>
            <a:r>
              <a:rPr lang="en-US" dirty="0"/>
              <a:t>French also developed a strong sculptural rendition of Romanticism. </a:t>
            </a:r>
            <a:r>
              <a:rPr lang="en-US" dirty="0" err="1"/>
              <a:t>Géricault</a:t>
            </a:r>
            <a:r>
              <a:rPr lang="en-US" dirty="0"/>
              <a:t> experimented in sculpture, creating Nymph and Satyr (1818), a piece that depicted a suggestive and violent encounter between the two mythological figures. He also created works like his Flayed Horse I (c. 1820-24) that combined his anatomical knowledge with the horse, one of his favorite subjects, within a dark and disturbing vision. Romanticist sculpture was drawn to scenes of beasts of prey and fighting animals in which the animals were depicted as a writhing surge of bodies. Portraying a savage beast overwhelming delicate beauty, such works were meant to convey the Romantic sense of </a:t>
            </a:r>
            <a:r>
              <a:rPr lang="en-US" dirty="0" err="1"/>
              <a:t>terribiltà</a:t>
            </a:r>
            <a:r>
              <a:rPr lang="en-US" dirty="0"/>
              <a:t>, the feeling of awe or terror created by the sublime. The most famous of animal sculptors was Antoine-Louis </a:t>
            </a:r>
            <a:r>
              <a:rPr lang="en-US" dirty="0" err="1"/>
              <a:t>Bayre</a:t>
            </a:r>
            <a:r>
              <a:rPr lang="en-US" dirty="0"/>
              <a:t>, whose bronze works like Tiger Surprising an Antelope (c. 1835) became popular among the ruling class.</a:t>
            </a:r>
            <a:endParaRPr lang="en-IN" dirty="0"/>
          </a:p>
        </p:txBody>
      </p:sp>
      <p:sp>
        <p:nvSpPr>
          <p:cNvPr id="4" name="Rectangle 3"/>
          <p:cNvSpPr/>
          <p:nvPr/>
        </p:nvSpPr>
        <p:spPr>
          <a:xfrm>
            <a:off x="535709" y="5874327"/>
            <a:ext cx="11323781" cy="369332"/>
          </a:xfrm>
          <a:prstGeom prst="rect">
            <a:avLst/>
          </a:prstGeom>
        </p:spPr>
        <p:txBody>
          <a:bodyPr wrap="square">
            <a:spAutoFit/>
          </a:bodyPr>
          <a:lstStyle/>
          <a:p>
            <a:r>
              <a:rPr lang="en-US" dirty="0">
                <a:solidFill>
                  <a:schemeClr val="accent6">
                    <a:lumMod val="60000"/>
                    <a:lumOff val="40000"/>
                  </a:schemeClr>
                </a:solidFill>
              </a:rPr>
              <a:t>This presentation is prepared for online teaching and learning purpose. This is not intended to be published or printed . </a:t>
            </a:r>
          </a:p>
        </p:txBody>
      </p:sp>
    </p:spTree>
    <p:extLst>
      <p:ext uri="{BB962C8B-B14F-4D97-AF65-F5344CB8AC3E}">
        <p14:creationId xmlns:p14="http://schemas.microsoft.com/office/powerpoint/2010/main" val="3774539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57094B-4684-420B-AFE0-4E41CA2AF714}">
  <ds:schemaRefs>
    <ds:schemaRef ds:uri="http://schemas.microsoft.com/sharepoint/v3/contenttype/forms"/>
  </ds:schemaRefs>
</ds:datastoreItem>
</file>

<file path=customXml/itemProps2.xml><?xml version="1.0" encoding="utf-8"?>
<ds:datastoreItem xmlns:ds="http://schemas.openxmlformats.org/officeDocument/2006/customXml" ds:itemID="{B26D5668-1971-40BB-BC7C-94C9B101AAB7}">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370F4A1-FC59-4361-989F-6C79533DA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Celestial design</Template>
  <TotalTime>0</TotalTime>
  <Words>6783</Words>
  <Application>Microsoft Office PowerPoint</Application>
  <PresentationFormat>Widescreen</PresentationFormat>
  <Paragraphs>228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Algerian</vt:lpstr>
      <vt:lpstr>Arial</vt:lpstr>
      <vt:lpstr>Arial Black</vt:lpstr>
      <vt:lpstr>Calibri</vt:lpstr>
      <vt:lpstr>Calibri Light</vt:lpstr>
      <vt:lpstr>Celestial</vt:lpstr>
      <vt:lpstr>Modern Art-  The Contextual Studies  Romanticism </vt:lpstr>
      <vt:lpstr>Romanticism      Romanticism Artworks        Started: c.1780        Ended: 1830</vt:lpstr>
      <vt:lpstr>Ideas and accomplishments of Romanticism </vt:lpstr>
      <vt:lpstr>Beginnings of Romanticism in Visual Arts  </vt:lpstr>
      <vt:lpstr>PowerPoint Presentation</vt:lpstr>
      <vt:lpstr>PowerPoint Presentation</vt:lpstr>
      <vt:lpstr>PowerPoint Presentation</vt:lpstr>
      <vt:lpstr>Romanticism: Concepts, Styles, and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2020-10-06T11:30:21Z</dcterms:created>
  <dcterms:modified xsi:type="dcterms:W3CDTF">2020-10-06T14:54:28Z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