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7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62" r:id="rId10"/>
    <p:sldId id="263" r:id="rId11"/>
    <p:sldId id="265" r:id="rId12"/>
    <p:sldId id="266" r:id="rId13"/>
    <p:sldId id="26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6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482"/>
    <a:srgbClr val="CC0000"/>
    <a:srgbClr val="CE0CA9"/>
    <a:srgbClr val="CC3300"/>
    <a:srgbClr val="9BE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9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EAA29-50C2-4DA6-92E5-343F082A797E}" type="datetimeFigureOut">
              <a:rPr lang="en-US" smtClean="0"/>
              <a:pPr/>
              <a:t>10/3/2020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39435-6E0B-4584-9C9C-3241C25523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39435-6E0B-4584-9C9C-3241C255239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59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39435-6E0B-4584-9C9C-3241C255239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6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832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25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788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1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4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2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9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7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1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5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2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1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6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6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38200" y="3165887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>
                <a:solidFill>
                  <a:srgbClr val="7030A0"/>
                </a:solidFill>
                <a:latin typeface="Franklin Gothic Medium" panose="020B0603020102020204" pitchFamily="34" charset="0"/>
                <a:ea typeface="Colonna MT" panose="02000000000000000000" pitchFamily="2" charset="0"/>
                <a:cs typeface="Aharoni" pitchFamily="2" charset="-79"/>
              </a:rPr>
              <a:t>TOPIC –NATIONAL COUNCIL OF EDUCATIONAL RESEARCH AND TRAINING (NCERT)     </a:t>
            </a:r>
          </a:p>
        </p:txBody>
      </p:sp>
      <p:pic>
        <p:nvPicPr>
          <p:cNvPr id="9" name="Picture 8" descr="images-1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305" y="4160514"/>
            <a:ext cx="2209800" cy="2362201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509088" y="97512"/>
            <a:ext cx="6985885" cy="3752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CE0CA9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b.E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CE0C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E0CA9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ii year ; paper I </a:t>
            </a: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CE0C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Development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E0C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of Educational System in India and its challenges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E0CA9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DDBDA7-5670-0143-B23D-70ABCEFBFFA7}"/>
              </a:ext>
            </a:extLst>
          </p:cNvPr>
          <p:cNvSpPr txBox="1"/>
          <p:nvPr/>
        </p:nvSpPr>
        <p:spPr>
          <a:xfrm>
            <a:off x="5002031" y="4741451"/>
            <a:ext cx="4048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-Anupama Yadav Assistant Professor Department of Education, CSJMU, Kanpur</a:t>
            </a:r>
            <a:endParaRPr lang="en-US" sz="2400">
              <a:solidFill>
                <a:schemeClr val="accent2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303"/>
            <a:ext cx="8229600" cy="456120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Franklin Gothic Medium" panose="020B0603020102020204" pitchFamily="34" charset="0"/>
              </a:rPr>
              <a:t>To develop methods of teaching for different  levels of school education.</a:t>
            </a:r>
          </a:p>
          <a:p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To prepare science kits for science education in schools.</a:t>
            </a:r>
          </a:p>
          <a:p>
            <a:r>
              <a:rPr lang="en-US" sz="28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To develop objective techniques for evaluation of educational achievement of students at different levels of school education.</a:t>
            </a: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To understand the problems confronted by different levels of school education and to solve them.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CB3525-239F-EF40-AB59-90D323C4FD9C}"/>
              </a:ext>
            </a:extLst>
          </p:cNvPr>
          <p:cNvSpPr txBox="1"/>
          <p:nvPr/>
        </p:nvSpPr>
        <p:spPr>
          <a:xfrm>
            <a:off x="514597" y="611759"/>
            <a:ext cx="4057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i="1">
                <a:solidFill>
                  <a:srgbClr val="0070C0"/>
                </a:solidFill>
                <a:latin typeface="Algerian" pitchFamily="82" charset="0"/>
              </a:rPr>
              <a:t>Continued..</a:t>
            </a:r>
            <a:endParaRPr lang="en-US" sz="3600" b="1" i="1">
              <a:solidFill>
                <a:srgbClr val="0070C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91334"/>
            <a:ext cx="8229600" cy="4434829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To gather different data pertaining to school education and teacher education, and to publish and propagate them.</a:t>
            </a:r>
          </a:p>
          <a:p>
            <a:r>
              <a:rPr lang="en-US" sz="2800" b="1" dirty="0">
                <a:solidFill>
                  <a:srgbClr val="00B0F0"/>
                </a:solidFill>
                <a:latin typeface="Franklin Gothic Medium" panose="020B0603020102020204" pitchFamily="34" charset="0"/>
              </a:rPr>
              <a:t>To undertake talent search test and admission test for the Jawahar Navodaya schools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To develop curricula for school teachers training programmes’ (for  both pre-service and in-service teachers),and to make arrangements for their training an refresher courses.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4F61C9-D25B-9041-AE56-5F3CD32CB307}"/>
              </a:ext>
            </a:extLst>
          </p:cNvPr>
          <p:cNvSpPr txBox="1"/>
          <p:nvPr/>
        </p:nvSpPr>
        <p:spPr>
          <a:xfrm>
            <a:off x="583915" y="564257"/>
            <a:ext cx="7339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i="1">
                <a:solidFill>
                  <a:srgbClr val="CE0CA9"/>
                </a:solidFill>
                <a:latin typeface="Algerian" pitchFamily="82" charset="0"/>
              </a:rPr>
              <a:t>Continued...</a:t>
            </a:r>
            <a:endParaRPr lang="en-US" sz="3600" b="1" i="1">
              <a:solidFill>
                <a:srgbClr val="CE0CA9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316"/>
            <a:ext cx="8229600" cy="498304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To provide technical assistance in the field of adult education.</a:t>
            </a:r>
          </a:p>
          <a:p>
            <a:r>
              <a:rPr lang="en-US" sz="2800" b="1" dirty="0">
                <a:solidFill>
                  <a:schemeClr val="accent5"/>
                </a:solidFill>
                <a:latin typeface="Franklin Gothic Medium" panose="020B0603020102020204" pitchFamily="34" charset="0"/>
              </a:rPr>
              <a:t>To provide technical assistance in national population education programme.</a:t>
            </a: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To provide technical assistance in the national environmental education programme.</a:t>
            </a:r>
          </a:p>
          <a:p>
            <a:r>
              <a:rPr lang="en-US" sz="2800" b="1" dirty="0">
                <a:solidFill>
                  <a:srgbClr val="CC0000"/>
                </a:solidFill>
                <a:latin typeface="Franklin Gothic Medium" panose="020B0603020102020204" pitchFamily="34" charset="0"/>
              </a:rPr>
              <a:t>To edit and publish journals regarding school education , population education</a:t>
            </a:r>
            <a:r>
              <a:rPr lang="en-GB" sz="2800" b="1" dirty="0">
                <a:solidFill>
                  <a:srgbClr val="CC0000"/>
                </a:solidFill>
                <a:latin typeface="Franklin Gothic Medium" panose="020B0603020102020204" pitchFamily="34" charset="0"/>
              </a:rPr>
              <a:t>, environmental education, adult education and teacher education</a:t>
            </a:r>
            <a:r>
              <a:rPr lang="en-GB" sz="2800" b="1" dirty="0">
                <a:solidFill>
                  <a:schemeClr val="accent5"/>
                </a:solidFill>
                <a:latin typeface="Franklin Gothic Medium" panose="020B0603020102020204" pitchFamily="34" charset="0"/>
              </a:rPr>
              <a:t>.</a:t>
            </a:r>
            <a:endParaRPr lang="en-US" sz="2800" b="1" dirty="0">
              <a:solidFill>
                <a:schemeClr val="accent5"/>
              </a:solidFill>
              <a:latin typeface="Franklin Gothic Medium" panose="020B0603020102020204" pitchFamily="34" charset="0"/>
            </a:endParaRPr>
          </a:p>
          <a:p>
            <a:pPr>
              <a:buNone/>
            </a:pPr>
            <a:endParaRPr lang="en-US" sz="2800" b="1" dirty="0">
              <a:solidFill>
                <a:schemeClr val="accent5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CCE47B-1E88-3149-BF36-B8C4FA51B140}"/>
              </a:ext>
            </a:extLst>
          </p:cNvPr>
          <p:cNvSpPr txBox="1"/>
          <p:nvPr/>
        </p:nvSpPr>
        <p:spPr>
          <a:xfrm>
            <a:off x="650982" y="679930"/>
            <a:ext cx="4216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i="1">
                <a:solidFill>
                  <a:srgbClr val="7030A0"/>
                </a:solidFill>
                <a:latin typeface="Algerian" pitchFamily="82" charset="0"/>
              </a:rPr>
              <a:t>Continued...</a:t>
            </a:r>
            <a:endParaRPr lang="en-US" sz="3600" b="1" i="1">
              <a:solidFill>
                <a:srgbClr val="7030A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235" y="1428819"/>
            <a:ext cx="8229600" cy="339328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/>
          </a:p>
          <a:p>
            <a:r>
              <a:rPr lang="en-US" sz="2800" b="1" dirty="0"/>
              <a:t>To prepare software for school education , population education , environmental education , adult education and teacher education and to propagate it them.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900F26-5A83-DA47-851C-259AE266597A}"/>
              </a:ext>
            </a:extLst>
          </p:cNvPr>
          <p:cNvSpPr txBox="1"/>
          <p:nvPr/>
        </p:nvSpPr>
        <p:spPr>
          <a:xfrm>
            <a:off x="568575" y="890650"/>
            <a:ext cx="391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i="1">
                <a:solidFill>
                  <a:srgbClr val="CE0CA9"/>
                </a:solidFill>
                <a:latin typeface="Algerian" pitchFamily="82" charset="0"/>
              </a:rPr>
              <a:t>Continued...</a:t>
            </a:r>
            <a:endParaRPr lang="en-US" sz="3600" b="1" i="1">
              <a:solidFill>
                <a:srgbClr val="CE0CA9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315200" cy="9144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Algerian" pitchFamily="82" charset="0"/>
              </a:rPr>
              <a:t>DEPARTMENTS OF NCERT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j-lt"/>
              </a:rPr>
              <a:t>Department of pre – school and elementary education.</a:t>
            </a:r>
          </a:p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Department of non-formal education and education for scheduled castes and scheduled  tribes.</a:t>
            </a:r>
          </a:p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D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epartment of  women studies.</a:t>
            </a:r>
          </a:p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Department of social science and humanities education.</a:t>
            </a:r>
          </a:p>
          <a:p>
            <a:r>
              <a:rPr lang="en-US" sz="2800" b="1" dirty="0">
                <a:solidFill>
                  <a:srgbClr val="9C2482"/>
                </a:solidFill>
                <a:latin typeface="+mj-lt"/>
              </a:rPr>
              <a:t>Department of science and mathematics education</a:t>
            </a:r>
            <a:r>
              <a:rPr lang="en-US" sz="2800" b="1" dirty="0">
                <a:solidFill>
                  <a:srgbClr val="9C248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454"/>
            <a:ext cx="8229600" cy="532014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4"/>
                </a:solidFill>
                <a:latin typeface="Franklin Gothic Medium" panose="020B0603020102020204" pitchFamily="34" charset="0"/>
              </a:rPr>
              <a:t>Navodaya vidyalaya cell.</a:t>
            </a: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Department of teacher education and special education.</a:t>
            </a:r>
          </a:p>
          <a:p>
            <a:r>
              <a:rPr lang="en-US" sz="2800" b="1" dirty="0">
                <a:solidFill>
                  <a:srgbClr val="9C2482"/>
                </a:solidFill>
                <a:latin typeface="Franklin Gothic Medium" panose="020B0603020102020204" pitchFamily="34" charset="0"/>
              </a:rPr>
              <a:t>Department of educational psychology, counselling  and guidance.</a:t>
            </a:r>
          </a:p>
          <a:p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Department of extension and field services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r>
              <a:rPr lang="en-US" sz="2800" b="1" dirty="0">
                <a:solidFill>
                  <a:srgbClr val="00B0F0"/>
                </a:solidFill>
                <a:latin typeface="Franklin Gothic Medium" panose="020B0603020102020204" pitchFamily="34" charset="0"/>
              </a:rPr>
              <a:t>Department  of measurement , evaluation , survey  and data processing.</a:t>
            </a:r>
          </a:p>
          <a:p>
            <a:r>
              <a:rPr lang="en-US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Planning , programming , monitoring and evaluation division.</a:t>
            </a:r>
          </a:p>
          <a:p>
            <a:endParaRPr lang="en-US" sz="2800" b="1" dirty="0">
              <a:solidFill>
                <a:schemeClr val="accent4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126098-5B02-5942-A775-2F8D985A113E}"/>
              </a:ext>
            </a:extLst>
          </p:cNvPr>
          <p:cNvSpPr txBox="1"/>
          <p:nvPr/>
        </p:nvSpPr>
        <p:spPr>
          <a:xfrm>
            <a:off x="638748" y="508997"/>
            <a:ext cx="4462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i="1">
                <a:solidFill>
                  <a:srgbClr val="CE0CA9"/>
                </a:solidFill>
                <a:latin typeface="Algerian" pitchFamily="82" charset="0"/>
              </a:rPr>
              <a:t>Continued...</a:t>
            </a:r>
            <a:endParaRPr lang="en-US" sz="3600" b="1" i="1">
              <a:solidFill>
                <a:srgbClr val="CE0CA9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2" y="2263870"/>
            <a:ext cx="8229600" cy="343088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Educational research  and innovation committee.</a:t>
            </a:r>
          </a:p>
          <a:p>
            <a:r>
              <a:rPr lang="en-US" sz="3200" b="1" dirty="0">
                <a:solidFill>
                  <a:srgbClr val="CC0000"/>
                </a:solidFill>
                <a:latin typeface="Franklin Gothic Medium" panose="020B0603020102020204" pitchFamily="34" charset="0"/>
              </a:rPr>
              <a:t>Publication Department.</a:t>
            </a:r>
          </a:p>
          <a:p>
            <a:r>
              <a:rPr lang="en-US" sz="3200" b="1" dirty="0">
                <a:solidFill>
                  <a:srgbClr val="00B0F0"/>
                </a:solidFill>
                <a:latin typeface="Franklin Gothic Medium" panose="020B0603020102020204" pitchFamily="34" charset="0"/>
              </a:rPr>
              <a:t>International relation unit.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86EAAD-2B1A-2E42-8A79-32C84231C968}"/>
              </a:ext>
            </a:extLst>
          </p:cNvPr>
          <p:cNvSpPr txBox="1"/>
          <p:nvPr/>
        </p:nvSpPr>
        <p:spPr>
          <a:xfrm>
            <a:off x="623993" y="327112"/>
            <a:ext cx="4980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i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Continued...</a:t>
            </a:r>
            <a:endParaRPr lang="en-US" sz="3600" b="1" i="1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8961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C0000"/>
                </a:solidFill>
                <a:latin typeface="Algerian" pitchFamily="82" charset="0"/>
              </a:rPr>
              <a:t>INSTITUTIONS OF NCERT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8" y="1897083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Franklin Gothic Medium" panose="020B0603020102020204" pitchFamily="34" charset="0"/>
              </a:rPr>
              <a:t>The institutions established by this council are as follows –</a:t>
            </a:r>
          </a:p>
          <a:p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National Institute of Education(NIE)</a:t>
            </a:r>
          </a:p>
          <a:p>
            <a:r>
              <a:rPr lang="en-US" sz="2800" b="1" dirty="0">
                <a:solidFill>
                  <a:srgbClr val="7030A0"/>
                </a:solidFill>
                <a:latin typeface="Franklin Gothic Medium" panose="020B0603020102020204" pitchFamily="34" charset="0"/>
              </a:rPr>
              <a:t>Central Institute of Educational Technology(CIET)</a:t>
            </a:r>
          </a:p>
          <a:p>
            <a:r>
              <a:rPr lang="en-US" sz="2800" b="1" dirty="0">
                <a:solidFill>
                  <a:srgbClr val="00B0F0"/>
                </a:solidFill>
                <a:latin typeface="Franklin Gothic Medium" panose="020B0603020102020204" pitchFamily="34" charset="0"/>
              </a:rPr>
              <a:t>Regional Institutes of Education(RIE)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Pandit Sundarlal Sharma Central Institute of Vocational Education(PSSCIVE)</a:t>
            </a:r>
          </a:p>
          <a:p>
            <a:endParaRPr lang="en-US" sz="2800" b="1" dirty="0">
              <a:solidFill>
                <a:srgbClr val="7030A0"/>
              </a:solidFill>
              <a:latin typeface="Franklin Gothic Medium" panose="020B0603020102020204" pitchFamily="34" charset="0"/>
            </a:endParaRPr>
          </a:p>
          <a:p>
            <a:endParaRPr lang="en-US" sz="2800" b="1" dirty="0">
              <a:solidFill>
                <a:srgbClr val="7030A0"/>
              </a:solidFill>
              <a:latin typeface="Franklin Gothic Medium" panose="020B0603020102020204" pitchFamily="34" charset="0"/>
            </a:endParaRPr>
          </a:p>
          <a:p>
            <a:endParaRPr lang="en-US" sz="2800" b="1" dirty="0">
              <a:solidFill>
                <a:srgbClr val="7030A0"/>
              </a:solidFill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Algerian" pitchFamily="82" charset="0"/>
              </a:rPr>
              <a:t>CONTRIBUTION OF NCERT IN THE FIELD OF SCHOOL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9676"/>
            <a:ext cx="8229600" cy="423112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This council modifies the aims of school education from time to time , and prepares  the core curriculum accordingly.</a:t>
            </a:r>
          </a:p>
          <a:p>
            <a:r>
              <a:rPr lang="en-US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This council prepares standard textbooks as per the curricula for different levels of of school education.</a:t>
            </a:r>
          </a:p>
          <a:p>
            <a:r>
              <a:rPr lang="en-US" sz="2800" b="1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It acquaints the teacher with new techniques of evaluation at school level.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348"/>
            <a:ext cx="8229600" cy="489785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It prepares software for broadcast of subjects of school level and arranges for their broadcast.</a:t>
            </a:r>
          </a:p>
          <a:p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It undertakes admission test  for admission in Jawahar Navodaya Vidyalayas.</a:t>
            </a:r>
          </a:p>
          <a:p>
            <a:r>
              <a:rPr lang="en-US" sz="2800" b="1" dirty="0">
                <a:solidFill>
                  <a:srgbClr val="00B0F0"/>
                </a:solidFill>
                <a:latin typeface="Franklin Gothic Medium" panose="020B0603020102020204" pitchFamily="34" charset="0"/>
              </a:rPr>
              <a:t>It undertakes talent search from amongst 10 – class pass students, and undertakes a talent search test for it.</a:t>
            </a:r>
          </a:p>
          <a:p>
            <a:r>
              <a:rPr lang="en-US" sz="2800" b="1" dirty="0">
                <a:solidFill>
                  <a:srgbClr val="9C2482"/>
                </a:solidFill>
                <a:latin typeface="Franklin Gothic Medium" panose="020B0603020102020204" pitchFamily="34" charset="0"/>
              </a:rPr>
              <a:t>It gathers data and information relating to school education and propogate them.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D12C93-4256-AA44-877A-76327FD24BE6}"/>
              </a:ext>
            </a:extLst>
          </p:cNvPr>
          <p:cNvSpPr txBox="1"/>
          <p:nvPr/>
        </p:nvSpPr>
        <p:spPr>
          <a:xfrm>
            <a:off x="614997" y="484729"/>
            <a:ext cx="2965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i="1">
                <a:solidFill>
                  <a:srgbClr val="CE0CA9"/>
                </a:solidFill>
                <a:latin typeface="Algerian" pitchFamily="82" charset="0"/>
              </a:rPr>
              <a:t>Continued...</a:t>
            </a:r>
            <a:endParaRPr lang="en-US" sz="3600" b="1" i="1">
              <a:solidFill>
                <a:srgbClr val="CE0CA9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658" y="529171"/>
            <a:ext cx="6885889" cy="1935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Algerian" pitchFamily="82" charset="0"/>
              </a:rPr>
              <a:t>NATIONAL COUNCIL OF EDUCATIONAL RESEARCH AND TRAINING(NCERT)</a:t>
            </a:r>
            <a:endParaRPr lang="en-US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638" y="2878147"/>
            <a:ext cx="8839200" cy="4114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</a:rPr>
              <a:t>This council was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</a:rPr>
              <a:t>constituted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</a:rPr>
              <a:t> by the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</a:rPr>
              <a:t>central government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</a:rPr>
              <a:t> on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highlight>
                  <a:srgbClr val="FFFF00"/>
                </a:highlight>
                <a:latin typeface="Franklin Gothic Medium" panose="020B0603020102020204" pitchFamily="34" charset="0"/>
              </a:rPr>
              <a:t>1 September , 1961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</a:rPr>
              <a:t>The council was formed by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</a:rPr>
              <a:t>merging </a:t>
            </a:r>
            <a:r>
              <a:rPr lang="en-US" sz="32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seven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</a:rPr>
              <a:t>existing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Franklin Gothic Medium" panose="020B0603020102020204" pitchFamily="34" charset="0"/>
              </a:rPr>
              <a:t>national government institutions.</a:t>
            </a:r>
          </a:p>
          <a:p>
            <a:endParaRPr lang="en-US" sz="3200" b="1" dirty="0">
              <a:solidFill>
                <a:schemeClr val="accent3">
                  <a:lumMod val="50000"/>
                </a:schemeClr>
              </a:solidFill>
              <a:latin typeface="Franklin Gothic Medium" panose="020B0603020102020204" pitchFamily="34" charset="0"/>
            </a:endParaRPr>
          </a:p>
          <a:p>
            <a:endParaRPr lang="en-US" sz="3200" b="1" dirty="0">
              <a:solidFill>
                <a:schemeClr val="accent3">
                  <a:lumMod val="50000"/>
                </a:schemeClr>
              </a:solidFill>
              <a:latin typeface="Franklin Gothic Medium" panose="020B0603020102020204" pitchFamily="34" charset="0"/>
            </a:endParaRPr>
          </a:p>
          <a:p>
            <a:endParaRPr lang="en-US" sz="3200" b="1" dirty="0">
              <a:solidFill>
                <a:schemeClr val="accent3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7A332EE-3780-0348-9D13-C137A9FA74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3" y="583151"/>
            <a:ext cx="1957435" cy="182789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lgerian" pitchFamily="82" charset="0"/>
              </a:rPr>
              <a:t>CONTRIBUTION OF NCERT IN THE FIELD OF TEACHER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1775"/>
            <a:ext cx="8534400" cy="47244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It determines the aims of teacher education for pre – primary , primary and secondary education levels.</a:t>
            </a:r>
          </a:p>
          <a:p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Franklin Gothic Medium" panose="020B0603020102020204" pitchFamily="34" charset="0"/>
              </a:rPr>
              <a:t>It constructs curricula for school teacher education of all level.</a:t>
            </a:r>
          </a:p>
          <a:p>
            <a:r>
              <a:rPr lang="en-US" sz="3200" b="1" dirty="0">
                <a:solidFill>
                  <a:srgbClr val="00B0F0"/>
                </a:solidFill>
                <a:latin typeface="Franklin Gothic Medium" panose="020B0603020102020204" pitchFamily="34" charset="0"/>
              </a:rPr>
              <a:t>It arranges for pre- service and in – service teacher education  through the Regional Institutes of education (RIE).</a:t>
            </a:r>
          </a:p>
          <a:p>
            <a:pPr>
              <a:buNone/>
            </a:pPr>
            <a:endParaRPr lang="en-US" sz="3200" b="1" dirty="0">
              <a:solidFill>
                <a:schemeClr val="accent4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03" y="1871262"/>
            <a:ext cx="8534400" cy="5266167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Franklin Gothic Medium" panose="020B0603020102020204" pitchFamily="34" charset="0"/>
              </a:rPr>
              <a:t>It arranges secondary vocational  educational and secondary vocational teacher training through Pandit Sundarlal Sharma Central Vocational Education Institute.</a:t>
            </a:r>
          </a:p>
          <a:p>
            <a:r>
              <a:rPr lang="en-US" sz="2800" b="1" dirty="0">
                <a:solidFill>
                  <a:srgbClr val="CC0000"/>
                </a:solidFill>
                <a:latin typeface="Franklin Gothic Medium" panose="020B0603020102020204" pitchFamily="34" charset="0"/>
              </a:rPr>
              <a:t>It conducts continuous research work in the field of methods of teaching , and acquaints pre- service and in –service teachers with the latest methods of teaching and technology  developed in the country and abroad.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EF6D89-1E38-DF48-AF8B-F6D3A0F1CA7E}"/>
              </a:ext>
            </a:extLst>
          </p:cNvPr>
          <p:cNvSpPr txBox="1"/>
          <p:nvPr/>
        </p:nvSpPr>
        <p:spPr>
          <a:xfrm>
            <a:off x="668975" y="276369"/>
            <a:ext cx="6150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i="1">
                <a:solidFill>
                  <a:schemeClr val="accent3"/>
                </a:solidFill>
                <a:latin typeface="Algerian" pitchFamily="82" charset="0"/>
              </a:rPr>
              <a:t>Continued...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003" y="1475420"/>
            <a:ext cx="8229600" cy="545509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It develops new teaching aids and trains teachers in their use.</a:t>
            </a:r>
          </a:p>
          <a:p>
            <a:r>
              <a:rPr lang="en-US" sz="2800" b="1" dirty="0">
                <a:solidFill>
                  <a:srgbClr val="00B0F0"/>
                </a:solidFill>
                <a:latin typeface="Franklin Gothic Medium" panose="020B0603020102020204" pitchFamily="34" charset="0"/>
              </a:rPr>
              <a:t>It trains school teachers in educational and vocational guidance.</a:t>
            </a:r>
          </a:p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It prepares the entire outline , aims , curriculum and textbooks of population education .</a:t>
            </a: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It undertakes new experiments from time to time as per the government policy . </a:t>
            </a:r>
          </a:p>
          <a:p>
            <a:r>
              <a:rPr lang="en-US" sz="2800" b="1" dirty="0">
                <a:solidFill>
                  <a:srgbClr val="9C2482"/>
                </a:solidFill>
                <a:latin typeface="Franklin Gothic Medium" panose="020B0603020102020204" pitchFamily="34" charset="0"/>
              </a:rPr>
              <a:t>It gathers data and information related to teacher education and propogate them.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25B4A4-AF65-5B42-BAB9-3AA4C3956BE6}"/>
              </a:ext>
            </a:extLst>
          </p:cNvPr>
          <p:cNvSpPr txBox="1"/>
          <p:nvPr/>
        </p:nvSpPr>
        <p:spPr>
          <a:xfrm>
            <a:off x="785929" y="106698"/>
            <a:ext cx="5790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i="1">
                <a:solidFill>
                  <a:srgbClr val="CE0CA9"/>
                </a:solidFill>
                <a:latin typeface="Algerian" pitchFamily="82" charset="0"/>
              </a:rPr>
              <a:t>Continued...</a:t>
            </a:r>
            <a:endParaRPr lang="en-US" sz="3600" b="1" i="1">
              <a:solidFill>
                <a:srgbClr val="CE0CA9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4419600" cy="9144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lgerian" pitchFamily="82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78" y="1717154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NCERT  is working in the field of school education  and school teacher education.</a:t>
            </a:r>
          </a:p>
          <a:p>
            <a:r>
              <a:rPr lang="en-US" sz="2800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It is also providing  guidance in the fields of adult education  , population education and environmental education etc.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6804" y="1094555"/>
            <a:ext cx="4070335" cy="82877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Algerian" pitchFamily="82" charset="0"/>
              </a:rPr>
              <a:t>REFRENCES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627" y="1847552"/>
            <a:ext cx="6572250" cy="4629448"/>
          </a:xfrm>
        </p:spPr>
        <p:txBody>
          <a:bodyPr>
            <a:normAutofit/>
          </a:bodyPr>
          <a:lstStyle/>
          <a:p>
            <a:pPr marL="420053" indent="-385763">
              <a:buFont typeface="+mj-lt"/>
              <a:buAutoNum type="arabicPeriod"/>
            </a:pPr>
            <a:r>
              <a:rPr lang="en-US" sz="2100" b="1" dirty="0">
                <a:solidFill>
                  <a:srgbClr val="CE0CA9"/>
                </a:solidFill>
                <a:latin typeface="Franklin Gothic Medium" panose="020B0603020102020204" pitchFamily="34" charset="0"/>
              </a:rPr>
              <a:t>Agrawal J.C:Development and Planning of Modern Education(2008).Vikas Publishing House, New Delhi</a:t>
            </a:r>
          </a:p>
          <a:p>
            <a:pPr marL="420053" indent="-385763">
              <a:buFont typeface="+mj-lt"/>
              <a:buAutoNum type="arabicPeriod"/>
            </a:pPr>
            <a:r>
              <a:rPr lang="en-US" sz="2100" b="1" dirty="0">
                <a:solidFill>
                  <a:srgbClr val="CE0CA9"/>
                </a:solidFill>
                <a:latin typeface="Franklin Gothic Medium" panose="020B0603020102020204" pitchFamily="34" charset="0"/>
              </a:rPr>
              <a:t>Altekar,A.S:Education in Ancient India(1958).Nand Kishore and Brothers,Varanasi.</a:t>
            </a:r>
          </a:p>
          <a:p>
            <a:pPr marL="420053" indent="-385763">
              <a:buFont typeface="+mj-lt"/>
              <a:buAutoNum type="arabicPeriod"/>
            </a:pPr>
            <a:r>
              <a:rPr lang="en-US" sz="2100" b="1" dirty="0">
                <a:solidFill>
                  <a:srgbClr val="CE0CA9"/>
                </a:solidFill>
                <a:latin typeface="Franklin Gothic Medium" panose="020B0603020102020204" pitchFamily="34" charset="0"/>
              </a:rPr>
              <a:t>Lal Behari Raman Prof:Development of </a:t>
            </a:r>
            <a:r>
              <a:rPr lang="en-US" sz="2100" dirty="0">
                <a:solidFill>
                  <a:srgbClr val="CE0CA9"/>
                </a:solidFill>
                <a:latin typeface="Franklin Gothic Medium" panose="020B0603020102020204" pitchFamily="34" charset="0"/>
              </a:rPr>
              <a:t>Education</a:t>
            </a:r>
            <a:r>
              <a:rPr lang="en-US" sz="2100" b="1" dirty="0">
                <a:solidFill>
                  <a:srgbClr val="CE0CA9"/>
                </a:solidFill>
                <a:latin typeface="Franklin Gothic Medium" panose="020B0603020102020204" pitchFamily="34" charset="0"/>
              </a:rPr>
              <a:t> System in India and its Challenges .Vinay </a:t>
            </a:r>
            <a:r>
              <a:rPr lang="en-US" sz="2100" b="1" dirty="0" err="1">
                <a:solidFill>
                  <a:srgbClr val="CE0CA9"/>
                </a:solidFill>
                <a:latin typeface="Franklin Gothic Medium" panose="020B0603020102020204" pitchFamily="34" charset="0"/>
              </a:rPr>
              <a:t>Rakheja</a:t>
            </a:r>
            <a:r>
              <a:rPr lang="en-US" sz="2100" b="1" dirty="0">
                <a:solidFill>
                  <a:srgbClr val="CE0CA9"/>
                </a:solidFill>
                <a:latin typeface="Franklin Gothic Medium" panose="020B0603020102020204" pitchFamily="34" charset="0"/>
              </a:rPr>
              <a:t> Publisher Edition 2008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E484E9-8A6F-4B80-85D3-EFE79600A3A0}"/>
              </a:ext>
            </a:extLst>
          </p:cNvPr>
          <p:cNvSpPr/>
          <p:nvPr/>
        </p:nvSpPr>
        <p:spPr>
          <a:xfrm rot="10800000" flipV="1">
            <a:off x="2133600" y="4611504"/>
            <a:ext cx="6410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E0CA9"/>
                </a:solidFill>
                <a:latin typeface="Franklin Gothic Medium" panose="020B0603020102020204" pitchFamily="34" charset="0"/>
              </a:rPr>
              <a:t>http://en.m.wikipedia.org/wiki/National_Council_of_Education_Research_and_Training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A57F702F-9B90-E94B-84E4-DA9E7B707A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9233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160" y="381000"/>
            <a:ext cx="6783239" cy="107642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Algerian" pitchFamily="82" charset="0"/>
              </a:rPr>
              <a:t>SEVEN NATIONAL GOVERNMENT INSTITUTION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877560"/>
            <a:ext cx="8312727" cy="3790209"/>
          </a:xfrm>
        </p:spPr>
        <p:txBody>
          <a:bodyPr>
            <a:noAutofit/>
          </a:bodyPr>
          <a:lstStyle/>
          <a:p>
            <a:r>
              <a:rPr lang="en-US" sz="2400" b="1" dirty="0"/>
              <a:t>The Central  Institute of Education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The Central Bureau of Textbook Research</a:t>
            </a:r>
          </a:p>
          <a:p>
            <a:r>
              <a:rPr lang="en-US" sz="2400" b="1" dirty="0"/>
              <a:t>The Central Bureau of Educational and Vocational Guidance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The Directorate of Extension Programmes  for  Secondary Education</a:t>
            </a:r>
          </a:p>
          <a:p>
            <a:r>
              <a:rPr lang="en-US" sz="2400" b="1" dirty="0"/>
              <a:t>The National Institute of Basic Education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The National Fundamental  Education Center</a:t>
            </a:r>
          </a:p>
          <a:p>
            <a:r>
              <a:rPr lang="en-US" sz="2400" b="1" dirty="0"/>
              <a:t>The National Institute of Audio – Visual Education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91400" cy="1143000"/>
          </a:xfrm>
        </p:spPr>
        <p:txBody>
          <a:bodyPr/>
          <a:lstStyle/>
          <a:p>
            <a:r>
              <a:rPr lang="en-US" b="1" dirty="0">
                <a:solidFill>
                  <a:srgbClr val="CE0CA9"/>
                </a:solidFill>
                <a:latin typeface="Algerian" pitchFamily="82" charset="0"/>
              </a:rPr>
              <a:t>PURPOSE OF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1524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Franklin Gothic Medium" panose="020B0603020102020204" pitchFamily="34" charset="0"/>
              </a:rPr>
              <a:t>For the upliftment of school education (from pre-primary to higher education 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06706"/>
            <a:ext cx="46482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4800" b="1" noProof="0" dirty="0">
                <a:solidFill>
                  <a:schemeClr val="accent3"/>
                </a:solidFill>
                <a:latin typeface="Colonna MT" pitchFamily="82" charset="0"/>
              </a:rPr>
              <a:t>HEAD OFFICE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Colonna MT" pitchFamily="8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071316"/>
            <a:ext cx="3942940" cy="206684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600" noProof="0" dirty="0">
                <a:solidFill>
                  <a:schemeClr val="accent5"/>
                </a:solidFill>
              </a:rPr>
              <a:t>Aurobindo road , New Delhi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337F8CB3-192D-4640-8907-0AB94B804B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72243"/>
            <a:ext cx="3942940" cy="26649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499" y="571455"/>
            <a:ext cx="4405206" cy="19054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E0CA9"/>
                </a:solidFill>
                <a:latin typeface="Algerian" pitchFamily="82" charset="0"/>
              </a:rPr>
              <a:t>AT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575" y="1600200"/>
            <a:ext cx="8229600" cy="2514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  <a:latin typeface="Franklin Gothic Medium" panose="020B0603020102020204" pitchFamily="34" charset="0"/>
              </a:rPr>
              <a:t>17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 Regional offices.</a:t>
            </a:r>
          </a:p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head</a:t>
            </a:r>
            <a:r>
              <a:rPr lang="en-US" sz="28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of which is called </a:t>
            </a:r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field advisor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work</a:t>
            </a:r>
            <a:r>
              <a:rPr lang="en-US" sz="28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of office is to </a:t>
            </a:r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look after a state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Its organization is constituted at three levels:-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43000" y="3886200"/>
            <a:ext cx="3429000" cy="6096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3600" b="1" dirty="0">
                <a:solidFill>
                  <a:srgbClr val="7030A0"/>
                </a:solidFill>
                <a:latin typeface="Franklin Gothic Medium" panose="020B0603020102020204" pitchFamily="34" charset="0"/>
              </a:rPr>
              <a:t>(1)General body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Franklin Gothic Medium" panose="020B06030201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00200" y="4533900"/>
            <a:ext cx="4267200" cy="6096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600" b="1" noProof="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(2)Executive committee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Medium" panose="020B06030201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43000" y="5181600"/>
            <a:ext cx="3352800" cy="609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3600" b="1" noProof="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(3) </a:t>
            </a:r>
            <a:r>
              <a:rPr lang="en-US" sz="3200" b="1" noProof="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Council</a:t>
            </a:r>
            <a:r>
              <a:rPr lang="en-US" sz="3600" b="1" noProof="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lgerian" pitchFamily="82" charset="0"/>
              </a:rPr>
              <a:t>GENERAL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46999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Its </a:t>
            </a:r>
            <a:r>
              <a:rPr lang="en-US" sz="32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Chairman </a:t>
            </a:r>
            <a:r>
              <a:rPr lang="en-US" sz="32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is the </a:t>
            </a:r>
            <a:r>
              <a:rPr lang="en-US" sz="32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Union Human Resource Development Minister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Education ministers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 of all the states .</a:t>
            </a:r>
          </a:p>
          <a:p>
            <a:r>
              <a:rPr lang="en-US" sz="32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Chairman</a:t>
            </a:r>
            <a:r>
              <a:rPr lang="en-US" sz="32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 of the </a:t>
            </a:r>
            <a:r>
              <a:rPr lang="en-US" sz="32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UGC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Some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nominated  members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" panose="020B0603020102020204" pitchFamily="34" charset="0"/>
              </a:rPr>
              <a:t> by the Central government.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00888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E0CA9"/>
                </a:solidFill>
                <a:latin typeface="Algerian" pitchFamily="82" charset="0"/>
              </a:rPr>
              <a:t>EXECUTIVE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Its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chairman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 is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UHRD Minister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Vice chairman </a:t>
            </a:r>
            <a:r>
              <a:rPr lang="en-US" sz="28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is state education minister of the union.</a:t>
            </a: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Central education secretary .</a:t>
            </a:r>
          </a:p>
          <a:p>
            <a:r>
              <a:rPr lang="en-US" sz="28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Chairman of </a:t>
            </a:r>
            <a:r>
              <a:rPr lang="en-US" sz="28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UGC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Director of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NCERT .</a:t>
            </a: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Of the nominative members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4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 are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representative of teachers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and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2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are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educationist.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533400"/>
            <a:ext cx="2438400" cy="9906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latin typeface="Algerian" pitchFamily="82" charset="0"/>
              </a:rPr>
              <a:t>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829" y="1828800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Highest officer is Director.</a:t>
            </a:r>
          </a:p>
          <a:p>
            <a:r>
              <a:rPr lang="en-US" sz="36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Appointed by central government for a term of five year.</a:t>
            </a:r>
          </a:p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Franklin Gothic Medium" panose="020B0603020102020204" pitchFamily="34" charset="0"/>
              </a:rPr>
              <a:t>Academic staffs are also there .</a:t>
            </a:r>
          </a:p>
          <a:p>
            <a:r>
              <a:rPr lang="en-US" sz="36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Support office staff.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2321"/>
            <a:ext cx="8153400" cy="762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C0000"/>
                </a:solidFill>
                <a:latin typeface="Algerian" pitchFamily="82" charset="0"/>
              </a:rPr>
              <a:t>AIMS AND FUNCTIONS OF NCERT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Franklin Gothic Medium" panose="020B0603020102020204" pitchFamily="34" charset="0"/>
              </a:rPr>
              <a:t>To determine the form and level of different levels of school education.</a:t>
            </a:r>
          </a:p>
          <a:p>
            <a:r>
              <a:rPr lang="en-US" sz="32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To determine the aims of school education at different levels and to formulate their curricula.</a:t>
            </a:r>
          </a:p>
          <a:p>
            <a:r>
              <a:rPr lang="en-US" sz="3200" b="1" dirty="0">
                <a:latin typeface="Franklin Gothic Medium" panose="020B0603020102020204" pitchFamily="34" charset="0"/>
              </a:rPr>
              <a:t>To prepare textbooks for different levels of school education.</a:t>
            </a:r>
          </a:p>
          <a:p>
            <a:endParaRPr lang="en-US" sz="3200" b="1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25518</TotalTime>
  <Words>1130</Words>
  <Application>Microsoft Office PowerPoint</Application>
  <PresentationFormat>On-screen Show (4:3)</PresentationFormat>
  <Paragraphs>121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Algerian</vt:lpstr>
      <vt:lpstr>Arial</vt:lpstr>
      <vt:lpstr>Calibri</vt:lpstr>
      <vt:lpstr>Colonna MT</vt:lpstr>
      <vt:lpstr>Franklin Gothic Medium</vt:lpstr>
      <vt:lpstr>Times New Roman</vt:lpstr>
      <vt:lpstr>Trebuchet MS</vt:lpstr>
      <vt:lpstr>Wingdings 2</vt:lpstr>
      <vt:lpstr>Wingdings 3</vt:lpstr>
      <vt:lpstr>Facet</vt:lpstr>
      <vt:lpstr>PowerPoint Presentation</vt:lpstr>
      <vt:lpstr>NATIONAL COUNCIL OF EDUCATIONAL RESEARCH AND TRAINING(NCERT)</vt:lpstr>
      <vt:lpstr>SEVEN NATIONAL GOVERNMENT INSTITUTION </vt:lpstr>
      <vt:lpstr>PURPOSE OF FORMATION</vt:lpstr>
      <vt:lpstr>AT PRESENT</vt:lpstr>
      <vt:lpstr>GENERAL BODY</vt:lpstr>
      <vt:lpstr>EXECUTIVE COMMITTEE</vt:lpstr>
      <vt:lpstr>COUNCIL</vt:lpstr>
      <vt:lpstr>AIMS AND FUNCTIONS OF NCERT</vt:lpstr>
      <vt:lpstr>PowerPoint Presentation</vt:lpstr>
      <vt:lpstr>PowerPoint Presentation</vt:lpstr>
      <vt:lpstr>PowerPoint Presentation</vt:lpstr>
      <vt:lpstr>PowerPoint Presentation</vt:lpstr>
      <vt:lpstr>DEPARTMENTS OF NCERT</vt:lpstr>
      <vt:lpstr>PowerPoint Presentation</vt:lpstr>
      <vt:lpstr>PowerPoint Presentation</vt:lpstr>
      <vt:lpstr>INSTITUTIONS OF NCERT</vt:lpstr>
      <vt:lpstr>CONTRIBUTION OF NCERT IN THE FIELD OF SCHOOL EDUCATION</vt:lpstr>
      <vt:lpstr>PowerPoint Presentation</vt:lpstr>
      <vt:lpstr>CONTRIBUTION OF NCERT IN THE FIELD OF TEACHER EDUCATION</vt:lpstr>
      <vt:lpstr>PowerPoint Presentation</vt:lpstr>
      <vt:lpstr>PowerPoint Presentation</vt:lpstr>
      <vt:lpstr>CONCLUSION</vt:lpstr>
      <vt:lpstr>REFRENCES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CHHATRAPATI SHAHU JI MAHARAJ UNIVERSITY KANPUR</dc:title>
  <dc:creator>mohit</dc:creator>
  <cp:lastModifiedBy>anupama yadav</cp:lastModifiedBy>
  <cp:revision>231</cp:revision>
  <dcterms:created xsi:type="dcterms:W3CDTF">2019-02-09T13:00:21Z</dcterms:created>
  <dcterms:modified xsi:type="dcterms:W3CDTF">2020-10-03T15:47:20Z</dcterms:modified>
</cp:coreProperties>
</file>