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B60711D-0B9C-4F64-9CFA-E4C129904153}" type="datetimeFigureOut">
              <a:rPr lang="en-IN" smtClean="0"/>
              <a:t>03-03-2022</a:t>
            </a:fld>
            <a:endParaRPr lang="en-IN"/>
          </a:p>
        </p:txBody>
      </p:sp>
      <p:sp>
        <p:nvSpPr>
          <p:cNvPr id="16" name="Slide Number Placeholder 15"/>
          <p:cNvSpPr>
            <a:spLocks noGrp="1"/>
          </p:cNvSpPr>
          <p:nvPr>
            <p:ph type="sldNum" sz="quarter" idx="11"/>
          </p:nvPr>
        </p:nvSpPr>
        <p:spPr/>
        <p:txBody>
          <a:bodyPr/>
          <a:lstStyle/>
          <a:p>
            <a:fld id="{6CA44A7A-670A-4DF2-B20C-C33838139CE4}" type="slidenum">
              <a:rPr lang="en-IN" smtClean="0"/>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60711D-0B9C-4F64-9CFA-E4C129904153}" type="datetimeFigureOut">
              <a:rPr lang="en-IN" smtClean="0"/>
              <a:t>03-03-2022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A44A7A-670A-4DF2-B20C-C33838139CE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60711D-0B9C-4F64-9CFA-E4C129904153}" type="datetimeFigureOut">
              <a:rPr lang="en-IN" smtClean="0"/>
              <a:t>03-03-2022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A44A7A-670A-4DF2-B20C-C33838139CE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B60711D-0B9C-4F64-9CFA-E4C129904153}" type="datetimeFigureOut">
              <a:rPr lang="en-IN" smtClean="0"/>
              <a:t>03-03-2022</a:t>
            </a:fld>
            <a:endParaRPr lang="en-IN"/>
          </a:p>
        </p:txBody>
      </p:sp>
      <p:sp>
        <p:nvSpPr>
          <p:cNvPr id="15" name="Slide Number Placeholder 14"/>
          <p:cNvSpPr>
            <a:spLocks noGrp="1"/>
          </p:cNvSpPr>
          <p:nvPr>
            <p:ph type="sldNum" sz="quarter" idx="15"/>
          </p:nvPr>
        </p:nvSpPr>
        <p:spPr/>
        <p:txBody>
          <a:bodyPr/>
          <a:lstStyle>
            <a:lvl1pPr algn="ctr">
              <a:defRPr/>
            </a:lvl1pPr>
          </a:lstStyle>
          <a:p>
            <a:fld id="{6CA44A7A-670A-4DF2-B20C-C33838139CE4}" type="slidenum">
              <a:rPr lang="en-IN" smtClean="0"/>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60711D-0B9C-4F64-9CFA-E4C129904153}" type="datetimeFigureOut">
              <a:rPr lang="en-IN" smtClean="0"/>
              <a:t>03-03-2022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A44A7A-670A-4DF2-B20C-C33838139CE4}" type="slidenum">
              <a:rPr lang="en-IN" smtClean="0"/>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B60711D-0B9C-4F64-9CFA-E4C129904153}" type="datetimeFigureOut">
              <a:rPr lang="en-IN" smtClean="0"/>
              <a:t>03-03-2022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A44A7A-670A-4DF2-B20C-C33838139CE4}"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CA44A7A-670A-4DF2-B20C-C33838139CE4}" type="slidenum">
              <a:rPr lang="en-IN" smtClean="0"/>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CB60711D-0B9C-4F64-9CFA-E4C129904153}" type="datetimeFigureOut">
              <a:rPr lang="en-IN" smtClean="0"/>
              <a:t>03-03-2022</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B60711D-0B9C-4F64-9CFA-E4C129904153}" type="datetimeFigureOut">
              <a:rPr lang="en-IN" smtClean="0"/>
              <a:t>03-03-2022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CA44A7A-670A-4DF2-B20C-C33838139CE4}"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0711D-0B9C-4F64-9CFA-E4C129904153}" type="datetimeFigureOut">
              <a:rPr lang="en-IN" smtClean="0"/>
              <a:t>03-03-2022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CA44A7A-670A-4DF2-B20C-C33838139CE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B60711D-0B9C-4F64-9CFA-E4C129904153}" type="datetimeFigureOut">
              <a:rPr lang="en-IN" smtClean="0"/>
              <a:t>03-03-2022</a:t>
            </a:fld>
            <a:endParaRPr lang="en-IN"/>
          </a:p>
        </p:txBody>
      </p:sp>
      <p:sp>
        <p:nvSpPr>
          <p:cNvPr id="9" name="Slide Number Placeholder 8"/>
          <p:cNvSpPr>
            <a:spLocks noGrp="1"/>
          </p:cNvSpPr>
          <p:nvPr>
            <p:ph type="sldNum" sz="quarter" idx="15"/>
          </p:nvPr>
        </p:nvSpPr>
        <p:spPr/>
        <p:txBody>
          <a:bodyPr/>
          <a:lstStyle/>
          <a:p>
            <a:fld id="{6CA44A7A-670A-4DF2-B20C-C33838139CE4}" type="slidenum">
              <a:rPr lang="en-IN" smtClean="0"/>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B60711D-0B9C-4F64-9CFA-E4C129904153}" type="datetimeFigureOut">
              <a:rPr lang="en-IN" smtClean="0"/>
              <a:t>03-03-2022</a:t>
            </a:fld>
            <a:endParaRPr lang="en-IN"/>
          </a:p>
        </p:txBody>
      </p:sp>
      <p:sp>
        <p:nvSpPr>
          <p:cNvPr id="9" name="Slide Number Placeholder 8"/>
          <p:cNvSpPr>
            <a:spLocks noGrp="1"/>
          </p:cNvSpPr>
          <p:nvPr>
            <p:ph type="sldNum" sz="quarter" idx="11"/>
          </p:nvPr>
        </p:nvSpPr>
        <p:spPr/>
        <p:txBody>
          <a:bodyPr/>
          <a:lstStyle/>
          <a:p>
            <a:fld id="{6CA44A7A-670A-4DF2-B20C-C33838139CE4}"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B60711D-0B9C-4F64-9CFA-E4C129904153}" type="datetimeFigureOut">
              <a:rPr lang="en-IN" smtClean="0"/>
              <a:t>03-03-2022</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CA44A7A-670A-4DF2-B20C-C33838139CE4}" type="slidenum">
              <a:rPr lang="en-IN" smtClean="0"/>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699804"/>
            <a:ext cx="8295456" cy="1457388"/>
          </a:xfrm>
        </p:spPr>
        <p:txBody>
          <a:bodyPr/>
          <a:lstStyle/>
          <a:p>
            <a:r>
              <a:rPr lang="en-IN" dirty="0" smtClean="0">
                <a:latin typeface="Times New Roman" pitchFamily="18" charset="0"/>
                <a:cs typeface="Times New Roman" pitchFamily="18" charset="0"/>
              </a:rPr>
              <a:t>Aakanksha Bajpai</a:t>
            </a:r>
          </a:p>
          <a:p>
            <a:r>
              <a:rPr lang="en-IN" dirty="0" smtClean="0">
                <a:latin typeface="Times New Roman" pitchFamily="18" charset="0"/>
                <a:cs typeface="Times New Roman" pitchFamily="18" charset="0"/>
              </a:rPr>
              <a:t>Assistant Professor</a:t>
            </a:r>
          </a:p>
          <a:p>
            <a:r>
              <a:rPr lang="en-IN" dirty="0" smtClean="0">
                <a:latin typeface="Times New Roman" pitchFamily="18" charset="0"/>
                <a:cs typeface="Times New Roman" pitchFamily="18" charset="0"/>
              </a:rPr>
              <a:t>School of Health Sciences</a:t>
            </a:r>
            <a:endParaRPr lang="en-IN" dirty="0">
              <a:latin typeface="Times New Roman" pitchFamily="18" charset="0"/>
              <a:cs typeface="Times New Roman" pitchFamily="18" charset="0"/>
            </a:endParaRPr>
          </a:p>
        </p:txBody>
      </p:sp>
      <p:sp>
        <p:nvSpPr>
          <p:cNvPr id="2" name="Title 1"/>
          <p:cNvSpPr>
            <a:spLocks noGrp="1"/>
          </p:cNvSpPr>
          <p:nvPr>
            <p:ph type="ctrTitle"/>
          </p:nvPr>
        </p:nvSpPr>
        <p:spPr>
          <a:xfrm>
            <a:off x="611560" y="332656"/>
            <a:ext cx="8079432" cy="2952328"/>
          </a:xfrm>
        </p:spPr>
        <p:txBody>
          <a:bodyPr/>
          <a:lstStyle/>
          <a:p>
            <a:r>
              <a:rPr lang="en-IN" b="1" dirty="0" smtClean="0">
                <a:latin typeface="Times New Roman" pitchFamily="18" charset="0"/>
                <a:cs typeface="Times New Roman" pitchFamily="18" charset="0"/>
              </a:rPr>
              <a:t>NEURAL TRANSMISSION OF PAIN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&amp;</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PAIN PERCEPTION</a:t>
            </a:r>
            <a:endParaRPr lang="en-IN" b="1" dirty="0">
              <a:latin typeface="Times New Roman" pitchFamily="18" charset="0"/>
              <a:cs typeface="Times New Roman" pitchFamily="18" charset="0"/>
            </a:endParaRPr>
          </a:p>
        </p:txBody>
      </p:sp>
    </p:spTree>
    <p:extLst>
      <p:ext uri="{BB962C8B-B14F-4D97-AF65-F5344CB8AC3E}">
        <p14:creationId xmlns:p14="http://schemas.microsoft.com/office/powerpoint/2010/main" val="3656048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76672"/>
            <a:ext cx="8363272" cy="5619328"/>
          </a:xfrm>
        </p:spPr>
        <p:txBody>
          <a:bodyPr>
            <a:normAutofit/>
          </a:bodyPr>
          <a:lstStyle/>
          <a:p>
            <a:pPr algn="just">
              <a:lnSpc>
                <a:spcPct val="150000"/>
              </a:lnSpc>
            </a:pPr>
            <a:r>
              <a:rPr lang="en-US" sz="2000" dirty="0" smtClean="0">
                <a:latin typeface="Times New Roman" pitchFamily="18" charset="0"/>
                <a:cs typeface="Times New Roman" pitchFamily="18" charset="0"/>
              </a:rPr>
              <a:t>Perception </a:t>
            </a:r>
            <a:r>
              <a:rPr lang="en-US" sz="2000" dirty="0">
                <a:latin typeface="Times New Roman" pitchFamily="18" charset="0"/>
                <a:cs typeface="Times New Roman" pitchFamily="18" charset="0"/>
              </a:rPr>
              <a:t>Phase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Perception—the </a:t>
            </a:r>
            <a:r>
              <a:rPr lang="en-US" sz="2000" dirty="0">
                <a:latin typeface="Times New Roman" pitchFamily="18" charset="0"/>
                <a:cs typeface="Times New Roman" pitchFamily="18" charset="0"/>
              </a:rPr>
              <a:t>fifth and final phase—relates first to the detection of pain and subsequently to the </a:t>
            </a:r>
            <a:r>
              <a:rPr lang="en-US" sz="2000" dirty="0" smtClean="0">
                <a:latin typeface="Times New Roman" pitchFamily="18" charset="0"/>
                <a:cs typeface="Times New Roman" pitchFamily="18" charset="0"/>
              </a:rPr>
              <a:t>determination </a:t>
            </a:r>
            <a:r>
              <a:rPr lang="en-US" sz="2000" dirty="0">
                <a:latin typeface="Times New Roman" pitchFamily="18" charset="0"/>
                <a:cs typeface="Times New Roman" pitchFamily="18" charset="0"/>
              </a:rPr>
              <a:t>of its meaning and </a:t>
            </a:r>
            <a:r>
              <a:rPr lang="en-US" sz="2000" dirty="0" smtClean="0">
                <a:latin typeface="Times New Roman" pitchFamily="18" charset="0"/>
                <a:cs typeface="Times New Roman" pitchFamily="18" charset="0"/>
              </a:rPr>
              <a:t>relevance. </a:t>
            </a:r>
            <a:r>
              <a:rPr lang="en-US" sz="2000" dirty="0"/>
              <a:t>It is during this crucial phase that nociception (the organic aspect) finally becomes pain (the cognitive aspect). It is also during this phase that pain is </a:t>
            </a:r>
            <a:r>
              <a:rPr lang="en-US" sz="2000" dirty="0" smtClean="0"/>
              <a:t>processed</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97350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1760" y="404664"/>
            <a:ext cx="4107350" cy="5916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7873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564904"/>
            <a:ext cx="8229600" cy="1219200"/>
          </a:xfrm>
        </p:spPr>
        <p:txBody>
          <a:bodyPr/>
          <a:lstStyle/>
          <a:p>
            <a:pPr algn="ctr"/>
            <a:r>
              <a:rPr lang="en-IN" b="1" dirty="0" smtClean="0"/>
              <a:t>THANK YOU</a:t>
            </a:r>
            <a:endParaRPr lang="en-IN" b="1" dirty="0"/>
          </a:p>
        </p:txBody>
      </p:sp>
    </p:spTree>
    <p:extLst>
      <p:ext uri="{BB962C8B-B14F-4D97-AF65-F5344CB8AC3E}">
        <p14:creationId xmlns:p14="http://schemas.microsoft.com/office/powerpoint/2010/main" val="1745334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19256" cy="5688632"/>
          </a:xfrm>
        </p:spPr>
        <p:txBody>
          <a:bodyPr>
            <a:normAutofit fontScale="85000" lnSpcReduction="20000"/>
          </a:bodyPr>
          <a:lstStyle/>
          <a:p>
            <a:pPr algn="just">
              <a:lnSpc>
                <a:spcPct val="170000"/>
              </a:lnSpc>
            </a:pPr>
            <a:r>
              <a:rPr lang="en-IN" sz="2200" dirty="0" smtClean="0">
                <a:latin typeface="Times New Roman" pitchFamily="18" charset="0"/>
                <a:cs typeface="Times New Roman" pitchFamily="18" charset="0"/>
              </a:rPr>
              <a:t>Afferent nerve fibres transmit impulses from </a:t>
            </a:r>
            <a:r>
              <a:rPr lang="en-IN" sz="2200" dirty="0">
                <a:latin typeface="Times New Roman" pitchFamily="18" charset="0"/>
                <a:cs typeface="Times New Roman" pitchFamily="18" charset="0"/>
              </a:rPr>
              <a:t>the sensory  </a:t>
            </a:r>
            <a:r>
              <a:rPr lang="en-IN" sz="2200" dirty="0" smtClean="0">
                <a:latin typeface="Times New Roman" pitchFamily="18" charset="0"/>
                <a:cs typeface="Times New Roman" pitchFamily="18" charset="0"/>
              </a:rPr>
              <a:t>receptors toward the brain, whereas efferent fibres, such as motor neurons, transmit impulses from the brain toward the periphery.</a:t>
            </a:r>
          </a:p>
          <a:p>
            <a:pPr marL="0" indent="0" algn="just">
              <a:lnSpc>
                <a:spcPct val="170000"/>
              </a:lnSpc>
              <a:buNone/>
            </a:pPr>
            <a:endParaRPr lang="en-IN" sz="2200" dirty="0">
              <a:latin typeface="Times New Roman" pitchFamily="18" charset="0"/>
              <a:cs typeface="Times New Roman" pitchFamily="18" charset="0"/>
            </a:endParaRPr>
          </a:p>
          <a:p>
            <a:pPr algn="just">
              <a:lnSpc>
                <a:spcPct val="170000"/>
              </a:lnSpc>
            </a:pPr>
            <a:r>
              <a:rPr lang="en-IN" sz="2200" dirty="0" smtClean="0">
                <a:latin typeface="Times New Roman" pitchFamily="18" charset="0"/>
                <a:cs typeface="Times New Roman" pitchFamily="18" charset="0"/>
              </a:rPr>
              <a:t>First-order or primary afferents transmit the impulses from the  sensory receptors to the dorsal horn of the spinal cord.  There are four different types of first-order neurons.</a:t>
            </a:r>
          </a:p>
          <a:p>
            <a:pPr algn="just">
              <a:lnSpc>
                <a:spcPct val="170000"/>
              </a:lnSpc>
            </a:pPr>
            <a:endParaRPr lang="en-IN" sz="2200" dirty="0">
              <a:latin typeface="Times New Roman" pitchFamily="18" charset="0"/>
              <a:cs typeface="Times New Roman" pitchFamily="18" charset="0"/>
            </a:endParaRPr>
          </a:p>
          <a:p>
            <a:pPr algn="just">
              <a:lnSpc>
                <a:spcPct val="170000"/>
              </a:lnSpc>
            </a:pPr>
            <a:r>
              <a:rPr lang="en-IN" sz="2200" dirty="0" smtClean="0">
                <a:latin typeface="Times New Roman" pitchFamily="18" charset="0"/>
                <a:cs typeface="Times New Roman" pitchFamily="18" charset="0"/>
              </a:rPr>
              <a:t>A-alpha and A-beta  fibres are characterized as being large-diameter afferents and A-delta and C-</a:t>
            </a:r>
            <a:r>
              <a:rPr lang="en-IN" sz="2200" dirty="0" err="1" smtClean="0">
                <a:latin typeface="Times New Roman" pitchFamily="18" charset="0"/>
                <a:cs typeface="Times New Roman" pitchFamily="18" charset="0"/>
              </a:rPr>
              <a:t>fibers</a:t>
            </a:r>
            <a:r>
              <a:rPr lang="en-IN" sz="2200" dirty="0" smtClean="0">
                <a:latin typeface="Times New Roman" pitchFamily="18" charset="0"/>
                <a:cs typeface="Times New Roman" pitchFamily="18" charset="0"/>
              </a:rPr>
              <a:t>  as small diameter afferents.</a:t>
            </a:r>
          </a:p>
          <a:p>
            <a:endParaRPr lang="en-IN" sz="2000" dirty="0"/>
          </a:p>
          <a:p>
            <a:pPr marL="0" indent="0">
              <a:buNone/>
            </a:pPr>
            <a:r>
              <a:rPr lang="en-IN" sz="2000" dirty="0"/>
              <a:t/>
            </a:r>
            <a:br>
              <a:rPr lang="en-IN" sz="2000" dirty="0"/>
            </a:br>
            <a:endParaRPr lang="en-IN" sz="2000" dirty="0">
              <a:latin typeface="Times New Roman" pitchFamily="18" charset="0"/>
              <a:cs typeface="Times New Roman" pitchFamily="18" charset="0"/>
            </a:endParaRPr>
          </a:p>
        </p:txBody>
      </p:sp>
      <p:sp>
        <p:nvSpPr>
          <p:cNvPr id="3" name="Title 2"/>
          <p:cNvSpPr>
            <a:spLocks noGrp="1"/>
          </p:cNvSpPr>
          <p:nvPr>
            <p:ph type="title"/>
          </p:nvPr>
        </p:nvSpPr>
        <p:spPr>
          <a:xfrm>
            <a:off x="827584" y="116632"/>
            <a:ext cx="7715200" cy="648072"/>
          </a:xfrm>
        </p:spPr>
        <p:txBody>
          <a:bodyPr>
            <a:normAutofit/>
          </a:bodyPr>
          <a:lstStyle/>
          <a:p>
            <a:pPr algn="ctr"/>
            <a:r>
              <a:rPr lang="en-IN" sz="2400" b="1" dirty="0" smtClean="0">
                <a:latin typeface="Times New Roman" pitchFamily="18" charset="0"/>
                <a:cs typeface="Times New Roman" pitchFamily="18" charset="0"/>
              </a:rPr>
              <a:t>NEURAL TRANSMISSION</a:t>
            </a:r>
            <a:endParaRPr lang="en-IN"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3370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19256" cy="5691336"/>
          </a:xfrm>
        </p:spPr>
        <p:txBody>
          <a:bodyPr>
            <a:normAutofit/>
          </a:bodyPr>
          <a:lstStyle/>
          <a:p>
            <a:pPr algn="just">
              <a:lnSpc>
                <a:spcPct val="150000"/>
              </a:lnSpc>
            </a:pPr>
            <a:r>
              <a:rPr lang="en-IN" sz="2000" dirty="0" smtClean="0">
                <a:latin typeface="Times New Roman" pitchFamily="18" charset="0"/>
                <a:cs typeface="Times New Roman" pitchFamily="18" charset="0"/>
              </a:rPr>
              <a:t>Second-order afferent </a:t>
            </a:r>
            <a:r>
              <a:rPr lang="en-IN" sz="2000" dirty="0" err="1" smtClean="0">
                <a:latin typeface="Times New Roman" pitchFamily="18" charset="0"/>
                <a:cs typeface="Times New Roman" pitchFamily="18" charset="0"/>
              </a:rPr>
              <a:t>fibers</a:t>
            </a:r>
            <a:r>
              <a:rPr lang="en-IN" sz="2000" dirty="0" smtClean="0">
                <a:latin typeface="Times New Roman" pitchFamily="18" charset="0"/>
                <a:cs typeface="Times New Roman" pitchFamily="18" charset="0"/>
              </a:rPr>
              <a:t> carry sensory messages from the dorsal horn to the brain. Second-order afferent fibres are categorized as wide dynamic range or nociceptive specific. The wide dynamic range second-order afferents receive input from A-beta, A-delta, and C </a:t>
            </a:r>
            <a:r>
              <a:rPr lang="en-IN" sz="2000" dirty="0" err="1" smtClean="0">
                <a:latin typeface="Times New Roman" pitchFamily="18" charset="0"/>
                <a:cs typeface="Times New Roman" pitchFamily="18" charset="0"/>
              </a:rPr>
              <a:t>fibers</a:t>
            </a:r>
            <a:r>
              <a:rPr lang="en-IN" sz="2000" dirty="0" smtClean="0">
                <a:latin typeface="Times New Roman" pitchFamily="18" charset="0"/>
                <a:cs typeface="Times New Roman" pitchFamily="18" charset="0"/>
              </a:rPr>
              <a:t>. These Second-order afferents serve relatively  large, overlapping receptor fields. The nociceptive- specific second-order afferents respond exclusively  to noxious stimulation. They receive input only from A-delta and C </a:t>
            </a:r>
            <a:r>
              <a:rPr lang="en-IN" sz="2000" dirty="0" err="1" smtClean="0">
                <a:latin typeface="Times New Roman" pitchFamily="18" charset="0"/>
                <a:cs typeface="Times New Roman" pitchFamily="18" charset="0"/>
              </a:rPr>
              <a:t>fibers</a:t>
            </a:r>
            <a:r>
              <a:rPr lang="en-IN" sz="2000" dirty="0" smtClean="0">
                <a:latin typeface="Times New Roman" pitchFamily="18" charset="0"/>
                <a:cs typeface="Times New Roman" pitchFamily="18" charset="0"/>
              </a:rPr>
              <a:t>. These afferents serve smaller receptor fields that do not overlap. All of these neurons synapse with third-order neurons that carry information to various brain </a:t>
            </a:r>
            <a:r>
              <a:rPr lang="en-IN" sz="2000" dirty="0" err="1" smtClean="0">
                <a:latin typeface="Times New Roman" pitchFamily="18" charset="0"/>
                <a:cs typeface="Times New Roman" pitchFamily="18" charset="0"/>
              </a:rPr>
              <a:t>centers</a:t>
            </a:r>
            <a:r>
              <a:rPr lang="en-IN" sz="2000" dirty="0" smtClean="0">
                <a:latin typeface="Times New Roman" pitchFamily="18" charset="0"/>
                <a:cs typeface="Times New Roman" pitchFamily="18" charset="0"/>
              </a:rPr>
              <a:t> where the input is integrated, interpreted and acted on. </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165468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692696"/>
            <a:ext cx="5819725" cy="5232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8887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692696"/>
            <a:ext cx="3939894" cy="5506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5955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91264" cy="4971256"/>
          </a:xfrm>
        </p:spPr>
        <p:txBody>
          <a:bodyPr>
            <a:normAutofit/>
          </a:bodyPr>
          <a:lstStyle/>
          <a:p>
            <a:pPr algn="just">
              <a:lnSpc>
                <a:spcPct val="150000"/>
              </a:lnSpc>
            </a:pPr>
            <a:r>
              <a:rPr lang="en-US" sz="2000" dirty="0" smtClean="0">
                <a:latin typeface="Times New Roman" pitchFamily="18" charset="0"/>
                <a:cs typeface="Times New Roman" pitchFamily="18" charset="0"/>
              </a:rPr>
              <a:t>Transduction </a:t>
            </a:r>
            <a:r>
              <a:rPr lang="en-US" sz="2000" dirty="0">
                <a:latin typeface="Times New Roman" pitchFamily="18" charset="0"/>
                <a:cs typeface="Times New Roman" pitchFamily="18" charset="0"/>
              </a:rPr>
              <a:t>Phase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Transduction </a:t>
            </a:r>
            <a:r>
              <a:rPr lang="en-US" sz="2000" dirty="0">
                <a:latin typeface="Times New Roman" pitchFamily="18" charset="0"/>
                <a:cs typeface="Times New Roman" pitchFamily="18" charset="0"/>
              </a:rPr>
              <a:t>is the phase of converting energy (i.e., of </a:t>
            </a:r>
            <a:r>
              <a:rPr lang="en-US" sz="2000" dirty="0" smtClean="0">
                <a:latin typeface="Times New Roman" pitchFamily="18" charset="0"/>
                <a:cs typeface="Times New Roman" pitchFamily="18" charset="0"/>
              </a:rPr>
              <a:t>mechanical</a:t>
            </a:r>
            <a:r>
              <a:rPr lang="en-US" sz="2000" dirty="0">
                <a:latin typeface="Times New Roman" pitchFamily="18" charset="0"/>
                <a:cs typeface="Times New Roman" pitchFamily="18" charset="0"/>
              </a:rPr>
              <a:t>, thermal, and chemical forms) affecting </a:t>
            </a:r>
            <a:r>
              <a:rPr lang="en-US" sz="2000" dirty="0" err="1">
                <a:latin typeface="Times New Roman" pitchFamily="18" charset="0"/>
                <a:cs typeface="Times New Roman" pitchFamily="18" charset="0"/>
              </a:rPr>
              <a:t>nociceptors</a:t>
            </a:r>
            <a:r>
              <a:rPr lang="en-US" sz="2000" dirty="0">
                <a:latin typeface="Times New Roman" pitchFamily="18" charset="0"/>
                <a:cs typeface="Times New Roman" pitchFamily="18" charset="0"/>
              </a:rPr>
              <a:t> at the site and around the wound into electrical energy, which generates action potentials that lead to the </a:t>
            </a:r>
            <a:r>
              <a:rPr lang="en-US" sz="2000" dirty="0" smtClean="0">
                <a:latin typeface="Times New Roman" pitchFamily="18" charset="0"/>
                <a:cs typeface="Times New Roman" pitchFamily="18" charset="0"/>
              </a:rPr>
              <a:t>production </a:t>
            </a:r>
            <a:r>
              <a:rPr lang="en-US" sz="2000" dirty="0">
                <a:latin typeface="Times New Roman" pitchFamily="18" charset="0"/>
                <a:cs typeface="Times New Roman" pitchFamily="18" charset="0"/>
              </a:rPr>
              <a:t>of nerve </a:t>
            </a:r>
            <a:r>
              <a:rPr lang="en-US" sz="2000" dirty="0" smtClean="0">
                <a:latin typeface="Times New Roman" pitchFamily="18" charset="0"/>
                <a:cs typeface="Times New Roman" pitchFamily="18" charset="0"/>
              </a:rPr>
              <a:t>impulses. </a:t>
            </a:r>
            <a:r>
              <a:rPr lang="en-US" sz="2000" dirty="0" smtClean="0"/>
              <a:t>Pain </a:t>
            </a:r>
            <a:r>
              <a:rPr lang="en-US" sz="2000" dirty="0"/>
              <a:t>initially develops in </a:t>
            </a:r>
            <a:r>
              <a:rPr lang="en-US" sz="2000" dirty="0" err="1"/>
              <a:t>nociceptors</a:t>
            </a:r>
            <a:r>
              <a:rPr lang="en-US" sz="2000" dirty="0"/>
              <a:t>, the specialized nerve endings that are activated by strong mechanical and thermal stimuli, and by chemical substances produced and released (</a:t>
            </a:r>
            <a:r>
              <a:rPr lang="en-US" sz="2000" dirty="0" smtClean="0"/>
              <a:t>inflammatory </a:t>
            </a:r>
            <a:r>
              <a:rPr lang="en-US" sz="2000" dirty="0"/>
              <a:t>response) in the tissue at the wound </a:t>
            </a:r>
            <a:r>
              <a:rPr lang="en-US" sz="2000" dirty="0" smtClean="0"/>
              <a:t>site.</a:t>
            </a:r>
            <a:endParaRPr lang="en-IN" sz="2000" dirty="0">
              <a:latin typeface="Times New Roman" pitchFamily="18" charset="0"/>
              <a:cs typeface="Times New Roman" pitchFamily="18" charset="0"/>
            </a:endParaRPr>
          </a:p>
        </p:txBody>
      </p:sp>
      <p:sp>
        <p:nvSpPr>
          <p:cNvPr id="3" name="Title 2"/>
          <p:cNvSpPr>
            <a:spLocks noGrp="1"/>
          </p:cNvSpPr>
          <p:nvPr>
            <p:ph type="title"/>
          </p:nvPr>
        </p:nvSpPr>
        <p:spPr>
          <a:xfrm>
            <a:off x="899592" y="152400"/>
            <a:ext cx="7787208" cy="972344"/>
          </a:xfrm>
        </p:spPr>
        <p:txBody>
          <a:bodyPr>
            <a:normAutofit/>
          </a:bodyPr>
          <a:lstStyle/>
          <a:p>
            <a:pPr algn="ctr"/>
            <a:r>
              <a:rPr lang="en-IN" sz="3200" dirty="0">
                <a:latin typeface="Times New Roman" pitchFamily="18" charset="0"/>
                <a:cs typeface="Times New Roman" pitchFamily="18" charset="0"/>
              </a:rPr>
              <a:t>Pain Perception Process</a:t>
            </a:r>
          </a:p>
        </p:txBody>
      </p:sp>
    </p:spTree>
    <p:extLst>
      <p:ext uri="{BB962C8B-B14F-4D97-AF65-F5344CB8AC3E}">
        <p14:creationId xmlns:p14="http://schemas.microsoft.com/office/powerpoint/2010/main" val="2099092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0648"/>
            <a:ext cx="8363272" cy="6336704"/>
          </a:xfrm>
        </p:spPr>
        <p:txBody>
          <a:bodyPr>
            <a:normAutofit lnSpcReduction="10000"/>
          </a:bodyPr>
          <a:lstStyle/>
          <a:p>
            <a:pPr algn="just">
              <a:lnSpc>
                <a:spcPct val="150000"/>
              </a:lnSpc>
            </a:pPr>
            <a:r>
              <a:rPr lang="en-US" sz="2000" dirty="0" smtClean="0">
                <a:latin typeface="Times New Roman" pitchFamily="18" charset="0"/>
                <a:cs typeface="Times New Roman" pitchFamily="18" charset="0"/>
              </a:rPr>
              <a:t>Peripheral </a:t>
            </a:r>
            <a:r>
              <a:rPr lang="en-US" sz="2000" dirty="0">
                <a:latin typeface="Times New Roman" pitchFamily="18" charset="0"/>
                <a:cs typeface="Times New Roman" pitchFamily="18" charset="0"/>
              </a:rPr>
              <a:t>Transmission Phase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peripheral transmission phase includes the </a:t>
            </a:r>
            <a:r>
              <a:rPr lang="en-US" sz="2000" dirty="0" smtClean="0">
                <a:latin typeface="Times New Roman" pitchFamily="18" charset="0"/>
                <a:cs typeface="Times New Roman" pitchFamily="18" charset="0"/>
              </a:rPr>
              <a:t>propagation </a:t>
            </a:r>
            <a:r>
              <a:rPr lang="en-US" sz="2000" dirty="0">
                <a:latin typeface="Times New Roman" pitchFamily="18" charset="0"/>
                <a:cs typeface="Times New Roman" pitchFamily="18" charset="0"/>
              </a:rPr>
              <a:t>or transmission of nerve impulses generated as a result of transduction from the </a:t>
            </a:r>
            <a:r>
              <a:rPr lang="en-US" sz="2000" dirty="0" err="1">
                <a:latin typeface="Times New Roman" pitchFamily="18" charset="0"/>
                <a:cs typeface="Times New Roman" pitchFamily="18" charset="0"/>
              </a:rPr>
              <a:t>nociceptors</a:t>
            </a:r>
            <a:r>
              <a:rPr lang="en-US" sz="2000" dirty="0">
                <a:latin typeface="Times New Roman" pitchFamily="18" charset="0"/>
                <a:cs typeface="Times New Roman" pitchFamily="18" charset="0"/>
              </a:rPr>
              <a:t> to the spinal cord. The terminal ends of the </a:t>
            </a:r>
            <a:r>
              <a:rPr lang="en-US" sz="2000" dirty="0" err="1">
                <a:latin typeface="Times New Roman" pitchFamily="18" charset="0"/>
                <a:cs typeface="Times New Roman" pitchFamily="18" charset="0"/>
              </a:rPr>
              <a:t>nociceptors</a:t>
            </a:r>
            <a:r>
              <a:rPr lang="en-US" sz="2000" dirty="0">
                <a:latin typeface="Times New Roman" pitchFamily="18" charset="0"/>
                <a:cs typeface="Times New Roman" pitchFamily="18" charset="0"/>
              </a:rPr>
              <a:t>—that is, the free nerve endings—connect with the spinal cord through two distinct afferent sensory nerve fibers: A-delta fibers and C fibers (Wright, 2002; Weisberg et al., 2006). The noxious message, now coded in nerve impulses, is </a:t>
            </a:r>
            <a:r>
              <a:rPr lang="en-US" sz="2000" dirty="0" smtClean="0">
                <a:latin typeface="Times New Roman" pitchFamily="18" charset="0"/>
                <a:cs typeface="Times New Roman" pitchFamily="18" charset="0"/>
              </a:rPr>
              <a:t>transmitted </a:t>
            </a:r>
            <a:r>
              <a:rPr lang="en-US" sz="2000" dirty="0">
                <a:latin typeface="Times New Roman" pitchFamily="18" charset="0"/>
                <a:cs typeface="Times New Roman" pitchFamily="18" charset="0"/>
              </a:rPr>
              <a:t>to the dorsal horn of the spinal cord along these two afferent sensory fibers, whose cell body (neuron) resides in the dorsal root ganglia. Impulse transmission in the A-delta fibers occurs more rapidly than in the C fibers (approximately 15 m/s vs. 1 m/s) because the axons of the former are lightly </a:t>
            </a:r>
            <a:r>
              <a:rPr lang="en-US" sz="2000" dirty="0" err="1">
                <a:latin typeface="Times New Roman" pitchFamily="18" charset="0"/>
                <a:cs typeface="Times New Roman" pitchFamily="18" charset="0"/>
              </a:rPr>
              <a:t>myelinated</a:t>
            </a:r>
            <a:r>
              <a:rPr lang="en-US" sz="2000" dirty="0">
                <a:latin typeface="Times New Roman" pitchFamily="18" charset="0"/>
                <a:cs typeface="Times New Roman" pitchFamily="18" charset="0"/>
              </a:rPr>
              <a:t> (larger in diameter), whereas those of the latter are </a:t>
            </a:r>
            <a:r>
              <a:rPr lang="en-US" sz="2000" dirty="0" smtClean="0">
                <a:latin typeface="Times New Roman" pitchFamily="18" charset="0"/>
                <a:cs typeface="Times New Roman" pitchFamily="18" charset="0"/>
              </a:rPr>
              <a:t>un-</a:t>
            </a:r>
            <a:r>
              <a:rPr lang="en-US" sz="2000" dirty="0" err="1" smtClean="0">
                <a:latin typeface="Times New Roman" pitchFamily="18" charset="0"/>
                <a:cs typeface="Times New Roman" pitchFamily="18" charset="0"/>
              </a:rPr>
              <a:t>myelinated</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(smaller in diameter). A-delta fibers conduct mechanical as well as thermal noxious stimuli. C fibers, on the other hand, </a:t>
            </a:r>
            <a:r>
              <a:rPr lang="en-US" sz="2000" dirty="0" smtClean="0">
                <a:latin typeface="Times New Roman" pitchFamily="18" charset="0"/>
                <a:cs typeface="Times New Roman" pitchFamily="18" charset="0"/>
              </a:rPr>
              <a:t>conduct </a:t>
            </a:r>
            <a:r>
              <a:rPr lang="en-US" sz="2000" dirty="0">
                <a:latin typeface="Times New Roman" pitchFamily="18" charset="0"/>
                <a:cs typeface="Times New Roman" pitchFamily="18" charset="0"/>
              </a:rPr>
              <a:t>mechanical, thermal, and chemical noxious stimuli. </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4086105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0648"/>
            <a:ext cx="8291264" cy="5835352"/>
          </a:xfrm>
        </p:spPr>
        <p:txBody>
          <a:bodyPr>
            <a:normAutofit/>
          </a:bodyPr>
          <a:lstStyle/>
          <a:p>
            <a:pPr algn="just">
              <a:lnSpc>
                <a:spcPct val="150000"/>
              </a:lnSpc>
            </a:pPr>
            <a:r>
              <a:rPr lang="en-US" sz="2000" dirty="0" smtClean="0">
                <a:latin typeface="Times New Roman" pitchFamily="18" charset="0"/>
                <a:cs typeface="Times New Roman" pitchFamily="18" charset="0"/>
              </a:rPr>
              <a:t>Modulation </a:t>
            </a:r>
            <a:r>
              <a:rPr lang="en-US" sz="2000" dirty="0">
                <a:latin typeface="Times New Roman" pitchFamily="18" charset="0"/>
                <a:cs typeface="Times New Roman" pitchFamily="18" charset="0"/>
              </a:rPr>
              <a:t>Phase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Modulation </a:t>
            </a:r>
            <a:r>
              <a:rPr lang="en-US" sz="2000" dirty="0">
                <a:latin typeface="Times New Roman" pitchFamily="18" charset="0"/>
                <a:cs typeface="Times New Roman" pitchFamily="18" charset="0"/>
              </a:rPr>
              <a:t>is the third phase leading to the </a:t>
            </a:r>
            <a:r>
              <a:rPr lang="en-US" sz="2000" dirty="0" smtClean="0">
                <a:latin typeface="Times New Roman" pitchFamily="18" charset="0"/>
                <a:cs typeface="Times New Roman" pitchFamily="18" charset="0"/>
              </a:rPr>
              <a:t>experience of </a:t>
            </a:r>
            <a:r>
              <a:rPr lang="en-US" sz="2000" dirty="0">
                <a:latin typeface="Times New Roman" pitchFamily="18" charset="0"/>
                <a:cs typeface="Times New Roman" pitchFamily="18" charset="0"/>
              </a:rPr>
              <a:t>pain. This phase is characterized by a diminution, </a:t>
            </a:r>
            <a:r>
              <a:rPr lang="en-US" sz="2000" dirty="0" smtClean="0">
                <a:latin typeface="Times New Roman" pitchFamily="18" charset="0"/>
                <a:cs typeface="Times New Roman" pitchFamily="18" charset="0"/>
              </a:rPr>
              <a:t>suppression</a:t>
            </a:r>
            <a:r>
              <a:rPr lang="en-US" sz="2000" dirty="0">
                <a:latin typeface="Times New Roman" pitchFamily="18" charset="0"/>
                <a:cs typeface="Times New Roman" pitchFamily="18" charset="0"/>
              </a:rPr>
              <a:t>, or amplification of pain (hence the word </a:t>
            </a:r>
            <a:r>
              <a:rPr lang="en-US" sz="2000" dirty="0" smtClean="0">
                <a:latin typeface="Times New Roman" pitchFamily="18" charset="0"/>
                <a:cs typeface="Times New Roman" pitchFamily="18" charset="0"/>
              </a:rPr>
              <a:t>modulation</a:t>
            </a:r>
            <a:r>
              <a:rPr lang="en-US" sz="2000" dirty="0">
                <a:latin typeface="Times New Roman" pitchFamily="18" charset="0"/>
                <a:cs typeface="Times New Roman" pitchFamily="18" charset="0"/>
              </a:rPr>
              <a:t>). Research has shown that pain modulation occurs because of the action of nociceptive nerve impulses on the spinal gating system located in the dorsal horn of the spinal cord (McMahon et al., 2006). Because pain </a:t>
            </a:r>
            <a:r>
              <a:rPr lang="en-US" sz="2000" dirty="0" smtClean="0">
                <a:latin typeface="Times New Roman" pitchFamily="18" charset="0"/>
                <a:cs typeface="Times New Roman" pitchFamily="18" charset="0"/>
              </a:rPr>
              <a:t>modulation </a:t>
            </a:r>
            <a:r>
              <a:rPr lang="en-US" sz="2000" dirty="0">
                <a:latin typeface="Times New Roman" pitchFamily="18" charset="0"/>
                <a:cs typeface="Times New Roman" pitchFamily="18" charset="0"/>
              </a:rPr>
              <a:t>reflects the action of our own thoughts and </a:t>
            </a:r>
            <a:r>
              <a:rPr lang="en-US" sz="2000" dirty="0" smtClean="0">
                <a:latin typeface="Times New Roman" pitchFamily="18" charset="0"/>
                <a:cs typeface="Times New Roman" pitchFamily="18" charset="0"/>
              </a:rPr>
              <a:t>emotions</a:t>
            </a:r>
            <a:r>
              <a:rPr lang="en-US" sz="2000" dirty="0">
                <a:latin typeface="Times New Roman" pitchFamily="18" charset="0"/>
                <a:cs typeface="Times New Roman" pitchFamily="18" charset="0"/>
              </a:rPr>
              <a:t>, it is logical that the two remaining phases, central transmission (fourth phase) and perception (fifth phase), are addressed before the modulation phase.</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422391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91264" cy="5691336"/>
          </a:xfrm>
        </p:spPr>
        <p:txBody>
          <a:bodyPr>
            <a:normAutofit/>
          </a:bodyPr>
          <a:lstStyle/>
          <a:p>
            <a:pPr algn="just">
              <a:lnSpc>
                <a:spcPct val="150000"/>
              </a:lnSpc>
            </a:pPr>
            <a:r>
              <a:rPr lang="en-US" sz="2000" dirty="0" smtClean="0">
                <a:latin typeface="Times New Roman" pitchFamily="18" charset="0"/>
                <a:cs typeface="Times New Roman" pitchFamily="18" charset="0"/>
              </a:rPr>
              <a:t>Central </a:t>
            </a:r>
            <a:r>
              <a:rPr lang="en-US" sz="2000" dirty="0">
                <a:latin typeface="Times New Roman" pitchFamily="18" charset="0"/>
                <a:cs typeface="Times New Roman" pitchFamily="18" charset="0"/>
              </a:rPr>
              <a:t>Transmission Phase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Central </a:t>
            </a:r>
            <a:r>
              <a:rPr lang="en-US" sz="2000" dirty="0">
                <a:latin typeface="Times New Roman" pitchFamily="18" charset="0"/>
                <a:cs typeface="Times New Roman" pitchFamily="18" charset="0"/>
              </a:rPr>
              <a:t>transmission is the phase that encompasses the ascending transmission, or projection, of nociceptive nerve impulses, generated by the spinal pain-transmitting </a:t>
            </a:r>
            <a:r>
              <a:rPr lang="en-US" sz="2000" dirty="0" smtClean="0">
                <a:latin typeface="Times New Roman" pitchFamily="18" charset="0"/>
                <a:cs typeface="Times New Roman" pitchFamily="18" charset="0"/>
              </a:rPr>
              <a:t>neurons</a:t>
            </a:r>
            <a:r>
              <a:rPr lang="en-US" sz="2000" dirty="0">
                <a:latin typeface="Times New Roman" pitchFamily="18" charset="0"/>
                <a:cs typeface="Times New Roman" pitchFamily="18" charset="0"/>
              </a:rPr>
              <a:t>, also referred to as T neurons, along the spinal cord and through the anterolateral system (ALS) and the lower brain and cortex areas (</a:t>
            </a:r>
            <a:r>
              <a:rPr lang="en-US" sz="2000" dirty="0" err="1">
                <a:latin typeface="Times New Roman" pitchFamily="18" charset="0"/>
                <a:cs typeface="Times New Roman" pitchFamily="18" charset="0"/>
              </a:rPr>
              <a:t>Dostrovsky</a:t>
            </a:r>
            <a:r>
              <a:rPr lang="en-US" sz="2000" dirty="0">
                <a:latin typeface="Times New Roman" pitchFamily="18" charset="0"/>
                <a:cs typeface="Times New Roman" pitchFamily="18" charset="0"/>
              </a:rPr>
              <a:t> et al., 2006).</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2969446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1166</TotalTime>
  <Words>712</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NEURAL TRANSMISSION OF PAIN  &amp; PAIN PERCEPTION</vt:lpstr>
      <vt:lpstr>NEURAL TRANSMISSION</vt:lpstr>
      <vt:lpstr>PowerPoint Presentation</vt:lpstr>
      <vt:lpstr>PowerPoint Presentation</vt:lpstr>
      <vt:lpstr>PowerPoint Presentation</vt:lpstr>
      <vt:lpstr>Pain Perception Process</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Aakanksha Bajpai</dc:creator>
  <cp:lastModifiedBy>Aakanksha Bajpai</cp:lastModifiedBy>
  <cp:revision>20</cp:revision>
  <dcterms:created xsi:type="dcterms:W3CDTF">2022-01-27T13:42:34Z</dcterms:created>
  <dcterms:modified xsi:type="dcterms:W3CDTF">2022-03-03T12:37:36Z</dcterms:modified>
</cp:coreProperties>
</file>